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9"/>
  </p:notesMasterIdLst>
  <p:sldIdLst>
    <p:sldId id="309" r:id="rId2"/>
    <p:sldId id="326" r:id="rId3"/>
    <p:sldId id="327" r:id="rId4"/>
    <p:sldId id="329" r:id="rId5"/>
    <p:sldId id="330" r:id="rId6"/>
    <p:sldId id="331" r:id="rId7"/>
    <p:sldId id="332" r:id="rId8"/>
    <p:sldId id="333" r:id="rId9"/>
    <p:sldId id="334" r:id="rId10"/>
    <p:sldId id="328" r:id="rId11"/>
    <p:sldId id="335" r:id="rId12"/>
    <p:sldId id="318" r:id="rId13"/>
    <p:sldId id="310" r:id="rId14"/>
    <p:sldId id="314" r:id="rId15"/>
    <p:sldId id="315" r:id="rId16"/>
    <p:sldId id="316" r:id="rId17"/>
    <p:sldId id="297" r:id="rId18"/>
    <p:sldId id="317" r:id="rId19"/>
    <p:sldId id="319" r:id="rId20"/>
    <p:sldId id="320" r:id="rId21"/>
    <p:sldId id="321" r:id="rId22"/>
    <p:sldId id="336" r:id="rId23"/>
    <p:sldId id="338" r:id="rId24"/>
    <p:sldId id="339" r:id="rId25"/>
    <p:sldId id="340" r:id="rId26"/>
    <p:sldId id="341" r:id="rId27"/>
    <p:sldId id="354" r:id="rId28"/>
    <p:sldId id="342" r:id="rId29"/>
    <p:sldId id="343" r:id="rId30"/>
    <p:sldId id="344" r:id="rId31"/>
    <p:sldId id="346" r:id="rId32"/>
    <p:sldId id="348" r:id="rId33"/>
    <p:sldId id="349" r:id="rId34"/>
    <p:sldId id="350" r:id="rId35"/>
    <p:sldId id="352" r:id="rId36"/>
    <p:sldId id="353" r:id="rId37"/>
    <p:sldId id="274" r:id="rId3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H-43" initials="N" lastIdx="1" clrIdx="0">
    <p:extLst>
      <p:ext uri="{19B8F6BF-5375-455C-9EA6-DF929625EA0E}">
        <p15:presenceInfo xmlns:p15="http://schemas.microsoft.com/office/powerpoint/2012/main" userId="NAIH-4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93"/>
    <a:srgbClr val="46494B"/>
    <a:srgbClr val="424242"/>
    <a:srgbClr val="00386E"/>
    <a:srgbClr val="BAC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50057"/>
  </p:normalViewPr>
  <p:slideViewPr>
    <p:cSldViewPr snapToGrid="0" snapToObjects="1" showGuides="1">
      <p:cViewPr varScale="1">
        <p:scale>
          <a:sx n="153" d="100"/>
          <a:sy n="153" d="100"/>
        </p:scale>
        <p:origin x="294" y="14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FEE63-A9AC-6641-8511-BB7A131C9DD5}"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57E06-6D32-F440-8120-F9ADDEB219AF}" type="slidenum">
              <a:rPr lang="en-US" smtClean="0"/>
              <a:t>‹#›</a:t>
            </a:fld>
            <a:endParaRPr lang="en-US"/>
          </a:p>
        </p:txBody>
      </p:sp>
    </p:spTree>
    <p:extLst>
      <p:ext uri="{BB962C8B-B14F-4D97-AF65-F5344CB8AC3E}">
        <p14:creationId xmlns:p14="http://schemas.microsoft.com/office/powerpoint/2010/main" val="6123531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321C18-52A8-4363-B8A8-41F97214131E}" type="slidenum">
              <a:rPr lang="hu-HU" altLang="hu-HU" smtClean="0">
                <a:solidFill>
                  <a:srgbClr val="000000"/>
                </a:solidFill>
              </a:rPr>
              <a:pPr>
                <a:spcBef>
                  <a:spcPct val="0"/>
                </a:spcBef>
              </a:pPr>
              <a:t>23</a:t>
            </a:fld>
            <a:endParaRPr lang="hu-HU" altLang="hu-HU">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229761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03FD7D-15BB-4B91-A394-E801B7527B05}" type="slidenum">
              <a:rPr lang="hu-HU" altLang="hu-HU" smtClean="0">
                <a:solidFill>
                  <a:srgbClr val="000000"/>
                </a:solidFill>
              </a:rPr>
              <a:pPr>
                <a:spcBef>
                  <a:spcPct val="0"/>
                </a:spcBef>
              </a:pPr>
              <a:t>24</a:t>
            </a:fld>
            <a:endParaRPr lang="hu-HU" altLang="hu-HU">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358377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5D3724B-1A8C-4091-A8DD-C88B55C8972C}" type="slidenum">
              <a:rPr lang="hu-HU" smtClean="0"/>
              <a:t>31</a:t>
            </a:fld>
            <a:endParaRPr lang="hu-HU"/>
          </a:p>
        </p:txBody>
      </p:sp>
    </p:spTree>
    <p:extLst>
      <p:ext uri="{BB962C8B-B14F-4D97-AF65-F5344CB8AC3E}">
        <p14:creationId xmlns:p14="http://schemas.microsoft.com/office/powerpoint/2010/main" val="250146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9" name="Rectangle 8"/>
          <p:cNvSpPr/>
          <p:nvPr userDrawn="1"/>
        </p:nvSpPr>
        <p:spPr>
          <a:xfrm>
            <a:off x="3384550" y="0"/>
            <a:ext cx="5759450" cy="5143500"/>
          </a:xfrm>
          <a:prstGeom prst="rect">
            <a:avLst/>
          </a:prstGeom>
          <a:gradFill flip="none" rotWithShape="1">
            <a:gsLst>
              <a:gs pos="0">
                <a:schemeClr val="accent2"/>
              </a:gs>
              <a:gs pos="30000">
                <a:srgbClr val="1B5C93">
                  <a:alpha val="91765"/>
                </a:srgbClr>
              </a:gs>
              <a:gs pos="18000">
                <a:schemeClr val="tx2">
                  <a:alpha val="75000"/>
                  <a:lumMod val="100000"/>
                </a:schemeClr>
              </a:gs>
              <a:gs pos="54000">
                <a:srgbClr val="00386E"/>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9838" y="303213"/>
            <a:ext cx="4968875" cy="1963725"/>
          </a:xfrm>
        </p:spPr>
        <p:txBody>
          <a:bodyPr anchor="b" anchorCtr="0"/>
          <a:lstStyle>
            <a:lvl1pPr algn="l">
              <a:defRPr sz="3400" b="0" i="0" baseline="0">
                <a:solidFill>
                  <a:schemeClr val="bg1">
                    <a:lumMod val="95000"/>
                  </a:schemeClr>
                </a:solidFill>
              </a:defRPr>
            </a:lvl1pPr>
          </a:lstStyle>
          <a:p>
            <a:r>
              <a:rPr lang="en-US" dirty="0" err="1"/>
              <a:t>Ez</a:t>
            </a:r>
            <a:r>
              <a:rPr lang="en-US" dirty="0"/>
              <a:t> a </a:t>
            </a:r>
            <a:r>
              <a:rPr lang="en-US" dirty="0" err="1"/>
              <a:t>címsor</a:t>
            </a:r>
            <a:r>
              <a:rPr lang="en-US" dirty="0"/>
              <a:t> a </a:t>
            </a:r>
            <a:r>
              <a:rPr lang="en-US" dirty="0" err="1"/>
              <a:t>prezentáció</a:t>
            </a:r>
            <a:r>
              <a:rPr lang="en-US" dirty="0"/>
              <a:t> </a:t>
            </a:r>
            <a:r>
              <a:rPr lang="en-US" dirty="0" err="1"/>
              <a:t>címsorának</a:t>
            </a:r>
            <a:r>
              <a:rPr lang="en-US" dirty="0"/>
              <a:t> </a:t>
            </a:r>
            <a:r>
              <a:rPr lang="en-US" dirty="0" err="1"/>
              <a:t>helye</a:t>
            </a:r>
            <a:endParaRPr lang="en-US" dirty="0"/>
          </a:p>
        </p:txBody>
      </p:sp>
      <p:sp>
        <p:nvSpPr>
          <p:cNvPr id="3" name="Subtitle 2"/>
          <p:cNvSpPr>
            <a:spLocks noGrp="1"/>
          </p:cNvSpPr>
          <p:nvPr>
            <p:ph type="subTitle" idx="1" hasCustomPrompt="1"/>
          </p:nvPr>
        </p:nvSpPr>
        <p:spPr>
          <a:xfrm>
            <a:off x="3779837" y="3184524"/>
            <a:ext cx="4968875" cy="638081"/>
          </a:xfrm>
        </p:spPr>
        <p:txBody>
          <a:bodyPr/>
          <a:lstStyle>
            <a:lvl1pPr marL="0" indent="0" algn="l">
              <a:buNone/>
              <a:defRPr sz="2100" b="1" i="0" cap="all" spc="100" baseline="0">
                <a:solidFill>
                  <a:schemeClr val="accent2">
                    <a:lumMod val="60000"/>
                    <a:lumOff val="40000"/>
                  </a:schemeClr>
                </a:solidFill>
                <a:latin typeface="Constant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Előadó</a:t>
            </a:r>
            <a:r>
              <a:rPr lang="en-US" dirty="0"/>
              <a:t> </a:t>
            </a:r>
            <a:r>
              <a:rPr lang="en-US" dirty="0" err="1"/>
              <a:t>neve</a:t>
            </a:r>
            <a:endParaRPr lang="en-US" dirty="0"/>
          </a:p>
        </p:txBody>
      </p:sp>
      <p:sp>
        <p:nvSpPr>
          <p:cNvPr id="6" name="Slide Number Placeholder 5"/>
          <p:cNvSpPr>
            <a:spLocks noGrp="1"/>
          </p:cNvSpPr>
          <p:nvPr>
            <p:ph type="sldNum" sz="quarter" idx="12"/>
          </p:nvPr>
        </p:nvSpPr>
        <p:spPr/>
        <p:txBody>
          <a:bodyPr/>
          <a:lstStyle/>
          <a:p>
            <a:fld id="{FD7096EC-A894-4F47-929A-65581C0900F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180000"/>
            <a:ext cx="2904744" cy="125882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088" y="2664110"/>
            <a:ext cx="395630" cy="50292"/>
          </a:xfrm>
          <a:prstGeom prst="rect">
            <a:avLst/>
          </a:prstGeom>
        </p:spPr>
      </p:pic>
      <p:sp>
        <p:nvSpPr>
          <p:cNvPr id="14" name="Text Placeholder 2"/>
          <p:cNvSpPr>
            <a:spLocks noGrp="1"/>
          </p:cNvSpPr>
          <p:nvPr>
            <p:ph type="body" idx="13" hasCustomPrompt="1"/>
          </p:nvPr>
        </p:nvSpPr>
        <p:spPr>
          <a:xfrm>
            <a:off x="3779838" y="3822605"/>
            <a:ext cx="4968874" cy="657320"/>
          </a:xfrm>
        </p:spPr>
        <p:txBody>
          <a:bodyPr/>
          <a:lstStyle>
            <a:lvl1pPr marL="0" indent="0">
              <a:buNone/>
              <a:defRPr sz="1600" cap="all"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Intézmény</a:t>
            </a:r>
            <a:r>
              <a:rPr lang="en-US" dirty="0"/>
              <a:t> </a:t>
            </a:r>
            <a:r>
              <a:rPr lang="en-US" dirty="0" err="1"/>
              <a:t>neve</a:t>
            </a:r>
            <a:endParaRPr lang="en-US" dirty="0"/>
          </a:p>
        </p:txBody>
      </p:sp>
      <p:sp>
        <p:nvSpPr>
          <p:cNvPr id="10" name="Text Placeholder 2"/>
          <p:cNvSpPr>
            <a:spLocks noGrp="1"/>
          </p:cNvSpPr>
          <p:nvPr>
            <p:ph type="body" idx="14" hasCustomPrompt="1"/>
          </p:nvPr>
        </p:nvSpPr>
        <p:spPr>
          <a:xfrm>
            <a:off x="3779838" y="4285851"/>
            <a:ext cx="2128043" cy="239950"/>
          </a:xfrm>
        </p:spPr>
        <p:txBody>
          <a:bodyPr anchor="b"/>
          <a:lstStyle>
            <a:lvl1pPr marL="0" indent="0">
              <a:buNone/>
              <a:defRPr sz="1500" cap="all" spc="100" baseline="0">
                <a:solidFill>
                  <a:srgbClr val="BACEE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2017. November 00.</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934" y="4349251"/>
            <a:ext cx="2825496" cy="134112"/>
          </a:xfrm>
          <a:prstGeom prst="rect">
            <a:avLst/>
          </a:prstGeom>
        </p:spPr>
      </p:pic>
    </p:spTree>
    <p:extLst>
      <p:ext uri="{BB962C8B-B14F-4D97-AF65-F5344CB8AC3E}">
        <p14:creationId xmlns:p14="http://schemas.microsoft.com/office/powerpoint/2010/main" val="192532621"/>
      </p:ext>
    </p:extLst>
  </p:cSld>
  <p:clrMapOvr>
    <a:masterClrMapping/>
  </p:clrMapOvr>
  <p:extLst>
    <p:ext uri="{DCECCB84-F9BA-43D5-87BE-67443E8EF086}">
      <p15:sldGuideLst xmlns:p15="http://schemas.microsoft.com/office/powerpoint/2012/main">
        <p15:guide id="1" pos="2132" userDrawn="1">
          <p15:clr>
            <a:srgbClr val="FBAE40"/>
          </p15:clr>
        </p15:guide>
        <p15:guide id="2" orient="horz" pos="282" userDrawn="1">
          <p15:clr>
            <a:srgbClr val="FBAE40"/>
          </p15:clr>
        </p15:guide>
        <p15:guide id="3" pos="2381" userDrawn="1">
          <p15:clr>
            <a:srgbClr val="FBAE40"/>
          </p15:clr>
        </p15:guide>
        <p15:guide id="4" orient="horz" pos="2006" userDrawn="1">
          <p15:clr>
            <a:srgbClr val="FBAE40"/>
          </p15:clr>
        </p15:guide>
        <p15:guide id="5"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
        <p:nvSpPr>
          <p:cNvPr id="2" name="Title 1"/>
          <p:cNvSpPr>
            <a:spLocks noGrp="1"/>
          </p:cNvSpPr>
          <p:nvPr>
            <p:ph type="title" hasCustomPrompt="1"/>
          </p:nvPr>
        </p:nvSpPr>
        <p:spPr/>
        <p:txBody>
          <a:bodyPr/>
          <a:lstStyle>
            <a:lvl1pPr>
              <a:defRPr baseline="0"/>
            </a:lvl1pPr>
          </a:lstStyle>
          <a:p>
            <a:r>
              <a:rPr lang="en-US" dirty="0" err="1"/>
              <a:t>Ez</a:t>
            </a:r>
            <a:r>
              <a:rPr lang="en-US" dirty="0"/>
              <a:t> a </a:t>
            </a:r>
            <a:r>
              <a:rPr lang="en-US" dirty="0" err="1"/>
              <a:t>címsor</a:t>
            </a:r>
            <a:r>
              <a:rPr lang="en-US" dirty="0"/>
              <a:t> a </a:t>
            </a:r>
            <a:r>
              <a:rPr lang="en-US" dirty="0" err="1"/>
              <a:t>dia</a:t>
            </a:r>
            <a:r>
              <a:rPr lang="en-US" dirty="0"/>
              <a:t> </a:t>
            </a:r>
            <a:r>
              <a:rPr lang="en-US" dirty="0" err="1"/>
              <a:t>címének</a:t>
            </a:r>
            <a:r>
              <a:rPr lang="en-US" dirty="0"/>
              <a:t> a </a:t>
            </a:r>
            <a:r>
              <a:rPr lang="en-US" dirty="0" err="1"/>
              <a:t>helye</a:t>
            </a:r>
            <a:r>
              <a:rPr lang="en-US" dirty="0"/>
              <a:t>, </a:t>
            </a:r>
            <a:r>
              <a:rPr lang="en-US" dirty="0" err="1"/>
              <a:t>kérjük</a:t>
            </a:r>
            <a:r>
              <a:rPr lang="en-US" dirty="0"/>
              <a:t>, ide </a:t>
            </a:r>
            <a:r>
              <a:rPr lang="en-US" dirty="0" err="1"/>
              <a:t>írja</a:t>
            </a:r>
            <a:r>
              <a:rPr lang="en-US" dirty="0"/>
              <a:t> a </a:t>
            </a:r>
            <a:r>
              <a:rPr lang="en-US" dirty="0" err="1"/>
              <a:t>címet</a:t>
            </a:r>
            <a:r>
              <a:rPr lang="en-US" dirty="0"/>
              <a:t>, </a:t>
            </a:r>
            <a:r>
              <a:rPr lang="en-US" dirty="0" err="1"/>
              <a:t>amely</a:t>
            </a:r>
            <a:r>
              <a:rPr lang="en-US" dirty="0"/>
              <a:t> </a:t>
            </a:r>
            <a:r>
              <a:rPr lang="en-US" dirty="0" err="1"/>
              <a:t>kétsoros</a:t>
            </a:r>
            <a:r>
              <a:rPr lang="en-US" dirty="0"/>
              <a:t> is </a:t>
            </a:r>
            <a:r>
              <a:rPr lang="en-US" dirty="0" err="1"/>
              <a:t>lehet</a:t>
            </a:r>
            <a:endParaRPr lang="en-US" dirty="0"/>
          </a:p>
        </p:txBody>
      </p:sp>
      <p:sp>
        <p:nvSpPr>
          <p:cNvPr id="3" name="Content Placeholder 2"/>
          <p:cNvSpPr>
            <a:spLocks noGrp="1"/>
          </p:cNvSpPr>
          <p:nvPr>
            <p:ph idx="1" hasCustomPrompt="1"/>
          </p:nvPr>
        </p:nvSpPr>
        <p:spPr>
          <a:xfrm>
            <a:off x="1042988" y="1491925"/>
            <a:ext cx="7705725" cy="2988000"/>
          </a:xfrm>
        </p:spPr>
        <p:txBody>
          <a:bodyPr/>
          <a:lstStyle>
            <a:lvl1pPr>
              <a:defRPr baseline="0"/>
            </a:lvl1pPr>
            <a:lvl2pPr>
              <a:defRPr baseline="0"/>
            </a:lvl2pPr>
            <a:lvl3pPr>
              <a:defRPr baseline="0"/>
            </a:lvl3pPr>
            <a:lvl4pPr>
              <a:defRPr baseline="0"/>
            </a:lvl4pPr>
            <a:lvl5pPr>
              <a:defRPr baseline="0"/>
            </a:lvl5pPr>
          </a:lstStyle>
          <a:p>
            <a:pPr lvl="0"/>
            <a:r>
              <a:rPr lang="en-US" dirty="0" err="1"/>
              <a:t>Az</a:t>
            </a:r>
            <a:r>
              <a:rPr lang="en-US" dirty="0"/>
              <a:t> </a:t>
            </a:r>
            <a:r>
              <a:rPr lang="en-US" dirty="0" err="1"/>
              <a:t>emlékezetes</a:t>
            </a:r>
            <a:r>
              <a:rPr lang="en-US" dirty="0"/>
              <a:t> </a:t>
            </a:r>
            <a:r>
              <a:rPr lang="en-US" dirty="0" err="1"/>
              <a:t>prezentáció</a:t>
            </a:r>
            <a:r>
              <a:rPr lang="en-US" dirty="0"/>
              <a:t> </a:t>
            </a:r>
            <a:r>
              <a:rPr lang="en-US" dirty="0" err="1"/>
              <a:t>fő</a:t>
            </a:r>
            <a:r>
              <a:rPr lang="en-US" dirty="0"/>
              <a:t> </a:t>
            </a:r>
            <a:r>
              <a:rPr lang="en-US" dirty="0" err="1"/>
              <a:t>jellemzője</a:t>
            </a:r>
            <a:r>
              <a:rPr lang="en-US" dirty="0"/>
              <a:t> a </a:t>
            </a:r>
            <a:r>
              <a:rPr lang="en-US" dirty="0" err="1"/>
              <a:t>viszonylag</a:t>
            </a:r>
            <a:r>
              <a:rPr lang="en-US" dirty="0"/>
              <a:t> </a:t>
            </a:r>
            <a:r>
              <a:rPr lang="en-US" dirty="0" err="1"/>
              <a:t>kevés</a:t>
            </a:r>
            <a:r>
              <a:rPr lang="en-US" dirty="0"/>
              <a:t>, de </a:t>
            </a:r>
            <a:r>
              <a:rPr lang="en-US" dirty="0" err="1"/>
              <a:t>informatív</a:t>
            </a:r>
            <a:r>
              <a:rPr lang="en-US" dirty="0"/>
              <a:t> </a:t>
            </a:r>
            <a:r>
              <a:rPr lang="en-US" dirty="0" err="1"/>
              <a:t>és</a:t>
            </a:r>
            <a:r>
              <a:rPr lang="en-US" dirty="0"/>
              <a:t> </a:t>
            </a:r>
            <a:r>
              <a:rPr lang="en-US" dirty="0" err="1"/>
              <a:t>viszonylag</a:t>
            </a:r>
            <a:r>
              <a:rPr lang="en-US" dirty="0"/>
              <a:t> </a:t>
            </a:r>
            <a:r>
              <a:rPr lang="en-US" dirty="0" err="1"/>
              <a:t>rövid</a:t>
            </a:r>
            <a:r>
              <a:rPr lang="en-US" dirty="0"/>
              <a:t>, </a:t>
            </a:r>
            <a:r>
              <a:rPr lang="en-US" dirty="0" err="1"/>
              <a:t>jól</a:t>
            </a:r>
            <a:r>
              <a:rPr lang="en-US" dirty="0"/>
              <a:t> </a:t>
            </a:r>
            <a:r>
              <a:rPr lang="en-US" dirty="0" err="1"/>
              <a:t>strukturált</a:t>
            </a:r>
            <a:r>
              <a:rPr lang="en-US" dirty="0"/>
              <a:t> </a:t>
            </a:r>
            <a:r>
              <a:rPr lang="en-US" dirty="0" err="1"/>
              <a:t>szöveg</a:t>
            </a:r>
            <a:r>
              <a:rPr lang="en-US" dirty="0"/>
              <a:t>. A </a:t>
            </a:r>
            <a:r>
              <a:rPr lang="en-US" dirty="0" err="1"/>
              <a:t>legkisebb</a:t>
            </a:r>
            <a:r>
              <a:rPr lang="en-US" dirty="0"/>
              <a:t>, </a:t>
            </a:r>
            <a:r>
              <a:rPr lang="en-US" dirty="0" err="1"/>
              <a:t>az</a:t>
            </a:r>
            <a:r>
              <a:rPr lang="en-US" dirty="0"/>
              <a:t> MTA </a:t>
            </a:r>
            <a:r>
              <a:rPr lang="en-US" dirty="0" err="1"/>
              <a:t>Székház</a:t>
            </a:r>
            <a:r>
              <a:rPr lang="en-US" dirty="0"/>
              <a:t> </a:t>
            </a:r>
            <a:r>
              <a:rPr lang="en-US" dirty="0" err="1"/>
              <a:t>Dísztermének</a:t>
            </a:r>
            <a:r>
              <a:rPr lang="en-US" dirty="0"/>
              <a:t> </a:t>
            </a:r>
            <a:r>
              <a:rPr lang="en-US" dirty="0" err="1"/>
              <a:t>utolsó</a:t>
            </a:r>
            <a:r>
              <a:rPr lang="en-US" dirty="0"/>
              <a:t> </a:t>
            </a:r>
            <a:r>
              <a:rPr lang="en-US" dirty="0" err="1"/>
              <a:t>sorából</a:t>
            </a:r>
            <a:r>
              <a:rPr lang="en-US" dirty="0"/>
              <a:t> is </a:t>
            </a:r>
            <a:r>
              <a:rPr lang="en-US" dirty="0" err="1"/>
              <a:t>még</a:t>
            </a:r>
            <a:r>
              <a:rPr lang="en-US" dirty="0"/>
              <a:t> </a:t>
            </a:r>
            <a:r>
              <a:rPr lang="en-US" dirty="0" err="1"/>
              <a:t>jól</a:t>
            </a:r>
            <a:r>
              <a:rPr lang="en-US" dirty="0"/>
              <a:t> </a:t>
            </a:r>
            <a:r>
              <a:rPr lang="en-US" dirty="0" err="1"/>
              <a:t>olvasható</a:t>
            </a:r>
            <a:r>
              <a:rPr lang="en-US" dirty="0"/>
              <a:t> </a:t>
            </a:r>
            <a:r>
              <a:rPr lang="en-US" dirty="0" err="1"/>
              <a:t>betűméret</a:t>
            </a:r>
            <a:r>
              <a:rPr lang="en-US" dirty="0"/>
              <a:t>: 18 </a:t>
            </a:r>
            <a:r>
              <a:rPr lang="en-US" dirty="0" err="1"/>
              <a:t>pont</a:t>
            </a:r>
            <a:r>
              <a:rPr lang="en-US" dirty="0"/>
              <a:t>. A </a:t>
            </a:r>
            <a:r>
              <a:rPr lang="en-US" dirty="0" err="1"/>
              <a:t>diára</a:t>
            </a:r>
            <a:r>
              <a:rPr lang="en-US" dirty="0"/>
              <a:t> </a:t>
            </a:r>
            <a:r>
              <a:rPr lang="en-US" dirty="0" err="1"/>
              <a:t>az</a:t>
            </a:r>
            <a:r>
              <a:rPr lang="en-US" dirty="0"/>
              <a:t> </a:t>
            </a:r>
            <a:r>
              <a:rPr lang="en-US" dirty="0" err="1"/>
              <a:t>ikonok</a:t>
            </a:r>
            <a:r>
              <a:rPr lang="en-US" dirty="0"/>
              <a:t> </a:t>
            </a:r>
            <a:r>
              <a:rPr lang="en-US" dirty="0" err="1"/>
              <a:t>segítségével</a:t>
            </a:r>
            <a:r>
              <a:rPr lang="en-US" dirty="0"/>
              <a:t> </a:t>
            </a:r>
            <a:r>
              <a:rPr lang="en-US" dirty="0" err="1"/>
              <a:t>beszúrhatók</a:t>
            </a:r>
            <a:r>
              <a:rPr lang="en-US" dirty="0"/>
              <a:t> </a:t>
            </a:r>
            <a:r>
              <a:rPr lang="en-US" dirty="0" err="1"/>
              <a:t>nem</a:t>
            </a:r>
            <a:r>
              <a:rPr lang="en-US" dirty="0"/>
              <a:t> </a:t>
            </a:r>
            <a:r>
              <a:rPr lang="en-US" dirty="0" err="1"/>
              <a:t>szöveges</a:t>
            </a:r>
            <a:r>
              <a:rPr lang="en-US" dirty="0"/>
              <a:t> </a:t>
            </a:r>
            <a:r>
              <a:rPr lang="en-US" dirty="0" err="1"/>
              <a:t>tartalmak</a:t>
            </a:r>
            <a:r>
              <a:rPr lang="en-US" dirty="0"/>
              <a:t> is: </a:t>
            </a:r>
            <a:r>
              <a:rPr lang="en-US" dirty="0" err="1"/>
              <a:t>táblázatok</a:t>
            </a:r>
            <a:r>
              <a:rPr lang="en-US" dirty="0"/>
              <a:t>, </a:t>
            </a:r>
            <a:r>
              <a:rPr lang="en-US" dirty="0" err="1"/>
              <a:t>grafikonok</a:t>
            </a:r>
            <a:r>
              <a:rPr lang="en-US" dirty="0"/>
              <a:t>, </a:t>
            </a:r>
            <a:r>
              <a:rPr lang="en-US" dirty="0" err="1"/>
              <a:t>illusztrációk</a:t>
            </a:r>
            <a:r>
              <a:rPr lang="en-US" dirty="0"/>
              <a:t>, </a:t>
            </a:r>
            <a:r>
              <a:rPr lang="en-US" dirty="0" err="1"/>
              <a:t>videók</a:t>
            </a:r>
            <a:r>
              <a:rPr lang="en-US" dirty="0"/>
              <a:t>.</a:t>
            </a:r>
          </a:p>
          <a:p>
            <a:pPr lvl="1"/>
            <a:r>
              <a:rPr lang="en-US" dirty="0" err="1"/>
              <a:t>Felsorolás</a:t>
            </a:r>
            <a:r>
              <a:rPr lang="en-US" dirty="0"/>
              <a:t>, </a:t>
            </a:r>
            <a:r>
              <a:rPr lang="en-US" dirty="0" err="1"/>
              <a:t>második</a:t>
            </a:r>
            <a:r>
              <a:rPr lang="en-US" dirty="0"/>
              <a:t> </a:t>
            </a:r>
            <a:r>
              <a:rPr lang="en-US" dirty="0" err="1"/>
              <a:t>szint</a:t>
            </a:r>
            <a:endParaRPr lang="en-US" dirty="0"/>
          </a:p>
          <a:p>
            <a:pPr lvl="2"/>
            <a:r>
              <a:rPr lang="en-US" dirty="0" err="1"/>
              <a:t>Felsorolás</a:t>
            </a:r>
            <a:r>
              <a:rPr lang="en-US" dirty="0"/>
              <a:t>, </a:t>
            </a:r>
            <a:r>
              <a:rPr lang="en-US" dirty="0" err="1"/>
              <a:t>harmadik</a:t>
            </a:r>
            <a:r>
              <a:rPr lang="en-US" dirty="0"/>
              <a:t> </a:t>
            </a:r>
            <a:r>
              <a:rPr lang="en-US" dirty="0" err="1"/>
              <a:t>szint</a:t>
            </a:r>
            <a:endParaRPr lang="en-US" dirty="0"/>
          </a:p>
          <a:p>
            <a:pPr lvl="3"/>
            <a:r>
              <a:rPr lang="en-US" dirty="0" err="1"/>
              <a:t>Felsorolás</a:t>
            </a:r>
            <a:r>
              <a:rPr lang="en-US" dirty="0"/>
              <a:t>, </a:t>
            </a:r>
            <a:r>
              <a:rPr lang="en-US" dirty="0" err="1"/>
              <a:t>negyedik</a:t>
            </a:r>
            <a:r>
              <a:rPr lang="en-US" dirty="0"/>
              <a:t> </a:t>
            </a:r>
            <a:r>
              <a:rPr lang="en-US" dirty="0" err="1"/>
              <a:t>szint</a:t>
            </a:r>
            <a:endParaRPr lang="en-US" dirty="0"/>
          </a:p>
          <a:p>
            <a:pPr lvl="4"/>
            <a:r>
              <a:rPr lang="en-US" dirty="0" err="1"/>
              <a:t>Felsorolás</a:t>
            </a:r>
            <a:r>
              <a:rPr lang="en-US" dirty="0"/>
              <a:t>, </a:t>
            </a:r>
            <a:r>
              <a:rPr lang="en-US" dirty="0" err="1"/>
              <a:t>ötödik</a:t>
            </a:r>
            <a:r>
              <a:rPr lang="en-US" dirty="0"/>
              <a:t> </a:t>
            </a:r>
            <a:r>
              <a:rPr lang="en-US" dirty="0" err="1"/>
              <a:t>szint</a:t>
            </a:r>
            <a:endParaRPr lang="en-US" dirty="0"/>
          </a:p>
        </p:txBody>
      </p:sp>
      <p:sp>
        <p:nvSpPr>
          <p:cNvPr id="6" name="Slide Number Placeholder 5"/>
          <p:cNvSpPr>
            <a:spLocks noGrp="1"/>
          </p:cNvSpPr>
          <p:nvPr>
            <p:ph type="sldNum" sz="quarter" idx="12"/>
          </p:nvPr>
        </p:nvSpPr>
        <p:spPr/>
        <p:txBody>
          <a:bodyPr/>
          <a:lstStyle/>
          <a:p>
            <a:fld id="{FD7096EC-A894-4F47-929A-65581C0900F7}" type="slidenum">
              <a:rPr lang="en-US" smtClean="0"/>
              <a:t>‹#›</a:t>
            </a:fld>
            <a:endParaRPr lang="en-US"/>
          </a:p>
        </p:txBody>
      </p:sp>
    </p:spTree>
    <p:extLst>
      <p:ext uri="{BB962C8B-B14F-4D97-AF65-F5344CB8AC3E}">
        <p14:creationId xmlns:p14="http://schemas.microsoft.com/office/powerpoint/2010/main" val="176292439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1282304"/>
            <a:ext cx="8064499" cy="925187"/>
          </a:xfrm>
        </p:spPr>
        <p:txBody>
          <a:bodyPr anchor="b"/>
          <a:lstStyle>
            <a:lvl1pPr>
              <a:defRPr sz="3200" baseline="0"/>
            </a:lvl1pPr>
          </a:lstStyle>
          <a:p>
            <a:r>
              <a:rPr lang="en-US" dirty="0"/>
              <a:t>A </a:t>
            </a:r>
            <a:r>
              <a:rPr lang="en-US" dirty="0" err="1"/>
              <a:t>prezentáció</a:t>
            </a:r>
            <a:r>
              <a:rPr lang="en-US" dirty="0"/>
              <a:t> </a:t>
            </a:r>
            <a:r>
              <a:rPr lang="en-US" dirty="0" err="1"/>
              <a:t>fejezetekkel</a:t>
            </a:r>
            <a:r>
              <a:rPr lang="en-US" dirty="0"/>
              <a:t> is </a:t>
            </a:r>
            <a:r>
              <a:rPr lang="en-US" dirty="0" err="1"/>
              <a:t>tagolható</a:t>
            </a:r>
            <a:endParaRPr lang="en-US" dirty="0"/>
          </a:p>
        </p:txBody>
      </p:sp>
      <p:sp>
        <p:nvSpPr>
          <p:cNvPr id="3" name="Text Placeholder 2"/>
          <p:cNvSpPr>
            <a:spLocks noGrp="1"/>
          </p:cNvSpPr>
          <p:nvPr>
            <p:ph type="body" idx="1" hasCustomPrompt="1"/>
          </p:nvPr>
        </p:nvSpPr>
        <p:spPr>
          <a:xfrm>
            <a:off x="1042988" y="2571750"/>
            <a:ext cx="7705724" cy="1908175"/>
          </a:xfrm>
        </p:spPr>
        <p:txBody>
          <a:bodyPr/>
          <a:lstStyle>
            <a:lvl1pPr marL="0" indent="0">
              <a:buNone/>
              <a:defRPr sz="1800" cap="all" spc="1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Kérjük</a:t>
            </a:r>
            <a:r>
              <a:rPr lang="en-US" dirty="0"/>
              <a:t>, a </a:t>
            </a:r>
            <a:r>
              <a:rPr lang="en-US" dirty="0" err="1"/>
              <a:t>fenti</a:t>
            </a:r>
            <a:r>
              <a:rPr lang="en-US" dirty="0"/>
              <a:t> </a:t>
            </a:r>
            <a:r>
              <a:rPr lang="en-US" dirty="0" err="1"/>
              <a:t>sorba</a:t>
            </a:r>
            <a:r>
              <a:rPr lang="en-US" dirty="0"/>
              <a:t> a </a:t>
            </a:r>
            <a:r>
              <a:rPr lang="en-US" dirty="0" err="1"/>
              <a:t>fejezet</a:t>
            </a:r>
            <a:r>
              <a:rPr lang="en-US" dirty="0"/>
              <a:t> </a:t>
            </a:r>
            <a:r>
              <a:rPr lang="en-US" dirty="0" err="1"/>
              <a:t>címét</a:t>
            </a:r>
            <a:r>
              <a:rPr lang="en-US" dirty="0"/>
              <a:t> </a:t>
            </a:r>
            <a:r>
              <a:rPr lang="en-US" dirty="0" err="1"/>
              <a:t>írja</a:t>
            </a:r>
            <a:r>
              <a:rPr lang="en-US" dirty="0"/>
              <a:t>, </a:t>
            </a:r>
            <a:r>
              <a:rPr lang="en-US" dirty="0" err="1"/>
              <a:t>az</a:t>
            </a:r>
            <a:r>
              <a:rPr lang="en-US" dirty="0"/>
              <a:t> </a:t>
            </a:r>
            <a:r>
              <a:rPr lang="en-US" dirty="0" err="1"/>
              <a:t>alsó</a:t>
            </a:r>
            <a:r>
              <a:rPr lang="en-US" dirty="0"/>
              <a:t> </a:t>
            </a:r>
            <a:r>
              <a:rPr lang="en-US" dirty="0" err="1"/>
              <a:t>sorba</a:t>
            </a:r>
            <a:r>
              <a:rPr lang="en-US" dirty="0"/>
              <a:t> </a:t>
            </a:r>
            <a:r>
              <a:rPr lang="en-US" dirty="0" err="1"/>
              <a:t>pedig</a:t>
            </a:r>
            <a:r>
              <a:rPr lang="en-US" dirty="0"/>
              <a:t> </a:t>
            </a:r>
            <a:r>
              <a:rPr lang="en-US" dirty="0" err="1"/>
              <a:t>magyarázó</a:t>
            </a:r>
            <a:r>
              <a:rPr lang="en-US" dirty="0"/>
              <a:t> </a:t>
            </a:r>
            <a:r>
              <a:rPr lang="en-US" dirty="0" err="1"/>
              <a:t>jellegű</a:t>
            </a:r>
            <a:r>
              <a:rPr lang="en-US" dirty="0"/>
              <a:t> </a:t>
            </a:r>
            <a:r>
              <a:rPr lang="en-US" dirty="0" err="1"/>
              <a:t>alcím</a:t>
            </a:r>
            <a:r>
              <a:rPr lang="en-US" dirty="0"/>
              <a:t> </a:t>
            </a:r>
            <a:r>
              <a:rPr lang="en-US" dirty="0" err="1"/>
              <a:t>kerülhet</a:t>
            </a:r>
            <a:endParaRPr lang="en-US" dirty="0"/>
          </a:p>
        </p:txBody>
      </p:sp>
    </p:spTree>
    <p:extLst>
      <p:ext uri="{BB962C8B-B14F-4D97-AF65-F5344CB8AC3E}">
        <p14:creationId xmlns:p14="http://schemas.microsoft.com/office/powerpoint/2010/main" val="207961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Ezen</a:t>
            </a:r>
            <a:r>
              <a:rPr lang="en-US" dirty="0"/>
              <a:t> a </a:t>
            </a:r>
            <a:r>
              <a:rPr lang="en-US" dirty="0" err="1"/>
              <a:t>dián</a:t>
            </a:r>
            <a:r>
              <a:rPr lang="en-US" dirty="0"/>
              <a:t> </a:t>
            </a:r>
            <a:r>
              <a:rPr lang="en-US" dirty="0" err="1"/>
              <a:t>két</a:t>
            </a:r>
            <a:r>
              <a:rPr lang="en-US" dirty="0"/>
              <a:t> </a:t>
            </a:r>
            <a:r>
              <a:rPr lang="en-US" dirty="0" err="1"/>
              <a:t>típusú</a:t>
            </a:r>
            <a:r>
              <a:rPr lang="en-US" dirty="0"/>
              <a:t> </a:t>
            </a:r>
            <a:r>
              <a:rPr lang="en-US" dirty="0" err="1"/>
              <a:t>tartalmat</a:t>
            </a:r>
            <a:r>
              <a:rPr lang="en-US" dirty="0"/>
              <a:t> </a:t>
            </a:r>
            <a:r>
              <a:rPr lang="en-US" dirty="0" err="1"/>
              <a:t>jeleníthetünk</a:t>
            </a:r>
            <a:r>
              <a:rPr lang="en-US" dirty="0"/>
              <a:t> meg </a:t>
            </a:r>
            <a:r>
              <a:rPr lang="en-US" dirty="0" err="1"/>
              <a:t>egymás</a:t>
            </a:r>
            <a:r>
              <a:rPr lang="en-US" dirty="0"/>
              <a:t> </a:t>
            </a:r>
            <a:r>
              <a:rPr lang="en-US" dirty="0" err="1"/>
              <a:t>mellett</a:t>
            </a:r>
            <a:endParaRPr lang="en-US" dirty="0"/>
          </a:p>
        </p:txBody>
      </p:sp>
      <p:sp>
        <p:nvSpPr>
          <p:cNvPr id="3" name="Content Placeholder 2"/>
          <p:cNvSpPr>
            <a:spLocks noGrp="1"/>
          </p:cNvSpPr>
          <p:nvPr>
            <p:ph sz="half" idx="1"/>
          </p:nvPr>
        </p:nvSpPr>
        <p:spPr>
          <a:xfrm>
            <a:off x="684212" y="1369219"/>
            <a:ext cx="3887788" cy="311070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862512" y="1369219"/>
            <a:ext cx="3886200" cy="3110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p:txBody>
          <a:bodyPr/>
          <a:lstStyle/>
          <a:p>
            <a:fld id="{FD7096EC-A894-4F47-929A-65581C0900F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Tree>
    <p:extLst>
      <p:ext uri="{BB962C8B-B14F-4D97-AF65-F5344CB8AC3E}">
        <p14:creationId xmlns:p14="http://schemas.microsoft.com/office/powerpoint/2010/main" val="109263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a:t>Csak</a:t>
            </a:r>
            <a:r>
              <a:rPr lang="en-US" dirty="0"/>
              <a:t> </a:t>
            </a:r>
            <a:r>
              <a:rPr lang="en-US" dirty="0" err="1"/>
              <a:t>címsorral</a:t>
            </a:r>
            <a:r>
              <a:rPr lang="en-US" dirty="0"/>
              <a:t> </a:t>
            </a:r>
            <a:r>
              <a:rPr lang="en-US" dirty="0" err="1"/>
              <a:t>ellátott</a:t>
            </a:r>
            <a:r>
              <a:rPr lang="en-US" dirty="0"/>
              <a:t> </a:t>
            </a:r>
            <a:r>
              <a:rPr lang="en-US" dirty="0" err="1"/>
              <a:t>dia</a:t>
            </a:r>
            <a:endParaRPr lang="en-US" dirty="0"/>
          </a:p>
        </p:txBody>
      </p:sp>
      <p:sp>
        <p:nvSpPr>
          <p:cNvPr id="5" name="Slide Number Placeholder 4"/>
          <p:cNvSpPr>
            <a:spLocks noGrp="1"/>
          </p:cNvSpPr>
          <p:nvPr>
            <p:ph type="sldNum" sz="quarter" idx="12"/>
          </p:nvPr>
        </p:nvSpPr>
        <p:spPr/>
        <p:txBody>
          <a:bodyPr/>
          <a:lstStyle/>
          <a:p>
            <a:fld id="{FD7096EC-A894-4F47-929A-65581C0900F7}"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Tree>
    <p:extLst>
      <p:ext uri="{BB962C8B-B14F-4D97-AF65-F5344CB8AC3E}">
        <p14:creationId xmlns:p14="http://schemas.microsoft.com/office/powerpoint/2010/main" val="40425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779838" y="303213"/>
            <a:ext cx="4968873" cy="4429125"/>
          </a:xfrm>
        </p:spPr>
        <p:txBody>
          <a:bodyPr anchor="t"/>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a:t>Kattintson</a:t>
            </a:r>
            <a:r>
              <a:rPr lang="en-US" dirty="0"/>
              <a:t> </a:t>
            </a:r>
            <a:r>
              <a:rPr lang="en-US" dirty="0" err="1"/>
              <a:t>az</a:t>
            </a:r>
            <a:r>
              <a:rPr lang="en-US" dirty="0"/>
              <a:t> </a:t>
            </a:r>
            <a:r>
              <a:rPr lang="en-US" dirty="0" err="1"/>
              <a:t>ikonra</a:t>
            </a:r>
            <a:r>
              <a:rPr lang="en-US" dirty="0"/>
              <a:t> a </a:t>
            </a:r>
            <a:r>
              <a:rPr lang="en-US" dirty="0" err="1"/>
              <a:t>kép</a:t>
            </a:r>
            <a:r>
              <a:rPr lang="en-US" dirty="0"/>
              <a:t> </a:t>
            </a:r>
            <a:r>
              <a:rPr lang="en-US" dirty="0" err="1"/>
              <a:t>hozzáadásáért</a:t>
            </a:r>
            <a:r>
              <a:rPr lang="en-US" dirty="0"/>
              <a:t>, </a:t>
            </a:r>
            <a:r>
              <a:rPr lang="en-US" dirty="0" err="1"/>
              <a:t>vagy</a:t>
            </a:r>
            <a:r>
              <a:rPr lang="en-US" dirty="0"/>
              <a:t> </a:t>
            </a:r>
            <a:r>
              <a:rPr lang="en-US" dirty="0" err="1"/>
              <a:t>húzza</a:t>
            </a:r>
            <a:r>
              <a:rPr lang="en-US" dirty="0"/>
              <a:t> be </a:t>
            </a:r>
            <a:r>
              <a:rPr lang="en-US" dirty="0" err="1"/>
              <a:t>erre</a:t>
            </a:r>
            <a:r>
              <a:rPr lang="en-US" dirty="0"/>
              <a:t> a </a:t>
            </a:r>
            <a:r>
              <a:rPr lang="en-US" dirty="0" err="1"/>
              <a:t>felületre</a:t>
            </a:r>
            <a:r>
              <a:rPr lang="en-US" dirty="0"/>
              <a:t>!</a:t>
            </a:r>
          </a:p>
        </p:txBody>
      </p:sp>
      <p:sp>
        <p:nvSpPr>
          <p:cNvPr id="5" name="Rectangle 4"/>
          <p:cNvSpPr/>
          <p:nvPr userDrawn="1"/>
        </p:nvSpPr>
        <p:spPr>
          <a:xfrm>
            <a:off x="0" y="0"/>
            <a:ext cx="3384550" cy="5143500"/>
          </a:xfrm>
          <a:prstGeom prst="rect">
            <a:avLst/>
          </a:prstGeom>
          <a:solidFill>
            <a:srgbClr val="1B5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D7096EC-A894-4F47-929A-65581C0900F7}" type="slidenum">
              <a:rPr lang="en-US" smtClean="0"/>
              <a:t>‹#›</a:t>
            </a:fld>
            <a:endParaRPr lang="en-US"/>
          </a:p>
        </p:txBody>
      </p:sp>
      <p:sp>
        <p:nvSpPr>
          <p:cNvPr id="2" name="Title 1"/>
          <p:cNvSpPr>
            <a:spLocks noGrp="1"/>
          </p:cNvSpPr>
          <p:nvPr>
            <p:ph type="title" hasCustomPrompt="1"/>
          </p:nvPr>
        </p:nvSpPr>
        <p:spPr>
          <a:xfrm>
            <a:off x="360000" y="303213"/>
            <a:ext cx="2880000" cy="4176712"/>
          </a:xfrm>
        </p:spPr>
        <p:txBody>
          <a:bodyPr anchor="ctr" anchorCtr="1"/>
          <a:lstStyle>
            <a:lvl1pPr>
              <a:defRPr sz="2200" b="0" i="1" baseline="0">
                <a:solidFill>
                  <a:schemeClr val="bg1"/>
                </a:solidFill>
                <a:latin typeface="Calibri" charset="0"/>
              </a:defRPr>
            </a:lvl1pPr>
          </a:lstStyle>
          <a:p>
            <a:r>
              <a:rPr lang="en-US" dirty="0" err="1"/>
              <a:t>Kiemelt</a:t>
            </a:r>
            <a:r>
              <a:rPr lang="en-US" dirty="0"/>
              <a:t> </a:t>
            </a:r>
            <a:r>
              <a:rPr lang="en-US" dirty="0" err="1"/>
              <a:t>illusztrációk</a:t>
            </a:r>
            <a:r>
              <a:rPr lang="en-US" dirty="0"/>
              <a:t> </a:t>
            </a:r>
            <a:r>
              <a:rPr lang="en-US" dirty="0" err="1"/>
              <a:t>megjelenítése</a:t>
            </a:r>
            <a:r>
              <a:rPr lang="en-US" dirty="0"/>
              <a:t> – </a:t>
            </a:r>
            <a:r>
              <a:rPr lang="en-US" dirty="0" err="1"/>
              <a:t>itt</a:t>
            </a:r>
            <a:r>
              <a:rPr lang="en-US" dirty="0"/>
              <a:t> </a:t>
            </a:r>
            <a:r>
              <a:rPr lang="en-US" dirty="0" err="1"/>
              <a:t>akár</a:t>
            </a:r>
            <a:r>
              <a:rPr lang="en-US" dirty="0"/>
              <a:t> a </a:t>
            </a:r>
            <a:r>
              <a:rPr lang="en-US" dirty="0" err="1"/>
              <a:t>képhez</a:t>
            </a:r>
            <a:r>
              <a:rPr lang="en-US" dirty="0"/>
              <a:t> </a:t>
            </a:r>
            <a:r>
              <a:rPr lang="en-US" dirty="0" err="1"/>
              <a:t>kapcsolódó</a:t>
            </a:r>
            <a:r>
              <a:rPr lang="en-US" dirty="0"/>
              <a:t> </a:t>
            </a:r>
            <a:r>
              <a:rPr lang="en-US" dirty="0" err="1"/>
              <a:t>idézet</a:t>
            </a:r>
            <a:r>
              <a:rPr lang="en-US" dirty="0"/>
              <a:t> is </a:t>
            </a:r>
            <a:r>
              <a:rPr lang="en-US" dirty="0" err="1"/>
              <a:t>szerepelhet</a:t>
            </a:r>
            <a:endParaRPr lang="en-US" dirty="0"/>
          </a:p>
        </p:txBody>
      </p:sp>
    </p:spTree>
    <p:extLst>
      <p:ext uri="{BB962C8B-B14F-4D97-AF65-F5344CB8AC3E}">
        <p14:creationId xmlns:p14="http://schemas.microsoft.com/office/powerpoint/2010/main" val="562395735"/>
      </p:ext>
    </p:extLst>
  </p:cSld>
  <p:clrMapOvr>
    <a:masterClrMapping/>
  </p:clrMapOvr>
  <p:extLst>
    <p:ext uri="{DCECCB84-F9BA-43D5-87BE-67443E8EF086}">
      <p15:sldGuideLst xmlns:p15="http://schemas.microsoft.com/office/powerpoint/2012/main">
        <p15:guide id="1" pos="2132"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4989" y="303212"/>
            <a:ext cx="3323724" cy="442912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358" y="2722939"/>
            <a:ext cx="395630" cy="50292"/>
          </a:xfrm>
          <a:prstGeom prst="rect">
            <a:avLst/>
          </a:prstGeom>
        </p:spPr>
      </p:pic>
      <p:sp>
        <p:nvSpPr>
          <p:cNvPr id="11" name="TextBox 10"/>
          <p:cNvSpPr txBox="1"/>
          <p:nvPr userDrawn="1"/>
        </p:nvSpPr>
        <p:spPr>
          <a:xfrm>
            <a:off x="607963" y="3486266"/>
            <a:ext cx="3082062" cy="1338828"/>
          </a:xfrm>
          <a:prstGeom prst="rect">
            <a:avLst/>
          </a:prstGeom>
          <a:noFill/>
        </p:spPr>
        <p:txBody>
          <a:bodyPr wrap="none" rtlCol="0">
            <a:spAutoFit/>
          </a:bodyPr>
          <a:lstStyle/>
          <a:p>
            <a:r>
              <a:rPr lang="en-US" sz="1300" b="1" cap="all" spc="100" baseline="0" dirty="0" err="1">
                <a:latin typeface="Calibri" charset="0"/>
                <a:ea typeface="Calibri" charset="0"/>
                <a:cs typeface="Calibri" charset="0"/>
              </a:rPr>
              <a:t>Szeretettel</a:t>
            </a:r>
            <a:r>
              <a:rPr lang="en-US" sz="1300" b="1" cap="all" spc="100" baseline="0" dirty="0">
                <a:latin typeface="Calibri" charset="0"/>
                <a:ea typeface="Calibri" charset="0"/>
                <a:cs typeface="Calibri" charset="0"/>
              </a:rPr>
              <a:t> </a:t>
            </a:r>
            <a:r>
              <a:rPr lang="en-US" sz="1300" b="1" cap="all" spc="100" baseline="0" dirty="0" err="1">
                <a:latin typeface="Calibri" charset="0"/>
                <a:ea typeface="Calibri" charset="0"/>
                <a:cs typeface="Calibri" charset="0"/>
              </a:rPr>
              <a:t>várjuk</a:t>
            </a:r>
            <a:r>
              <a:rPr lang="en-US" sz="1300" b="1" cap="all" spc="100" baseline="0" dirty="0">
                <a:latin typeface="Calibri" charset="0"/>
                <a:ea typeface="Calibri" charset="0"/>
                <a:cs typeface="Calibri" charset="0"/>
              </a:rPr>
              <a:t> </a:t>
            </a:r>
            <a:br>
              <a:rPr lang="en-US" sz="1300" b="1" cap="all" spc="100" baseline="0" dirty="0">
                <a:latin typeface="Calibri" charset="0"/>
                <a:ea typeface="Calibri" charset="0"/>
                <a:cs typeface="Calibri" charset="0"/>
              </a:rPr>
            </a:br>
            <a:r>
              <a:rPr lang="en-US" sz="1300" b="1" cap="all" spc="100" baseline="0" dirty="0">
                <a:latin typeface="Calibri" charset="0"/>
                <a:ea typeface="Calibri" charset="0"/>
                <a:cs typeface="Calibri" charset="0"/>
              </a:rPr>
              <a:t>a </a:t>
            </a:r>
            <a:r>
              <a:rPr lang="en-US" sz="1300" b="1" cap="all" spc="100" baseline="0" dirty="0" err="1">
                <a:latin typeface="Calibri" charset="0"/>
                <a:ea typeface="Calibri" charset="0"/>
                <a:cs typeface="Calibri" charset="0"/>
              </a:rPr>
              <a:t>magyar</a:t>
            </a:r>
            <a:r>
              <a:rPr lang="en-US" sz="1300" b="1" cap="all" spc="100" baseline="0" dirty="0">
                <a:latin typeface="Calibri" charset="0"/>
                <a:ea typeface="Calibri" charset="0"/>
                <a:cs typeface="Calibri" charset="0"/>
              </a:rPr>
              <a:t> </a:t>
            </a:r>
            <a:r>
              <a:rPr lang="en-US" sz="1300" b="1" cap="all" spc="100" baseline="0" dirty="0" err="1">
                <a:latin typeface="Calibri" charset="0"/>
                <a:ea typeface="Calibri" charset="0"/>
                <a:cs typeface="Calibri" charset="0"/>
              </a:rPr>
              <a:t>tudomány</a:t>
            </a:r>
            <a:r>
              <a:rPr lang="en-US" sz="1300" b="1" cap="all" spc="100" baseline="0" dirty="0">
                <a:latin typeface="Calibri" charset="0"/>
                <a:ea typeface="Calibri" charset="0"/>
                <a:cs typeface="Calibri" charset="0"/>
              </a:rPr>
              <a:t> </a:t>
            </a:r>
            <a:r>
              <a:rPr lang="en-US" sz="1300" b="1" cap="all" spc="100" baseline="0" dirty="0" err="1">
                <a:latin typeface="Calibri" charset="0"/>
                <a:ea typeface="Calibri" charset="0"/>
                <a:cs typeface="Calibri" charset="0"/>
              </a:rPr>
              <a:t>ünnepének</a:t>
            </a:r>
            <a:r>
              <a:rPr lang="en-US" sz="1300" b="1" cap="all" spc="100" baseline="0" dirty="0">
                <a:latin typeface="Calibri" charset="0"/>
                <a:ea typeface="Calibri" charset="0"/>
                <a:cs typeface="Calibri" charset="0"/>
              </a:rPr>
              <a:t/>
            </a:r>
            <a:br>
              <a:rPr lang="en-US" sz="1300" b="1" cap="all" spc="100" baseline="0" dirty="0">
                <a:latin typeface="Calibri" charset="0"/>
                <a:ea typeface="Calibri" charset="0"/>
                <a:cs typeface="Calibri" charset="0"/>
              </a:rPr>
            </a:br>
            <a:r>
              <a:rPr lang="en-US" sz="1300" b="1" cap="all" spc="100" baseline="0" dirty="0" err="1">
                <a:latin typeface="Calibri" charset="0"/>
                <a:ea typeface="Calibri" charset="0"/>
                <a:cs typeface="Calibri" charset="0"/>
              </a:rPr>
              <a:t>további</a:t>
            </a:r>
            <a:r>
              <a:rPr lang="en-US" sz="1300" b="1" cap="all" spc="100" baseline="0" dirty="0">
                <a:latin typeface="Calibri" charset="0"/>
                <a:ea typeface="Calibri" charset="0"/>
                <a:cs typeface="Calibri" charset="0"/>
              </a:rPr>
              <a:t> </a:t>
            </a:r>
            <a:r>
              <a:rPr lang="en-US" sz="1300" b="1" cap="all" spc="100" baseline="0" dirty="0" err="1">
                <a:latin typeface="Calibri" charset="0"/>
                <a:ea typeface="Calibri" charset="0"/>
                <a:cs typeface="Calibri" charset="0"/>
              </a:rPr>
              <a:t>programjaira</a:t>
            </a:r>
            <a:r>
              <a:rPr lang="en-US" sz="1300" b="1" cap="all" spc="100" baseline="0" dirty="0">
                <a:latin typeface="Calibri" charset="0"/>
                <a:ea typeface="Calibri" charset="0"/>
                <a:cs typeface="Calibri" charset="0"/>
              </a:rPr>
              <a:t>!</a:t>
            </a:r>
          </a:p>
          <a:p>
            <a:endParaRPr lang="en-US" sz="1400" cap="all" spc="100" baseline="0" dirty="0">
              <a:latin typeface="Calibri" charset="0"/>
              <a:ea typeface="Calibri" charset="0"/>
              <a:cs typeface="Calibri" charset="0"/>
            </a:endParaRPr>
          </a:p>
          <a:p>
            <a:r>
              <a:rPr lang="en-US" sz="1400" i="1" cap="all" spc="100" baseline="0" dirty="0" err="1">
                <a:latin typeface="Calibri" charset="0"/>
                <a:ea typeface="Calibri" charset="0"/>
                <a:cs typeface="Calibri" charset="0"/>
              </a:rPr>
              <a:t>tudomanyunnep.hu</a:t>
            </a:r>
            <a:endParaRPr lang="en-US" sz="1400" i="1" cap="all" spc="100" baseline="0" dirty="0">
              <a:latin typeface="Calibri" charset="0"/>
              <a:ea typeface="Calibri" charset="0"/>
              <a:cs typeface="Calibri" charset="0"/>
            </a:endParaRPr>
          </a:p>
          <a:p>
            <a:r>
              <a:rPr lang="en-US" sz="1400" i="1" cap="all" spc="100" baseline="0">
                <a:latin typeface="Calibri" charset="0"/>
                <a:ea typeface="Calibri" charset="0"/>
                <a:cs typeface="Calibri" charset="0"/>
              </a:rPr>
              <a:t>mta.hu</a:t>
            </a:r>
            <a:endParaRPr lang="en-US" sz="1400" i="1" cap="all" spc="100" baseline="0" dirty="0">
              <a:latin typeface="Calibri" charset="0"/>
              <a:ea typeface="Calibri" charset="0"/>
              <a:cs typeface="Calibri" charset="0"/>
            </a:endParaRPr>
          </a:p>
        </p:txBody>
      </p:sp>
      <p:sp>
        <p:nvSpPr>
          <p:cNvPr id="12" name="Rectangle 11"/>
          <p:cNvSpPr/>
          <p:nvPr userDrawn="1"/>
        </p:nvSpPr>
        <p:spPr>
          <a:xfrm>
            <a:off x="607963" y="1486684"/>
            <a:ext cx="4549387" cy="492443"/>
          </a:xfrm>
          <a:prstGeom prst="rect">
            <a:avLst/>
          </a:prstGeom>
        </p:spPr>
        <p:txBody>
          <a:bodyPr wrap="none">
            <a:spAutoFit/>
          </a:bodyPr>
          <a:lstStyle/>
          <a:p>
            <a:r>
              <a:rPr kumimoji="0" lang="en-US" sz="2600" b="0" i="1" u="none" strike="noStrike" kern="1200" cap="all" spc="100" normalizeH="0" baseline="0" noProof="0" dirty="0" err="1">
                <a:ln>
                  <a:noFill/>
                </a:ln>
                <a:solidFill>
                  <a:schemeClr val="tx1"/>
                </a:solidFill>
                <a:effectLst/>
                <a:uLnTx/>
                <a:uFillTx/>
                <a:latin typeface="Constantia" panose="02030602050306030303"/>
                <a:ea typeface="+mn-ea"/>
                <a:cs typeface="+mn-cs"/>
              </a:rPr>
              <a:t>Köszönöm</a:t>
            </a:r>
            <a:r>
              <a:rPr kumimoji="0" lang="en-US" sz="2600" b="0" i="1" u="none" strike="noStrike" kern="1200" cap="all" spc="100" normalizeH="0" baseline="0" noProof="0" dirty="0">
                <a:ln>
                  <a:noFill/>
                </a:ln>
                <a:solidFill>
                  <a:schemeClr val="tx1"/>
                </a:solidFill>
                <a:effectLst/>
                <a:uLnTx/>
                <a:uFillTx/>
                <a:latin typeface="Constantia" panose="02030602050306030303"/>
                <a:ea typeface="+mn-ea"/>
                <a:cs typeface="+mn-cs"/>
              </a:rPr>
              <a:t> a </a:t>
            </a:r>
            <a:r>
              <a:rPr kumimoji="0" lang="en-US" sz="2600" b="0" i="1" u="none" strike="noStrike" kern="1200" cap="all" spc="100" normalizeH="0" baseline="0" noProof="0" dirty="0" err="1">
                <a:ln>
                  <a:noFill/>
                </a:ln>
                <a:solidFill>
                  <a:schemeClr val="tx1"/>
                </a:solidFill>
                <a:effectLst/>
                <a:uLnTx/>
                <a:uFillTx/>
                <a:latin typeface="Constantia" panose="02030602050306030303"/>
                <a:ea typeface="+mn-ea"/>
                <a:cs typeface="+mn-cs"/>
              </a:rPr>
              <a:t>figyelmet</a:t>
            </a:r>
            <a:r>
              <a:rPr kumimoji="0" lang="en-US" sz="2600" b="0" i="1" u="none" strike="noStrike" kern="1200" cap="all" spc="100" normalizeH="0" baseline="0" noProof="0" dirty="0">
                <a:ln>
                  <a:noFill/>
                </a:ln>
                <a:solidFill>
                  <a:schemeClr val="tx1"/>
                </a:solidFill>
                <a:effectLst/>
                <a:uLnTx/>
                <a:uFillTx/>
                <a:latin typeface="Constantia" panose="02030602050306030303"/>
                <a:ea typeface="+mn-ea"/>
                <a:cs typeface="+mn-cs"/>
              </a:rPr>
              <a:t>!</a:t>
            </a:r>
            <a:endParaRPr lang="en-US" sz="2600" b="0" i="1" cap="all" spc="100" baseline="0" dirty="0">
              <a:solidFill>
                <a:schemeClr val="tx1"/>
              </a:solidFill>
            </a:endParaRPr>
          </a:p>
        </p:txBody>
      </p:sp>
    </p:spTree>
    <p:extLst>
      <p:ext uri="{BB962C8B-B14F-4D97-AF65-F5344CB8AC3E}">
        <p14:creationId xmlns:p14="http://schemas.microsoft.com/office/powerpoint/2010/main" val="97741538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Címdia">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hu-HU" smtClean="0"/>
              <a:t>Mintacím szerkesztése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7299492" y="4412457"/>
            <a:ext cx="857250" cy="273844"/>
          </a:xfrm>
          <a:prstGeom prst="rect">
            <a:avLst/>
          </a:prstGeom>
        </p:spPr>
        <p:txBody>
          <a:bodyPr/>
          <a:lstStyle/>
          <a:p>
            <a:fld id="{83284890-85D2-4D7B-8EF5-15A9C1DB8F42}" type="datetimeFigureOut">
              <a:rPr lang="en-US" smtClean="0"/>
              <a:t>10/24/2023</a:t>
            </a:fld>
            <a:endParaRPr lang="en-US" dirty="0"/>
          </a:p>
        </p:txBody>
      </p:sp>
      <p:sp>
        <p:nvSpPr>
          <p:cNvPr id="5" name="Footer Placeholder 4"/>
          <p:cNvSpPr>
            <a:spLocks noGrp="1"/>
          </p:cNvSpPr>
          <p:nvPr>
            <p:ph type="ftr" sz="quarter" idx="11"/>
          </p:nvPr>
        </p:nvSpPr>
        <p:spPr>
          <a:xfrm>
            <a:off x="3999309" y="4412457"/>
            <a:ext cx="3243033"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062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1">
                <a:lumMod val="5000"/>
                <a:lumOff val="95000"/>
              </a:schemeClr>
            </a:gs>
            <a:gs pos="71000">
              <a:schemeClr val="accent1">
                <a:lumMod val="45000"/>
                <a:lumOff val="55000"/>
              </a:schemeClr>
            </a:gs>
            <a:gs pos="82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03213"/>
            <a:ext cx="8064499" cy="856853"/>
          </a:xfrm>
          <a:prstGeom prst="rect">
            <a:avLst/>
          </a:prstGeom>
        </p:spPr>
        <p:txBody>
          <a:bodyPr vert="horz" lIns="0" tIns="0" rIns="0" bIns="0" rtlCol="0" anchor="t">
            <a:noAutofit/>
          </a:bodyPr>
          <a:lstStyle/>
          <a:p>
            <a:r>
              <a:rPr lang="hu-HU"/>
              <a:t>Mintacím szerkesztése</a:t>
            </a:r>
            <a:endParaRPr lang="en-US" dirty="0"/>
          </a:p>
        </p:txBody>
      </p:sp>
      <p:sp>
        <p:nvSpPr>
          <p:cNvPr id="3" name="Text Placeholder 2"/>
          <p:cNvSpPr>
            <a:spLocks noGrp="1"/>
          </p:cNvSpPr>
          <p:nvPr>
            <p:ph type="body" idx="1"/>
          </p:nvPr>
        </p:nvSpPr>
        <p:spPr>
          <a:xfrm>
            <a:off x="1042988" y="1491925"/>
            <a:ext cx="7705725" cy="2988000"/>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Slide Number Placeholder 5"/>
          <p:cNvSpPr>
            <a:spLocks noGrp="1"/>
          </p:cNvSpPr>
          <p:nvPr>
            <p:ph type="sldNum" sz="quarter" idx="4"/>
          </p:nvPr>
        </p:nvSpPr>
        <p:spPr>
          <a:xfrm>
            <a:off x="8748712" y="4732338"/>
            <a:ext cx="395287" cy="273844"/>
          </a:xfrm>
          <a:prstGeom prst="rect">
            <a:avLst/>
          </a:prstGeom>
        </p:spPr>
        <p:txBody>
          <a:bodyPr vert="horz" lIns="36000" tIns="0" rIns="0" bIns="0" rtlCol="0" anchor="ctr"/>
          <a:lstStyle>
            <a:lvl1pPr algn="l">
              <a:defRPr sz="1100" baseline="0">
                <a:solidFill>
                  <a:schemeClr val="accent2"/>
                </a:solidFill>
                <a:latin typeface="Calibri" charset="0"/>
                <a:ea typeface="Calibri" charset="0"/>
                <a:cs typeface="Calibri" charset="0"/>
              </a:defRPr>
            </a:lvl1pPr>
          </a:lstStyle>
          <a:p>
            <a:fld id="{FD7096EC-A894-4F47-929A-65581C0900F7}" type="slidenum">
              <a:rPr lang="en-US" smtClean="0"/>
              <a:pPr/>
              <a:t>‹#›</a:t>
            </a:fld>
            <a:endParaRPr lang="en-US" dirty="0"/>
          </a:p>
        </p:txBody>
      </p:sp>
    </p:spTree>
    <p:extLst>
      <p:ext uri="{BB962C8B-B14F-4D97-AF65-F5344CB8AC3E}">
        <p14:creationId xmlns:p14="http://schemas.microsoft.com/office/powerpoint/2010/main" val="1994320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0" r:id="rId7"/>
    <p:sldLayoutId id="2147483671" r:id="rId8"/>
  </p:sldLayoutIdLst>
  <p:hf hdr="0" ftr="0" dt="0"/>
  <p:txStyles>
    <p:titleStyle>
      <a:lvl1pPr algn="l" defTabSz="685800" rtl="0" eaLnBrk="1" latinLnBrk="0" hangingPunct="1">
        <a:lnSpc>
          <a:spcPct val="100000"/>
        </a:lnSpc>
        <a:spcBef>
          <a:spcPct val="0"/>
        </a:spcBef>
        <a:buNone/>
        <a:defRPr sz="2800" b="1" kern="1200" baseline="0">
          <a:solidFill>
            <a:srgbClr val="1B5C93"/>
          </a:solidFill>
          <a:latin typeface="+mj-lt"/>
          <a:ea typeface="+mj-ea"/>
          <a:cs typeface="+mj-cs"/>
        </a:defRPr>
      </a:lvl1pPr>
    </p:titleStyle>
    <p:bodyStyle>
      <a:lvl1pPr marL="171450" indent="-171450" algn="l" defTabSz="685800" rtl="0" eaLnBrk="1" latinLnBrk="0" hangingPunct="1">
        <a:lnSpc>
          <a:spcPct val="100000"/>
        </a:lnSpc>
        <a:spcBef>
          <a:spcPts val="750"/>
        </a:spcBef>
        <a:buClr>
          <a:srgbClr val="1B5C93"/>
        </a:buClr>
        <a:buSzPct val="90000"/>
        <a:buFont typeface="Wingdings" charset="2"/>
        <a:buChar char="§"/>
        <a:defRPr sz="2300" kern="1200" baseline="0">
          <a:solidFill>
            <a:schemeClr val="tx1"/>
          </a:solidFill>
          <a:latin typeface="Calibri" charset="0"/>
          <a:ea typeface="Calibri" charset="0"/>
          <a:cs typeface="Calibri" charset="0"/>
        </a:defRPr>
      </a:lvl1pPr>
      <a:lvl2pPr marL="514350" indent="-171450" algn="l" defTabSz="685800" rtl="0" eaLnBrk="1" latinLnBrk="0" hangingPunct="1">
        <a:lnSpc>
          <a:spcPct val="90000"/>
        </a:lnSpc>
        <a:spcBef>
          <a:spcPts val="375"/>
        </a:spcBef>
        <a:buClr>
          <a:srgbClr val="1B5C93"/>
        </a:buClr>
        <a:buFont typeface="Arial" charset="0"/>
        <a:buChar char="•"/>
        <a:defRPr sz="2200" kern="1200">
          <a:solidFill>
            <a:schemeClr val="tx1"/>
          </a:solidFill>
          <a:latin typeface="Calibri" charset="0"/>
          <a:ea typeface="Calibri" charset="0"/>
          <a:cs typeface="Calibri" charset="0"/>
        </a:defRPr>
      </a:lvl2pPr>
      <a:lvl3pPr marL="857250" indent="-171450" algn="l" defTabSz="685800" rtl="0" eaLnBrk="1" latinLnBrk="0" hangingPunct="1">
        <a:lnSpc>
          <a:spcPct val="90000"/>
        </a:lnSpc>
        <a:spcBef>
          <a:spcPts val="375"/>
        </a:spcBef>
        <a:buClr>
          <a:srgbClr val="1B5C93"/>
        </a:buClr>
        <a:buFont typeface="Wingdings" charset="2"/>
        <a:buChar char="§"/>
        <a:defRPr sz="1800" kern="1200">
          <a:solidFill>
            <a:schemeClr val="tx1"/>
          </a:solidFill>
          <a:latin typeface="Calibri" charset="0"/>
          <a:ea typeface="Calibri" charset="0"/>
          <a:cs typeface="Calibri" charset="0"/>
        </a:defRPr>
      </a:lvl3pPr>
      <a:lvl4pPr marL="1200150" indent="-171450" algn="l" defTabSz="685800" rtl="0" eaLnBrk="1" latinLnBrk="0" hangingPunct="1">
        <a:lnSpc>
          <a:spcPct val="90000"/>
        </a:lnSpc>
        <a:spcBef>
          <a:spcPts val="375"/>
        </a:spcBef>
        <a:buClr>
          <a:srgbClr val="7B9DC7"/>
        </a:buClr>
        <a:buFont typeface="Arial" panose="020B0604020202020204" pitchFamily="34" charset="0"/>
        <a:buChar char="•"/>
        <a:defRPr sz="1500" kern="1200">
          <a:solidFill>
            <a:schemeClr val="tx1"/>
          </a:solidFill>
          <a:latin typeface="Calibri" charset="0"/>
          <a:ea typeface="Calibri" charset="0"/>
          <a:cs typeface="Calibri" charset="0"/>
        </a:defRPr>
      </a:lvl4pPr>
      <a:lvl5pPr marL="1543050" indent="-171450" algn="l" defTabSz="685800" rtl="0" eaLnBrk="1" latinLnBrk="0" hangingPunct="1">
        <a:lnSpc>
          <a:spcPct val="90000"/>
        </a:lnSpc>
        <a:spcBef>
          <a:spcPts val="375"/>
        </a:spcBef>
        <a:buClr>
          <a:srgbClr val="7B9DC7"/>
        </a:buClr>
        <a:buFont typeface="Wingdings" charset="2"/>
        <a:buChar char="§"/>
        <a:defRPr sz="1450" kern="1200">
          <a:solidFill>
            <a:schemeClr val="tx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657" userDrawn="1">
          <p15:clr>
            <a:srgbClr val="F26B43"/>
          </p15:clr>
        </p15:guide>
        <p15:guide id="4" orient="horz" pos="191" userDrawn="1">
          <p15:clr>
            <a:srgbClr val="F26B43"/>
          </p15:clr>
        </p15:guide>
        <p15:guide id="5" pos="5511" userDrawn="1">
          <p15:clr>
            <a:srgbClr val="F26B43"/>
          </p15:clr>
        </p15:guide>
        <p15:guide id="6" orient="horz" pos="2981" userDrawn="1">
          <p15:clr>
            <a:srgbClr val="F26B43"/>
          </p15:clr>
        </p15:guide>
        <p15:guide id="7" pos="431" userDrawn="1">
          <p15:clr>
            <a:srgbClr val="F26B43"/>
          </p15:clr>
        </p15:guide>
        <p15:guide id="8" orient="horz" pos="2822" userDrawn="1">
          <p15:clr>
            <a:srgbClr val="F26B43"/>
          </p15:clr>
        </p15:guide>
        <p15:guide id="9" pos="24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312414" y="1628317"/>
            <a:ext cx="5379304" cy="670580"/>
          </a:xfrm>
        </p:spPr>
        <p:txBody>
          <a:bodyPr anchor="t">
            <a:noAutofit/>
          </a:bodyPr>
          <a:lstStyle/>
          <a:p>
            <a:pPr algn="ctr"/>
            <a:r>
              <a:rPr lang="hu-HU" sz="4000" dirty="0" smtClean="0">
                <a:latin typeface="Calibri" panose="020F0502020204030204" pitchFamily="34" charset="0"/>
                <a:cs typeface="Calibri" panose="020F0502020204030204" pitchFamily="34" charset="0"/>
              </a:rPr>
              <a:t>Adatvédelem I.</a:t>
            </a:r>
            <a:endParaRPr lang="hu-HU" sz="4000" dirty="0">
              <a:latin typeface="Calibri" panose="020F0502020204030204" pitchFamily="34" charset="0"/>
              <a:cs typeface="Calibri" panose="020F0502020204030204" pitchFamily="34" charset="0"/>
            </a:endParaRPr>
          </a:p>
        </p:txBody>
      </p:sp>
      <p:sp>
        <p:nvSpPr>
          <p:cNvPr id="7" name="Cím 1"/>
          <p:cNvSpPr txBox="1">
            <a:spLocks/>
          </p:cNvSpPr>
          <p:nvPr/>
        </p:nvSpPr>
        <p:spPr>
          <a:xfrm>
            <a:off x="5271593" y="3511949"/>
            <a:ext cx="2998501" cy="1457729"/>
          </a:xfrm>
          <a:prstGeom prst="rect">
            <a:avLst/>
          </a:prstGeom>
          <a:effectLst/>
        </p:spPr>
        <p:txBody>
          <a:bodyPr vert="horz" lIns="68580" tIns="34290" rIns="68580" bIns="34290" rtlCol="0" anchor="t">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0"/>
              </a:spcBef>
            </a:pPr>
            <a:r>
              <a:rPr lang="hu-HU" sz="1700" b="1" dirty="0">
                <a:latin typeface="Calibri" panose="020F0502020204030204" pitchFamily="34" charset="0"/>
                <a:cs typeface="Calibri" panose="020F0502020204030204" pitchFamily="34" charset="0"/>
              </a:rPr>
              <a:t>Dr. </a:t>
            </a:r>
            <a:r>
              <a:rPr lang="hu-HU" sz="1700" b="1" dirty="0" smtClean="0">
                <a:latin typeface="Calibri" panose="020F0502020204030204" pitchFamily="34" charset="0"/>
                <a:cs typeface="Calibri" panose="020F0502020204030204" pitchFamily="34" charset="0"/>
              </a:rPr>
              <a:t>Eszteri Dániel, </a:t>
            </a:r>
            <a:r>
              <a:rPr lang="hu-HU" sz="1700" b="1" dirty="0" err="1" smtClean="0">
                <a:latin typeface="Calibri" panose="020F0502020204030204" pitchFamily="34" charset="0"/>
                <a:cs typeface="Calibri" panose="020F0502020204030204" pitchFamily="34" charset="0"/>
              </a:rPr>
              <a:t>Ph.D</a:t>
            </a:r>
            <a:r>
              <a:rPr lang="hu-HU" sz="1700" b="1" dirty="0" smtClean="0">
                <a:latin typeface="Calibri" panose="020F0502020204030204" pitchFamily="34" charset="0"/>
                <a:cs typeface="Calibri" panose="020F0502020204030204" pitchFamily="34" charset="0"/>
              </a:rPr>
              <a:t>.</a:t>
            </a:r>
            <a:endParaRPr lang="hu-HU" sz="1700" b="1" dirty="0">
              <a:latin typeface="Calibri" panose="020F0502020204030204" pitchFamily="34" charset="0"/>
              <a:cs typeface="Calibri" panose="020F0502020204030204" pitchFamily="34" charset="0"/>
            </a:endParaRPr>
          </a:p>
          <a:p>
            <a:pPr algn="l">
              <a:spcBef>
                <a:spcPts val="0"/>
              </a:spcBef>
            </a:pPr>
            <a:r>
              <a:rPr lang="hu-HU" sz="1700" dirty="0">
                <a:latin typeface="Calibri" panose="020F0502020204030204" pitchFamily="34" charset="0"/>
                <a:cs typeface="Calibri" panose="020F0502020204030204" pitchFamily="34" charset="0"/>
              </a:rPr>
              <a:t>m</a:t>
            </a:r>
            <a:r>
              <a:rPr lang="hu-HU" sz="1700" dirty="0" smtClean="0">
                <a:latin typeface="Calibri" panose="020F0502020204030204" pitchFamily="34" charset="0"/>
                <a:cs typeface="Calibri" panose="020F0502020204030204" pitchFamily="34" charset="0"/>
              </a:rPr>
              <a:t>egbízott egyetemi oktató,</a:t>
            </a:r>
          </a:p>
          <a:p>
            <a:pPr algn="l">
              <a:spcBef>
                <a:spcPts val="0"/>
              </a:spcBef>
            </a:pPr>
            <a:r>
              <a:rPr lang="hu-HU" sz="1700" dirty="0" smtClean="0">
                <a:latin typeface="Calibri" panose="020F0502020204030204" pitchFamily="34" charset="0"/>
                <a:cs typeface="Calibri" panose="020F0502020204030204" pitchFamily="34" charset="0"/>
              </a:rPr>
              <a:t>osztályvezető (NAIH)</a:t>
            </a:r>
            <a:endParaRPr lang="hu-HU"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36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FD7096EC-A894-4F47-929A-65581C0900F7}" type="slidenum">
              <a:rPr lang="en-US" smtClean="0"/>
              <a:t>10</a:t>
            </a:fld>
            <a:endParaRPr lang="en-US"/>
          </a:p>
        </p:txBody>
      </p:sp>
      <p:pic>
        <p:nvPicPr>
          <p:cNvPr id="5" name="Kép 4"/>
          <p:cNvPicPr>
            <a:picLocks noChangeAspect="1"/>
          </p:cNvPicPr>
          <p:nvPr/>
        </p:nvPicPr>
        <p:blipFill>
          <a:blip r:embed="rId2"/>
          <a:stretch>
            <a:fillRect/>
          </a:stretch>
        </p:blipFill>
        <p:spPr>
          <a:xfrm>
            <a:off x="0" y="297194"/>
            <a:ext cx="9144000" cy="4549111"/>
          </a:xfrm>
          <a:prstGeom prst="rect">
            <a:avLst/>
          </a:prstGeom>
        </p:spPr>
      </p:pic>
    </p:spTree>
    <p:extLst>
      <p:ext uri="{BB962C8B-B14F-4D97-AF65-F5344CB8AC3E}">
        <p14:creationId xmlns:p14="http://schemas.microsoft.com/office/powerpoint/2010/main" val="104976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196494" y="350932"/>
            <a:ext cx="4631026" cy="856853"/>
          </a:xfrm>
        </p:spPr>
        <p:txBody>
          <a:bodyPr/>
          <a:lstStyle/>
          <a:p>
            <a:r>
              <a:rPr lang="hu-HU" dirty="0" smtClean="0">
                <a:latin typeface="Calibri" panose="020F0502020204030204" pitchFamily="34" charset="0"/>
                <a:cs typeface="Calibri" panose="020F0502020204030204" pitchFamily="34" charset="0"/>
              </a:rPr>
              <a:t>Adatkezelő és adatfeldolgozó</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813753" y="1415725"/>
            <a:ext cx="7583487" cy="1959935"/>
          </a:xfrm>
        </p:spPr>
        <p:txBody>
          <a:bodyPr/>
          <a:lstStyle/>
          <a:p>
            <a:r>
              <a:rPr lang="hu-HU" sz="2000" dirty="0"/>
              <a:t>Adatkezelő: Aki az adatkezelés céljait és eszközeit önállóan vagy másokkal együtt meghatározza. Természetes és jogi személy is lehet</a:t>
            </a:r>
            <a:r>
              <a:rPr lang="hu-HU" sz="2000" dirty="0" smtClean="0"/>
              <a:t>!</a:t>
            </a:r>
          </a:p>
          <a:p>
            <a:pPr marL="0" indent="0">
              <a:buNone/>
            </a:pPr>
            <a:endParaRPr lang="hu-HU" sz="2000" dirty="0"/>
          </a:p>
          <a:p>
            <a:r>
              <a:rPr lang="hu-HU" sz="2000" dirty="0" smtClean="0"/>
              <a:t>Adatfeldolgozó: Aki az adatkezelő nevében személyes adatokat kezel. Szerződésnek kell rendeznie ezt a jogviszonyt!</a:t>
            </a:r>
            <a:endParaRPr lang="hu-HU" sz="2000" dirty="0"/>
          </a:p>
        </p:txBody>
      </p:sp>
      <p:sp>
        <p:nvSpPr>
          <p:cNvPr id="4" name="Dia számának helye 3"/>
          <p:cNvSpPr>
            <a:spLocks noGrp="1"/>
          </p:cNvSpPr>
          <p:nvPr>
            <p:ph type="sldNum" sz="quarter" idx="12"/>
          </p:nvPr>
        </p:nvSpPr>
        <p:spPr/>
        <p:txBody>
          <a:bodyPr/>
          <a:lstStyle/>
          <a:p>
            <a:fld id="{FD7096EC-A894-4F47-929A-65581C0900F7}" type="slidenum">
              <a:rPr lang="en-US" smtClean="0"/>
              <a:t>11</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522" y="3259842"/>
            <a:ext cx="3841947" cy="1746340"/>
          </a:xfrm>
          <a:prstGeom prst="rect">
            <a:avLst/>
          </a:prstGeom>
        </p:spPr>
      </p:pic>
    </p:spTree>
    <p:extLst>
      <p:ext uri="{BB962C8B-B14F-4D97-AF65-F5344CB8AC3E}">
        <p14:creationId xmlns:p14="http://schemas.microsoft.com/office/powerpoint/2010/main" val="427028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FD7096EC-A894-4F47-929A-65581C0900F7}" type="slidenum">
              <a:rPr lang="en-US" smtClean="0"/>
              <a:t>12</a:t>
            </a:fld>
            <a:endParaRPr lang="en-US"/>
          </a:p>
        </p:txBody>
      </p:sp>
      <p:sp>
        <p:nvSpPr>
          <p:cNvPr id="5" name="Cím 1"/>
          <p:cNvSpPr>
            <a:spLocks noGrp="1"/>
          </p:cNvSpPr>
          <p:nvPr>
            <p:ph type="title"/>
          </p:nvPr>
        </p:nvSpPr>
        <p:spPr>
          <a:xfrm>
            <a:off x="1509081" y="1862110"/>
            <a:ext cx="6432772" cy="1034555"/>
          </a:xfrm>
        </p:spPr>
        <p:txBody>
          <a:bodyPr/>
          <a:lstStyle/>
          <a:p>
            <a:pPr algn="ctr"/>
            <a:r>
              <a:rPr lang="hu-HU" dirty="0" smtClean="0">
                <a:latin typeface="Calibri" panose="020F0502020204030204" pitchFamily="34" charset="0"/>
                <a:cs typeface="Calibri" panose="020F0502020204030204" pitchFamily="34" charset="0"/>
              </a:rPr>
              <a:t>A GDPR személyi és tárgyi hatálya</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05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509081" y="461736"/>
            <a:ext cx="6432772" cy="470510"/>
          </a:xfrm>
        </p:spPr>
        <p:txBody>
          <a:bodyPr/>
          <a:lstStyle/>
          <a:p>
            <a:pPr algn="ctr"/>
            <a:r>
              <a:rPr lang="hu-HU" dirty="0" smtClean="0">
                <a:latin typeface="Calibri" panose="020F0502020204030204" pitchFamily="34" charset="0"/>
                <a:cs typeface="Calibri" panose="020F0502020204030204" pitchFamily="34" charset="0"/>
              </a:rPr>
              <a:t>A GDPR személyi hatálya</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872604" y="1223361"/>
            <a:ext cx="7705725" cy="2415058"/>
          </a:xfrm>
        </p:spPr>
        <p:txBody>
          <a:bodyPr/>
          <a:lstStyle/>
          <a:p>
            <a:pPr algn="just">
              <a:buFontTx/>
              <a:buChar char="-"/>
            </a:pPr>
            <a:r>
              <a:rPr lang="hu-HU" sz="2000" u="sng" dirty="0" smtClean="0"/>
              <a:t>Azonosított</a:t>
            </a:r>
            <a:r>
              <a:rPr lang="hu-HU" sz="2000" dirty="0" smtClean="0"/>
              <a:t> vagy </a:t>
            </a:r>
            <a:r>
              <a:rPr lang="hu-HU" sz="2000" u="sng" dirty="0" smtClean="0"/>
              <a:t>azonosítható</a:t>
            </a:r>
            <a:r>
              <a:rPr lang="hu-HU" sz="2000" dirty="0" smtClean="0"/>
              <a:t> természetes személyek adatai.</a:t>
            </a:r>
          </a:p>
          <a:p>
            <a:pPr algn="just">
              <a:buFontTx/>
              <a:buChar char="-"/>
            </a:pPr>
            <a:r>
              <a:rPr lang="hu-HU" sz="2000" dirty="0" smtClean="0"/>
              <a:t>Elég ha a természetes személy az </a:t>
            </a:r>
            <a:r>
              <a:rPr lang="hu-HU" sz="2000" u="sng" dirty="0" smtClean="0"/>
              <a:t>EU területén tartózkodik</a:t>
            </a:r>
            <a:r>
              <a:rPr lang="hu-HU" sz="2000" dirty="0" smtClean="0"/>
              <a:t>, innen vesz igénybe szolgáltatást vagy itt tanúsított viselkedését figyelik meg.</a:t>
            </a:r>
          </a:p>
          <a:p>
            <a:pPr algn="just">
              <a:buFontTx/>
              <a:buChar char="-"/>
            </a:pPr>
            <a:r>
              <a:rPr lang="hu-HU" sz="2000" dirty="0" smtClean="0"/>
              <a:t>A védelem a lakóhelytől és állampolgárságtól független!</a:t>
            </a:r>
          </a:p>
          <a:p>
            <a:pPr algn="just">
              <a:buFontTx/>
              <a:buChar char="-"/>
            </a:pPr>
            <a:r>
              <a:rPr lang="hu-HU" sz="2000" dirty="0" smtClean="0"/>
              <a:t>Csak az </a:t>
            </a:r>
            <a:r>
              <a:rPr lang="hu-HU" sz="2000" u="sng" dirty="0" smtClean="0"/>
              <a:t>élő</a:t>
            </a:r>
            <a:r>
              <a:rPr lang="hu-HU" sz="2000" dirty="0" smtClean="0"/>
              <a:t> természetes személyeket illeti meg a védelem!</a:t>
            </a:r>
          </a:p>
          <a:p>
            <a:pPr algn="just">
              <a:buFontTx/>
              <a:buChar char="-"/>
            </a:pPr>
            <a:r>
              <a:rPr lang="hu-HU" sz="2000" u="sng" dirty="0" smtClean="0"/>
              <a:t>A jogi személyeknek nincsenek személyes adatai!</a:t>
            </a:r>
            <a:r>
              <a:rPr lang="hu-HU" sz="2000" dirty="0" smtClean="0"/>
              <a:t> (Adatkezelők lehetnek)</a:t>
            </a:r>
          </a:p>
        </p:txBody>
      </p:sp>
      <p:sp>
        <p:nvSpPr>
          <p:cNvPr id="4" name="Dia számának helye 3"/>
          <p:cNvSpPr>
            <a:spLocks noGrp="1"/>
          </p:cNvSpPr>
          <p:nvPr>
            <p:ph type="sldNum" sz="quarter" idx="12"/>
          </p:nvPr>
        </p:nvSpPr>
        <p:spPr/>
        <p:txBody>
          <a:bodyPr/>
          <a:lstStyle/>
          <a:p>
            <a:fld id="{FD7096EC-A894-4F47-929A-65581C0900F7}" type="slidenum">
              <a:rPr lang="en-US" smtClean="0"/>
              <a:t>13</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053" y="3665835"/>
            <a:ext cx="2233912" cy="1340347"/>
          </a:xfrm>
          <a:prstGeom prst="rect">
            <a:avLst/>
          </a:prstGeom>
        </p:spPr>
      </p:pic>
    </p:spTree>
    <p:extLst>
      <p:ext uri="{BB962C8B-B14F-4D97-AF65-F5344CB8AC3E}">
        <p14:creationId xmlns:p14="http://schemas.microsoft.com/office/powerpoint/2010/main" val="217797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FD7096EC-A894-4F47-929A-65581C0900F7}" type="slidenum">
              <a:rPr lang="en-US" smtClean="0"/>
              <a:t>14</a:t>
            </a:fld>
            <a:endParaRPr lang="en-US"/>
          </a:p>
        </p:txBody>
      </p:sp>
      <p:sp>
        <p:nvSpPr>
          <p:cNvPr id="5" name="Cím 1"/>
          <p:cNvSpPr>
            <a:spLocks noGrp="1"/>
          </p:cNvSpPr>
          <p:nvPr>
            <p:ph type="title"/>
          </p:nvPr>
        </p:nvSpPr>
        <p:spPr>
          <a:xfrm>
            <a:off x="1509080" y="254735"/>
            <a:ext cx="6432772" cy="470510"/>
          </a:xfrm>
        </p:spPr>
        <p:txBody>
          <a:bodyPr/>
          <a:lstStyle/>
          <a:p>
            <a:pPr algn="ctr"/>
            <a:r>
              <a:rPr lang="hu-HU" dirty="0" smtClean="0">
                <a:latin typeface="Calibri" panose="020F0502020204030204" pitchFamily="34" charset="0"/>
                <a:cs typeface="Calibri" panose="020F0502020204030204" pitchFamily="34" charset="0"/>
              </a:rPr>
              <a:t>Az elhunyt természetes személyek adatainak sorsa</a:t>
            </a:r>
            <a:endParaRPr lang="hu-HU" dirty="0">
              <a:latin typeface="Calibri" panose="020F0502020204030204" pitchFamily="34" charset="0"/>
              <a:cs typeface="Calibri" panose="020F0502020204030204" pitchFamily="34" charset="0"/>
            </a:endParaRPr>
          </a:p>
        </p:txBody>
      </p:sp>
      <p:sp>
        <p:nvSpPr>
          <p:cNvPr id="6" name="Tartalom helye 2"/>
          <p:cNvSpPr>
            <a:spLocks noGrp="1"/>
          </p:cNvSpPr>
          <p:nvPr>
            <p:ph idx="1"/>
          </p:nvPr>
        </p:nvSpPr>
        <p:spPr>
          <a:xfrm>
            <a:off x="731926" y="1338459"/>
            <a:ext cx="7705725" cy="2670833"/>
          </a:xfrm>
        </p:spPr>
        <p:txBody>
          <a:bodyPr/>
          <a:lstStyle/>
          <a:p>
            <a:pPr algn="just">
              <a:buFontTx/>
              <a:buChar char="-"/>
            </a:pPr>
            <a:r>
              <a:rPr lang="hu-HU" sz="2000" dirty="0" smtClean="0"/>
              <a:t>A </a:t>
            </a:r>
            <a:r>
              <a:rPr lang="hu-HU" sz="2000" dirty="0" err="1" smtClean="0"/>
              <a:t>GDPR-t</a:t>
            </a:r>
            <a:r>
              <a:rPr lang="hu-HU" sz="2000" dirty="0" smtClean="0"/>
              <a:t> nem kell alkalmazni ezen adatokra, azonban a tagállamok hozhatnak erre vonatkozó külön rendelkezéseket.</a:t>
            </a:r>
          </a:p>
          <a:p>
            <a:pPr algn="just">
              <a:buFontTx/>
              <a:buChar char="-"/>
            </a:pPr>
            <a:r>
              <a:rPr lang="hu-HU" sz="2000" dirty="0" smtClean="0"/>
              <a:t>Magyarországon van ilyen szabályozás!</a:t>
            </a:r>
            <a:r>
              <a:rPr lang="hu-HU" sz="2000" dirty="0"/>
              <a:t> </a:t>
            </a:r>
            <a:r>
              <a:rPr lang="hu-HU" sz="2000" dirty="0" smtClean="0">
                <a:sym typeface="Wingdings" panose="05000000000000000000" pitchFamily="2" charset="2"/>
              </a:rPr>
              <a:t> </a:t>
            </a:r>
            <a:r>
              <a:rPr lang="hu-HU" sz="2000" dirty="0" err="1" smtClean="0">
                <a:solidFill>
                  <a:srgbClr val="FF0000"/>
                </a:solidFill>
                <a:sym typeface="Wingdings" panose="05000000000000000000" pitchFamily="2" charset="2"/>
              </a:rPr>
              <a:t>Infotv</a:t>
            </a:r>
            <a:r>
              <a:rPr lang="hu-HU" sz="2000" dirty="0" smtClean="0">
                <a:solidFill>
                  <a:srgbClr val="FF0000"/>
                </a:solidFill>
                <a:sym typeface="Wingdings" panose="05000000000000000000" pitchFamily="2" charset="2"/>
              </a:rPr>
              <a:t>. 25. §</a:t>
            </a:r>
          </a:p>
          <a:p>
            <a:pPr algn="just">
              <a:buFontTx/>
              <a:buChar char="-"/>
            </a:pPr>
            <a:r>
              <a:rPr lang="hu-HU" sz="2000" dirty="0" smtClean="0"/>
              <a:t>Érintett életében az adatkezelőnél tett jognyilatkozattal felruházhat mást </a:t>
            </a:r>
            <a:r>
              <a:rPr lang="hu-HU" sz="2000" dirty="0" smtClean="0">
                <a:sym typeface="Wingdings" panose="05000000000000000000" pitchFamily="2" charset="2"/>
              </a:rPr>
              <a:t> hozzáférés, törlés, helyesbítés, zárolás, tiltakozás</a:t>
            </a:r>
          </a:p>
          <a:p>
            <a:pPr algn="just">
              <a:buFontTx/>
              <a:buChar char="-"/>
            </a:pPr>
            <a:r>
              <a:rPr lang="hu-HU" sz="2000" dirty="0" smtClean="0">
                <a:sym typeface="Wingdings" panose="05000000000000000000" pitchFamily="2" charset="2"/>
              </a:rPr>
              <a:t>Jognyilatkozat hiányában közeli hozzátartozó  </a:t>
            </a:r>
            <a:r>
              <a:rPr lang="hu-HU" sz="2000" dirty="0">
                <a:sym typeface="Wingdings" panose="05000000000000000000" pitchFamily="2" charset="2"/>
              </a:rPr>
              <a:t>törlés, helyesbítés, zárolás, </a:t>
            </a:r>
            <a:r>
              <a:rPr lang="hu-HU" sz="2000" dirty="0" smtClean="0">
                <a:sym typeface="Wingdings" panose="05000000000000000000" pitchFamily="2" charset="2"/>
              </a:rPr>
              <a:t>tiltakozás</a:t>
            </a:r>
          </a:p>
          <a:p>
            <a:pPr algn="just">
              <a:buFontTx/>
              <a:buChar char="-"/>
            </a:pPr>
            <a:r>
              <a:rPr lang="hu-HU" sz="2000" dirty="0" smtClean="0">
                <a:sym typeface="Wingdings" panose="05000000000000000000" pitchFamily="2" charset="2"/>
              </a:rPr>
              <a:t>Az érintett halálát követő 5 éves jogvesztő határidő!</a:t>
            </a:r>
          </a:p>
          <a:p>
            <a:pPr algn="just">
              <a:buFontTx/>
              <a:buChar char="-"/>
            </a:pPr>
            <a:r>
              <a:rPr lang="hu-HU" sz="2000" dirty="0" smtClean="0">
                <a:sym typeface="Wingdings" panose="05000000000000000000" pitchFamily="2" charset="2"/>
              </a:rPr>
              <a:t>Ha az adatkezelés a halál után is jogszerű, úgy nem lehet kérni.</a:t>
            </a:r>
            <a:endParaRPr lang="hu-HU" sz="2000" dirty="0" smtClean="0"/>
          </a:p>
        </p:txBody>
      </p:sp>
    </p:spTree>
    <p:extLst>
      <p:ext uri="{BB962C8B-B14F-4D97-AF65-F5344CB8AC3E}">
        <p14:creationId xmlns:p14="http://schemas.microsoft.com/office/powerpoint/2010/main" val="79626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06932" y="2140697"/>
            <a:ext cx="2844812" cy="1294194"/>
          </a:xfrm>
        </p:spPr>
        <p:txBody>
          <a:bodyPr/>
          <a:lstStyle/>
          <a:p>
            <a:pPr marL="0" indent="0" algn="ctr">
              <a:buNone/>
            </a:pPr>
            <a:r>
              <a:rPr lang="hu-HU" dirty="0" smtClean="0"/>
              <a:t>Részben </a:t>
            </a:r>
            <a:r>
              <a:rPr lang="hu-HU" dirty="0"/>
              <a:t>vagy egészben </a:t>
            </a:r>
            <a:r>
              <a:rPr lang="hu-HU" b="1" dirty="0"/>
              <a:t>automatizált</a:t>
            </a:r>
            <a:r>
              <a:rPr lang="hu-HU" dirty="0"/>
              <a:t> </a:t>
            </a:r>
            <a:r>
              <a:rPr lang="hu-HU" dirty="0" smtClean="0"/>
              <a:t>személyes adatkezelés</a:t>
            </a:r>
          </a:p>
          <a:p>
            <a:pPr marL="0" indent="0">
              <a:buNone/>
            </a:pPr>
            <a:endParaRPr lang="hu-HU" dirty="0" smtClean="0"/>
          </a:p>
          <a:p>
            <a:pPr>
              <a:buFontTx/>
              <a:buChar char="-"/>
            </a:pP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t>15</a:t>
            </a:fld>
            <a:endParaRPr lang="en-US"/>
          </a:p>
        </p:txBody>
      </p:sp>
      <p:sp>
        <p:nvSpPr>
          <p:cNvPr id="5" name="Cím 1"/>
          <p:cNvSpPr>
            <a:spLocks noGrp="1"/>
          </p:cNvSpPr>
          <p:nvPr>
            <p:ph type="title"/>
          </p:nvPr>
        </p:nvSpPr>
        <p:spPr>
          <a:xfrm>
            <a:off x="684213" y="391729"/>
            <a:ext cx="8064499" cy="856853"/>
          </a:xfrm>
        </p:spPr>
        <p:txBody>
          <a:bodyPr/>
          <a:lstStyle/>
          <a:p>
            <a:pPr algn="ctr"/>
            <a:r>
              <a:rPr lang="hu-HU" dirty="0" smtClean="0">
                <a:latin typeface="Calibri" panose="020F0502020204030204" pitchFamily="34" charset="0"/>
                <a:cs typeface="Calibri" panose="020F0502020204030204" pitchFamily="34" charset="0"/>
              </a:rPr>
              <a:t>A GDPR tárgyi hatálya</a:t>
            </a:r>
            <a:endParaRPr lang="hu-HU" dirty="0">
              <a:latin typeface="Calibri" panose="020F0502020204030204" pitchFamily="34" charset="0"/>
              <a:cs typeface="Calibri" panose="020F0502020204030204" pitchFamily="34" charset="0"/>
            </a:endParaRPr>
          </a:p>
        </p:txBody>
      </p:sp>
      <p:sp>
        <p:nvSpPr>
          <p:cNvPr id="2" name="Szövegdoboz 1"/>
          <p:cNvSpPr txBox="1"/>
          <p:nvPr/>
        </p:nvSpPr>
        <p:spPr>
          <a:xfrm>
            <a:off x="4874696" y="1830746"/>
            <a:ext cx="3335720" cy="2069797"/>
          </a:xfrm>
          <a:prstGeom prst="rect">
            <a:avLst/>
          </a:prstGeom>
          <a:noFill/>
        </p:spPr>
        <p:txBody>
          <a:bodyPr wrap="square" rtlCol="0">
            <a:spAutoFit/>
          </a:bodyPr>
          <a:lstStyle/>
          <a:p>
            <a:pPr algn="ctr"/>
            <a:r>
              <a:rPr lang="hu-HU" sz="2300" dirty="0" smtClean="0">
                <a:latin typeface="Calibri" panose="020F0502020204030204" pitchFamily="34" charset="0"/>
                <a:cs typeface="Calibri" panose="020F0502020204030204" pitchFamily="34" charset="0"/>
              </a:rPr>
              <a:t>Nyilvántartási rendszer részét képező: </a:t>
            </a:r>
          </a:p>
          <a:p>
            <a:pPr algn="ctr"/>
            <a:r>
              <a:rPr lang="hu-HU" sz="2300" dirty="0" smtClean="0">
                <a:latin typeface="Calibri" panose="020F0502020204030204" pitchFamily="34" charset="0"/>
                <a:cs typeface="Calibri" panose="020F0502020204030204" pitchFamily="34" charset="0"/>
              </a:rPr>
              <a:t>strukturált</a:t>
            </a:r>
            <a:r>
              <a:rPr lang="hu-HU" sz="2300" dirty="0">
                <a:latin typeface="Calibri" panose="020F0502020204030204" pitchFamily="34" charset="0"/>
                <a:cs typeface="Calibri" panose="020F0502020204030204" pitchFamily="34" charset="0"/>
              </a:rPr>
              <a:t>, rendszerezett, </a:t>
            </a:r>
            <a:r>
              <a:rPr lang="hu-HU" sz="2300" dirty="0" smtClean="0">
                <a:latin typeface="Calibri" panose="020F0502020204030204" pitchFamily="34" charset="0"/>
                <a:cs typeface="Calibri" panose="020F0502020204030204" pitchFamily="34" charset="0"/>
              </a:rPr>
              <a:t>áttekinthető </a:t>
            </a:r>
            <a:r>
              <a:rPr lang="hu-HU" sz="2300" b="1" dirty="0" smtClean="0">
                <a:latin typeface="Calibri" panose="020F0502020204030204" pitchFamily="34" charset="0"/>
                <a:cs typeface="Calibri" panose="020F0502020204030204" pitchFamily="34" charset="0"/>
              </a:rPr>
              <a:t>manuálisan</a:t>
            </a:r>
            <a:r>
              <a:rPr lang="hu-HU" sz="2300" dirty="0" smtClean="0">
                <a:latin typeface="Calibri" panose="020F0502020204030204" pitchFamily="34" charset="0"/>
                <a:cs typeface="Calibri" panose="020F0502020204030204" pitchFamily="34" charset="0"/>
              </a:rPr>
              <a:t> kezelt </a:t>
            </a:r>
            <a:r>
              <a:rPr lang="hu-HU" sz="2300" dirty="0">
                <a:latin typeface="Calibri" panose="020F0502020204030204" pitchFamily="34" charset="0"/>
                <a:cs typeface="Calibri" panose="020F0502020204030204" pitchFamily="34" charset="0"/>
              </a:rPr>
              <a:t>adatállományok.</a:t>
            </a:r>
          </a:p>
          <a:p>
            <a:endParaRPr lang="hu-HU" dirty="0"/>
          </a:p>
        </p:txBody>
      </p:sp>
      <p:sp>
        <p:nvSpPr>
          <p:cNvPr id="6" name="Lefelé nyíl 5"/>
          <p:cNvSpPr/>
          <p:nvPr/>
        </p:nvSpPr>
        <p:spPr>
          <a:xfrm rot="1447188">
            <a:off x="3167023" y="979647"/>
            <a:ext cx="294142" cy="869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felé nyíl 6"/>
          <p:cNvSpPr/>
          <p:nvPr/>
        </p:nvSpPr>
        <p:spPr>
          <a:xfrm rot="20166094">
            <a:off x="5742289" y="979812"/>
            <a:ext cx="294142" cy="869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Kép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040" y="3704411"/>
            <a:ext cx="2216596" cy="1245191"/>
          </a:xfrm>
          <a:prstGeom prst="rect">
            <a:avLst/>
          </a:prstGeom>
        </p:spPr>
      </p:pic>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797" y="3704411"/>
            <a:ext cx="1893771" cy="1262767"/>
          </a:xfrm>
          <a:prstGeom prst="rect">
            <a:avLst/>
          </a:prstGeom>
        </p:spPr>
      </p:pic>
    </p:spTree>
    <p:extLst>
      <p:ext uri="{BB962C8B-B14F-4D97-AF65-F5344CB8AC3E}">
        <p14:creationId xmlns:p14="http://schemas.microsoft.com/office/powerpoint/2010/main" val="349016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746611" y="455673"/>
            <a:ext cx="6298478" cy="676137"/>
          </a:xfrm>
        </p:spPr>
        <p:txBody>
          <a:bodyPr/>
          <a:lstStyle/>
          <a:p>
            <a:r>
              <a:rPr lang="hu-HU" dirty="0" smtClean="0">
                <a:latin typeface="Calibri" panose="020F0502020204030204" pitchFamily="34" charset="0"/>
                <a:cs typeface="Calibri" panose="020F0502020204030204" pitchFamily="34" charset="0"/>
              </a:rPr>
              <a:t>Nem strukturált manuális adatkezelések</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844761" y="1376826"/>
            <a:ext cx="7705725" cy="2988000"/>
          </a:xfrm>
        </p:spPr>
        <p:txBody>
          <a:bodyPr/>
          <a:lstStyle/>
          <a:p>
            <a:pPr algn="just">
              <a:buFontTx/>
              <a:buChar char="-"/>
            </a:pPr>
            <a:r>
              <a:rPr lang="hu-HU" dirty="0" smtClean="0"/>
              <a:t>A tárgyi hatály szélesebb tagállami meghatározása nem sérti az Uniós jogot [</a:t>
            </a:r>
            <a:r>
              <a:rPr lang="hu-HU" dirty="0" err="1" smtClean="0"/>
              <a:t>Lindqvist-ügy</a:t>
            </a:r>
            <a:r>
              <a:rPr lang="hu-HU" dirty="0" smtClean="0"/>
              <a:t>, EUB C-101/01]</a:t>
            </a:r>
          </a:p>
          <a:p>
            <a:pPr algn="just">
              <a:buFontTx/>
              <a:buChar char="-"/>
            </a:pPr>
            <a:r>
              <a:rPr lang="hu-HU" dirty="0" smtClean="0"/>
              <a:t>Magyarországon a nem strukturált, nem nyilvántartási rendszer részét képező teljesen manuális adatkezeléseket is védi az adatvédelmi jog.</a:t>
            </a:r>
          </a:p>
          <a:p>
            <a:pPr algn="just">
              <a:buFontTx/>
              <a:buChar char="-"/>
            </a:pPr>
            <a:r>
              <a:rPr lang="hu-HU" dirty="0" smtClean="0"/>
              <a:t>Az </a:t>
            </a:r>
            <a:r>
              <a:rPr lang="hu-HU" dirty="0" err="1" smtClean="0"/>
              <a:t>Infotv</a:t>
            </a:r>
            <a:r>
              <a:rPr lang="hu-HU" dirty="0" smtClean="0"/>
              <a:t>. Magyarországon a GDPR előírásait rendeli alkalmazni az ilyen adatkezelésekre [</a:t>
            </a:r>
            <a:r>
              <a:rPr lang="hu-HU" dirty="0" err="1" smtClean="0">
                <a:solidFill>
                  <a:srgbClr val="FF0000"/>
                </a:solidFill>
              </a:rPr>
              <a:t>Infotv</a:t>
            </a:r>
            <a:r>
              <a:rPr lang="hu-HU" dirty="0" smtClean="0">
                <a:solidFill>
                  <a:srgbClr val="FF0000"/>
                </a:solidFill>
              </a:rPr>
              <a:t>. 2. § (4) bekezdés</a:t>
            </a:r>
            <a:r>
              <a:rPr lang="hu-HU" dirty="0" smtClean="0"/>
              <a:t>]</a:t>
            </a:r>
          </a:p>
          <a:p>
            <a:pPr>
              <a:buFontTx/>
              <a:buChar char="-"/>
            </a:pP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t>16</a:t>
            </a:fld>
            <a:endParaRPr lang="en-US"/>
          </a:p>
        </p:txBody>
      </p:sp>
    </p:spTree>
    <p:extLst>
      <p:ext uri="{BB962C8B-B14F-4D97-AF65-F5344CB8AC3E}">
        <p14:creationId xmlns:p14="http://schemas.microsoft.com/office/powerpoint/2010/main" val="375529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1000">
              <a:schemeClr val="accent1">
                <a:lumMod val="5000"/>
                <a:lumOff val="95000"/>
              </a:schemeClr>
            </a:gs>
            <a:gs pos="71000">
              <a:schemeClr val="accent1">
                <a:lumMod val="45000"/>
                <a:lumOff val="55000"/>
              </a:schemeClr>
            </a:gs>
            <a:gs pos="8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08762" y="471101"/>
            <a:ext cx="6394053" cy="602117"/>
          </a:xfrm>
        </p:spPr>
        <p:txBody>
          <a:bodyPr/>
          <a:lstStyle/>
          <a:p>
            <a:pPr algn="ctr"/>
            <a:r>
              <a:rPr lang="hu-HU" dirty="0">
                <a:latin typeface="Calibri" panose="020F0502020204030204" pitchFamily="34" charset="0"/>
                <a:cs typeface="Calibri" panose="020F0502020204030204" pitchFamily="34" charset="0"/>
              </a:rPr>
              <a:t>A GDPR hatálya alól kivett adatkezelések</a:t>
            </a:r>
          </a:p>
        </p:txBody>
      </p:sp>
      <p:sp>
        <p:nvSpPr>
          <p:cNvPr id="3" name="Tartalom helye 2"/>
          <p:cNvSpPr>
            <a:spLocks noGrp="1"/>
          </p:cNvSpPr>
          <p:nvPr>
            <p:ph idx="1"/>
          </p:nvPr>
        </p:nvSpPr>
        <p:spPr>
          <a:xfrm>
            <a:off x="902138" y="1392941"/>
            <a:ext cx="7372224" cy="2814578"/>
          </a:xfrm>
        </p:spPr>
        <p:txBody>
          <a:bodyPr/>
          <a:lstStyle/>
          <a:p>
            <a:pPr marL="0" indent="0">
              <a:buNone/>
            </a:pPr>
            <a:r>
              <a:rPr lang="hu-HU" sz="2000" dirty="0">
                <a:latin typeface="Calibri" panose="020F0502020204030204" pitchFamily="34" charset="0"/>
                <a:cs typeface="Calibri" panose="020F0502020204030204" pitchFamily="34" charset="0"/>
              </a:rPr>
              <a:t>A tárgyi hatály alóli kivételek a </a:t>
            </a:r>
            <a:r>
              <a:rPr lang="hu-HU" sz="2000" b="1" dirty="0">
                <a:latin typeface="Calibri" panose="020F0502020204030204" pitchFamily="34" charset="0"/>
                <a:cs typeface="Calibri" panose="020F0502020204030204" pitchFamily="34" charset="0"/>
              </a:rPr>
              <a:t>GDPR 2. cikk (2)-(3) bekezdései </a:t>
            </a:r>
            <a:r>
              <a:rPr lang="hu-HU" sz="2000" dirty="0">
                <a:latin typeface="Calibri" panose="020F0502020204030204" pitchFamily="34" charset="0"/>
                <a:cs typeface="Calibri" panose="020F0502020204030204" pitchFamily="34" charset="0"/>
              </a:rPr>
              <a:t>szerint:</a:t>
            </a:r>
          </a:p>
          <a:p>
            <a:pPr>
              <a:buFontTx/>
              <a:buChar char="-"/>
            </a:pPr>
            <a:r>
              <a:rPr lang="hu-HU" sz="2000" dirty="0">
                <a:latin typeface="Calibri" panose="020F0502020204030204" pitchFamily="34" charset="0"/>
                <a:cs typeface="Calibri" panose="020F0502020204030204" pitchFamily="34" charset="0"/>
              </a:rPr>
              <a:t>Az uniós jog hatályán kívül eső tevékenységek adatkezelései: ilyen a </a:t>
            </a:r>
            <a:r>
              <a:rPr lang="hu-HU" sz="2000" b="1" dirty="0">
                <a:latin typeface="Calibri" panose="020F0502020204030204" pitchFamily="34" charset="0"/>
                <a:cs typeface="Calibri" panose="020F0502020204030204" pitchFamily="34" charset="0"/>
              </a:rPr>
              <a:t>nemzetbiztonság</a:t>
            </a:r>
            <a:r>
              <a:rPr lang="hu-HU" sz="2000" dirty="0">
                <a:latin typeface="Calibri" panose="020F0502020204030204" pitchFamily="34" charset="0"/>
                <a:cs typeface="Calibri" panose="020F0502020204030204" pitchFamily="34" charset="0"/>
              </a:rPr>
              <a:t> és a </a:t>
            </a:r>
            <a:r>
              <a:rPr lang="hu-HU" sz="2000" b="1" dirty="0">
                <a:latin typeface="Calibri" panose="020F0502020204030204" pitchFamily="34" charset="0"/>
                <a:cs typeface="Calibri" panose="020F0502020204030204" pitchFamily="34" charset="0"/>
              </a:rPr>
              <a:t>honvédelem</a:t>
            </a:r>
            <a:r>
              <a:rPr lang="hu-HU" sz="2000" dirty="0">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is [</a:t>
            </a:r>
            <a:r>
              <a:rPr lang="hu-HU" sz="2000" dirty="0" err="1">
                <a:solidFill>
                  <a:srgbClr val="FF0000"/>
                </a:solidFill>
                <a:latin typeface="Calibri" panose="020F0502020204030204" pitchFamily="34" charset="0"/>
                <a:cs typeface="Calibri" panose="020F0502020204030204" pitchFamily="34" charset="0"/>
              </a:rPr>
              <a:t>Infotv</a:t>
            </a:r>
            <a:r>
              <a:rPr lang="hu-HU" sz="2000" dirty="0" smtClean="0">
                <a:solidFill>
                  <a:srgbClr val="FF0000"/>
                </a:solidFill>
                <a:latin typeface="Calibri" panose="020F0502020204030204" pitchFamily="34" charset="0"/>
                <a:cs typeface="Calibri" panose="020F0502020204030204" pitchFamily="34" charset="0"/>
              </a:rPr>
              <a:t>.</a:t>
            </a:r>
            <a:r>
              <a:rPr lang="hu-HU" sz="2000" dirty="0" smtClean="0">
                <a:latin typeface="Calibri" panose="020F0502020204030204" pitchFamily="34" charset="0"/>
                <a:cs typeface="Calibri" panose="020F0502020204030204" pitchFamily="34" charset="0"/>
              </a:rPr>
              <a:t>]</a:t>
            </a:r>
            <a:endParaRPr lang="hu-HU" sz="2000" dirty="0">
              <a:latin typeface="Calibri" panose="020F0502020204030204" pitchFamily="34" charset="0"/>
              <a:cs typeface="Calibri" panose="020F0502020204030204" pitchFamily="34" charset="0"/>
            </a:endParaRPr>
          </a:p>
          <a:p>
            <a:pPr>
              <a:buFontTx/>
              <a:buChar char="-"/>
            </a:pPr>
            <a:r>
              <a:rPr lang="hu-HU" sz="2000" b="1" dirty="0">
                <a:latin typeface="Calibri" panose="020F0502020204030204" pitchFamily="34" charset="0"/>
                <a:cs typeface="Calibri" panose="020F0502020204030204" pitchFamily="34" charset="0"/>
              </a:rPr>
              <a:t>Bűnüldözési</a:t>
            </a:r>
            <a:r>
              <a:rPr lang="hu-HU" sz="2000" dirty="0">
                <a:latin typeface="Calibri" panose="020F0502020204030204" pitchFamily="34" charset="0"/>
                <a:cs typeface="Calibri" panose="020F0502020204030204" pitchFamily="34" charset="0"/>
              </a:rPr>
              <a:t> célú adatkezelések </a:t>
            </a:r>
            <a:r>
              <a:rPr lang="hu-HU" sz="2000" dirty="0" smtClean="0">
                <a:latin typeface="Calibri" panose="020F0502020204030204" pitchFamily="34" charset="0"/>
                <a:cs typeface="Calibri" panose="020F0502020204030204" pitchFamily="34" charset="0"/>
              </a:rPr>
              <a:t>[</a:t>
            </a:r>
            <a:r>
              <a:rPr lang="hu-HU" sz="2000" dirty="0" err="1">
                <a:solidFill>
                  <a:srgbClr val="FF0000"/>
                </a:solidFill>
                <a:latin typeface="Calibri" panose="020F0502020204030204" pitchFamily="34" charset="0"/>
                <a:cs typeface="Calibri" panose="020F0502020204030204" pitchFamily="34" charset="0"/>
              </a:rPr>
              <a:t>Infotv</a:t>
            </a:r>
            <a:r>
              <a:rPr lang="hu-HU" sz="2000" dirty="0" smtClean="0">
                <a:solidFill>
                  <a:srgbClr val="FF0000"/>
                </a:solidFill>
                <a:latin typeface="Calibri" panose="020F0502020204030204" pitchFamily="34" charset="0"/>
                <a:cs typeface="Calibri" panose="020F0502020204030204" pitchFamily="34" charset="0"/>
              </a:rPr>
              <a:t>.</a:t>
            </a:r>
            <a:r>
              <a:rPr lang="hu-HU" sz="2000" dirty="0" smtClean="0">
                <a:latin typeface="Calibri" panose="020F0502020204030204" pitchFamily="34" charset="0"/>
                <a:cs typeface="Calibri" panose="020F0502020204030204" pitchFamily="34" charset="0"/>
              </a:rPr>
              <a:t>]</a:t>
            </a:r>
            <a:endParaRPr lang="hu-HU" sz="2000" dirty="0">
              <a:latin typeface="Calibri" panose="020F0502020204030204" pitchFamily="34" charset="0"/>
              <a:cs typeface="Calibri" panose="020F0502020204030204" pitchFamily="34" charset="0"/>
            </a:endParaRPr>
          </a:p>
          <a:p>
            <a:pPr>
              <a:buFontTx/>
              <a:buChar char="-"/>
            </a:pPr>
            <a:r>
              <a:rPr lang="hu-HU" sz="2000" b="1" dirty="0">
                <a:latin typeface="Calibri" panose="020F0502020204030204" pitchFamily="34" charset="0"/>
                <a:cs typeface="Calibri" panose="020F0502020204030204" pitchFamily="34" charset="0"/>
              </a:rPr>
              <a:t>Magáncélú</a:t>
            </a:r>
            <a:r>
              <a:rPr lang="hu-HU" sz="2000" dirty="0">
                <a:latin typeface="Calibri" panose="020F0502020204030204" pitchFamily="34" charset="0"/>
                <a:cs typeface="Calibri" panose="020F0502020204030204" pitchFamily="34" charset="0"/>
              </a:rPr>
              <a:t> </a:t>
            </a:r>
            <a:r>
              <a:rPr lang="hu-HU" sz="2000" dirty="0" smtClean="0">
                <a:latin typeface="Calibri" panose="020F0502020204030204" pitchFamily="34" charset="0"/>
                <a:cs typeface="Calibri" panose="020F0502020204030204" pitchFamily="34" charset="0"/>
              </a:rPr>
              <a:t>adatkezelések</a:t>
            </a:r>
          </a:p>
          <a:p>
            <a:pPr algn="just">
              <a:buFontTx/>
              <a:buChar char="-"/>
            </a:pPr>
            <a:r>
              <a:rPr lang="hu-HU" sz="2000" dirty="0" smtClean="0"/>
              <a:t>A </a:t>
            </a:r>
            <a:r>
              <a:rPr lang="hu-HU" sz="2000" dirty="0"/>
              <a:t>tagállamok az EUSZ V. címe 2. fejezetének hatálya alá tartozó </a:t>
            </a:r>
            <a:r>
              <a:rPr lang="hu-HU" sz="2000" dirty="0" smtClean="0"/>
              <a:t>tevékenységeik </a:t>
            </a:r>
            <a:r>
              <a:rPr lang="hu-HU" sz="2000" dirty="0"/>
              <a:t>során </a:t>
            </a:r>
            <a:r>
              <a:rPr lang="hu-HU" sz="2000" dirty="0" smtClean="0"/>
              <a:t>végzik (</a:t>
            </a:r>
            <a:r>
              <a:rPr lang="hu-HU" sz="2000" b="1" dirty="0" smtClean="0"/>
              <a:t>közös </a:t>
            </a:r>
            <a:r>
              <a:rPr lang="hu-HU" sz="2000" b="1" dirty="0" err="1" smtClean="0"/>
              <a:t>kül-</a:t>
            </a:r>
            <a:r>
              <a:rPr lang="hu-HU" sz="2000" b="1" dirty="0" smtClean="0"/>
              <a:t> és biztonságpolitika</a:t>
            </a:r>
            <a:r>
              <a:rPr lang="hu-HU" sz="2000" dirty="0" smtClean="0"/>
              <a:t>)</a:t>
            </a:r>
            <a:endParaRPr lang="hu-HU" sz="2000" dirty="0">
              <a:latin typeface="Calibri" panose="020F0502020204030204" pitchFamily="34" charset="0"/>
              <a:cs typeface="Calibri" panose="020F0502020204030204" pitchFamily="34" charset="0"/>
            </a:endParaRPr>
          </a:p>
          <a:p>
            <a:pPr>
              <a:buFontTx/>
              <a:buChar char="-"/>
            </a:pPr>
            <a:r>
              <a:rPr lang="hu-HU" sz="2000" dirty="0" smtClean="0">
                <a:latin typeface="Calibri" panose="020F0502020204030204" pitchFamily="34" charset="0"/>
                <a:cs typeface="Calibri" panose="020F0502020204030204" pitchFamily="34" charset="0"/>
              </a:rPr>
              <a:t>Az </a:t>
            </a:r>
            <a:r>
              <a:rPr lang="hu-HU" sz="2000" b="1" dirty="0">
                <a:latin typeface="Calibri" panose="020F0502020204030204" pitchFamily="34" charset="0"/>
                <a:cs typeface="Calibri" panose="020F0502020204030204" pitchFamily="34" charset="0"/>
              </a:rPr>
              <a:t>EU-s intézmények</a:t>
            </a:r>
            <a:r>
              <a:rPr lang="hu-HU" sz="2000" dirty="0">
                <a:latin typeface="Calibri" panose="020F0502020204030204" pitchFamily="34" charset="0"/>
                <a:cs typeface="Calibri" panose="020F0502020204030204" pitchFamily="34" charset="0"/>
              </a:rPr>
              <a:t>, szervek, hivatalok, ügynökségek </a:t>
            </a:r>
            <a:r>
              <a:rPr lang="hu-HU" sz="2000" dirty="0" smtClean="0">
                <a:latin typeface="Calibri" panose="020F0502020204030204" pitchFamily="34" charset="0"/>
                <a:cs typeface="Calibri" panose="020F0502020204030204" pitchFamily="34" charset="0"/>
              </a:rPr>
              <a:t>adatkezelései [</a:t>
            </a:r>
            <a:r>
              <a:rPr lang="hu-HU" sz="2000" dirty="0" smtClean="0">
                <a:solidFill>
                  <a:srgbClr val="FF0000"/>
                </a:solidFill>
                <a:latin typeface="Calibri" panose="020F0502020204030204" pitchFamily="34" charset="0"/>
                <a:cs typeface="Calibri" panose="020F0502020204030204" pitchFamily="34" charset="0"/>
              </a:rPr>
              <a:t>2018/1725 (EU) rendelet</a:t>
            </a:r>
            <a:r>
              <a:rPr lang="hu-HU" sz="2000" dirty="0" smtClean="0">
                <a:latin typeface="Calibri" panose="020F0502020204030204" pitchFamily="34" charset="0"/>
                <a:cs typeface="Calibri" panose="020F0502020204030204" pitchFamily="34" charset="0"/>
              </a:rPr>
              <a:t>]</a:t>
            </a:r>
            <a:endParaRPr lang="hu-HU" sz="2000" dirty="0">
              <a:latin typeface="Calibri" panose="020F0502020204030204" pitchFamily="34" charset="0"/>
              <a:cs typeface="Calibri" panose="020F0502020204030204" pitchFamily="34" charset="0"/>
            </a:endParaRPr>
          </a:p>
        </p:txBody>
      </p:sp>
      <p:sp>
        <p:nvSpPr>
          <p:cNvPr id="4" name="Dia számának helye 3"/>
          <p:cNvSpPr>
            <a:spLocks noGrp="1"/>
          </p:cNvSpPr>
          <p:nvPr>
            <p:ph type="sldNum" sz="quarter" idx="12"/>
          </p:nvPr>
        </p:nvSpPr>
        <p:spPr/>
        <p:txBody>
          <a:bodyPr/>
          <a:lstStyle/>
          <a:p>
            <a:fld id="{FD7096EC-A894-4F47-929A-65581C0900F7}" type="slidenum">
              <a:rPr lang="en-US" smtClean="0"/>
              <a:t>17</a:t>
            </a:fld>
            <a:endParaRPr lang="en-US"/>
          </a:p>
        </p:txBody>
      </p:sp>
    </p:spTree>
    <p:extLst>
      <p:ext uri="{BB962C8B-B14F-4D97-AF65-F5344CB8AC3E}">
        <p14:creationId xmlns:p14="http://schemas.microsoft.com/office/powerpoint/2010/main" val="113275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365943" y="2018623"/>
            <a:ext cx="4546409" cy="640445"/>
          </a:xfrm>
        </p:spPr>
        <p:txBody>
          <a:bodyPr/>
          <a:lstStyle/>
          <a:p>
            <a:r>
              <a:rPr lang="hu-HU" dirty="0" smtClean="0">
                <a:latin typeface="Calibri" panose="020F0502020204030204" pitchFamily="34" charset="0"/>
                <a:cs typeface="Calibri" panose="020F0502020204030204" pitchFamily="34" charset="0"/>
              </a:rPr>
              <a:t>A magáncélú adatkezelésekről</a:t>
            </a:r>
            <a:endParaRPr lang="hu-HU" dirty="0">
              <a:latin typeface="Calibri" panose="020F0502020204030204" pitchFamily="34" charset="0"/>
              <a:cs typeface="Calibri" panose="020F0502020204030204" pitchFamily="34" charset="0"/>
            </a:endParaRPr>
          </a:p>
        </p:txBody>
      </p:sp>
      <p:sp>
        <p:nvSpPr>
          <p:cNvPr id="4" name="Dia számának helye 3"/>
          <p:cNvSpPr>
            <a:spLocks noGrp="1"/>
          </p:cNvSpPr>
          <p:nvPr>
            <p:ph type="sldNum" sz="quarter" idx="12"/>
          </p:nvPr>
        </p:nvSpPr>
        <p:spPr/>
        <p:txBody>
          <a:bodyPr/>
          <a:lstStyle/>
          <a:p>
            <a:fld id="{FD7096EC-A894-4F47-929A-65581C0900F7}" type="slidenum">
              <a:rPr lang="en-US" smtClean="0"/>
              <a:t>18</a:t>
            </a:fld>
            <a:endParaRPr lang="en-US"/>
          </a:p>
        </p:txBody>
      </p:sp>
    </p:spTree>
    <p:extLst>
      <p:ext uri="{BB962C8B-B14F-4D97-AF65-F5344CB8AC3E}">
        <p14:creationId xmlns:p14="http://schemas.microsoft.com/office/powerpoint/2010/main" val="27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943911" y="497721"/>
            <a:ext cx="5364895" cy="538173"/>
          </a:xfrm>
        </p:spPr>
        <p:txBody>
          <a:bodyPr/>
          <a:lstStyle/>
          <a:p>
            <a:r>
              <a:rPr lang="hu-HU" dirty="0">
                <a:latin typeface="Calibri" panose="020F0502020204030204" pitchFamily="34" charset="0"/>
                <a:cs typeface="Calibri" panose="020F0502020204030204" pitchFamily="34" charset="0"/>
              </a:rPr>
              <a:t>A magáncélú </a:t>
            </a:r>
            <a:r>
              <a:rPr lang="hu-HU" dirty="0" smtClean="0">
                <a:latin typeface="Calibri" panose="020F0502020204030204" pitchFamily="34" charset="0"/>
                <a:cs typeface="Calibri" panose="020F0502020204030204" pitchFamily="34" charset="0"/>
              </a:rPr>
              <a:t>adatkezelés fogalma</a:t>
            </a:r>
            <a:endParaRPr lang="hu-HU" dirty="0"/>
          </a:p>
        </p:txBody>
      </p:sp>
      <p:sp>
        <p:nvSpPr>
          <p:cNvPr id="3" name="Tartalom helye 2"/>
          <p:cNvSpPr>
            <a:spLocks noGrp="1"/>
          </p:cNvSpPr>
          <p:nvPr>
            <p:ph idx="1"/>
          </p:nvPr>
        </p:nvSpPr>
        <p:spPr>
          <a:xfrm>
            <a:off x="773495" y="1359671"/>
            <a:ext cx="7705725" cy="2988000"/>
          </a:xfrm>
        </p:spPr>
        <p:txBody>
          <a:bodyPr/>
          <a:lstStyle/>
          <a:p>
            <a:pPr algn="just">
              <a:buFontTx/>
              <a:buChar char="-"/>
            </a:pPr>
            <a:r>
              <a:rPr lang="hu-HU" dirty="0" smtClean="0"/>
              <a:t>A személyes adatok </a:t>
            </a:r>
            <a:r>
              <a:rPr lang="hu-HU" dirty="0"/>
              <a:t>természetes személy által kizárólag személyes vagy otthoni tevékenység keretében végzett </a:t>
            </a:r>
            <a:r>
              <a:rPr lang="hu-HU" dirty="0" smtClean="0"/>
              <a:t>kezelése. [</a:t>
            </a:r>
            <a:r>
              <a:rPr lang="hu-HU" dirty="0" smtClean="0">
                <a:solidFill>
                  <a:srgbClr val="FF0000"/>
                </a:solidFill>
              </a:rPr>
              <a:t>GDPR 2. cikk (2) </a:t>
            </a:r>
            <a:r>
              <a:rPr lang="hu-HU" dirty="0" err="1" smtClean="0">
                <a:solidFill>
                  <a:srgbClr val="FF0000"/>
                </a:solidFill>
              </a:rPr>
              <a:t>bek</a:t>
            </a:r>
            <a:r>
              <a:rPr lang="hu-HU" dirty="0" smtClean="0">
                <a:solidFill>
                  <a:srgbClr val="FF0000"/>
                </a:solidFill>
              </a:rPr>
              <a:t>., c) pont</a:t>
            </a:r>
            <a:r>
              <a:rPr lang="hu-HU" dirty="0" smtClean="0"/>
              <a:t>]</a:t>
            </a:r>
          </a:p>
          <a:p>
            <a:pPr algn="just">
              <a:buFontTx/>
              <a:buChar char="-"/>
            </a:pPr>
            <a:r>
              <a:rPr lang="hu-HU" dirty="0" smtClean="0"/>
              <a:t>Nem hozható összefüggésbe </a:t>
            </a:r>
            <a:r>
              <a:rPr lang="hu-HU" dirty="0"/>
              <a:t>semmilyen szakmai vagy üzleti </a:t>
            </a:r>
            <a:r>
              <a:rPr lang="hu-HU" dirty="0" smtClean="0"/>
              <a:t>tevékenységgel.</a:t>
            </a:r>
          </a:p>
          <a:p>
            <a:pPr algn="just">
              <a:buFontTx/>
              <a:buChar char="-"/>
            </a:pPr>
            <a:r>
              <a:rPr lang="hu-HU" dirty="0" smtClean="0"/>
              <a:t>Az adatkezelés kizárólag magáncélt szolgál.</a:t>
            </a:r>
          </a:p>
          <a:p>
            <a:pPr algn="just">
              <a:buFontTx/>
              <a:buChar char="-"/>
            </a:pPr>
            <a:r>
              <a:rPr lang="hu-HU" dirty="0" smtClean="0"/>
              <a:t>Nem a nyilvánosság előtt zajlik, megmarad az „otthoni” tevékenység keretei között.</a:t>
            </a:r>
          </a:p>
        </p:txBody>
      </p:sp>
      <p:sp>
        <p:nvSpPr>
          <p:cNvPr id="4" name="Dia számának helye 3"/>
          <p:cNvSpPr>
            <a:spLocks noGrp="1"/>
          </p:cNvSpPr>
          <p:nvPr>
            <p:ph type="sldNum" sz="quarter" idx="12"/>
          </p:nvPr>
        </p:nvSpPr>
        <p:spPr/>
        <p:txBody>
          <a:bodyPr/>
          <a:lstStyle/>
          <a:p>
            <a:fld id="{FD7096EC-A894-4F47-929A-65581C0900F7}" type="slidenum">
              <a:rPr lang="en-US" smtClean="0"/>
              <a:t>19</a:t>
            </a:fld>
            <a:endParaRPr lang="en-US"/>
          </a:p>
        </p:txBody>
      </p:sp>
    </p:spTree>
    <p:extLst>
      <p:ext uri="{BB962C8B-B14F-4D97-AF65-F5344CB8AC3E}">
        <p14:creationId xmlns:p14="http://schemas.microsoft.com/office/powerpoint/2010/main" val="240705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537882" y="1685901"/>
            <a:ext cx="8210830" cy="2817519"/>
          </a:xfrm>
        </p:spPr>
        <p:txBody>
          <a:bodyPr>
            <a:noAutofit/>
          </a:bodyPr>
          <a:lstStyle/>
          <a:p>
            <a:pPr algn="l"/>
            <a:r>
              <a:rPr lang="hu-HU" sz="2000" dirty="0"/>
              <a:t>Adatvédelmi jogszabályok bármely azonosítható személyre (azaz </a:t>
            </a:r>
            <a:r>
              <a:rPr lang="hu-HU" sz="2000" dirty="0" smtClean="0"/>
              <a:t>érintettre) vonatkozó </a:t>
            </a:r>
            <a:r>
              <a:rPr lang="hu-HU" sz="2000" dirty="0"/>
              <a:t>információ akár gépi, akár manuális kezelésére kiterjednek.</a:t>
            </a:r>
            <a:br>
              <a:rPr lang="hu-HU" sz="2000" dirty="0"/>
            </a:br>
            <a:r>
              <a:rPr lang="hu-HU" sz="2000" dirty="0"/>
              <a:t>• E szabályok a magánszférát védik.</a:t>
            </a:r>
            <a:br>
              <a:rPr lang="hu-HU" sz="2000" dirty="0"/>
            </a:br>
            <a:r>
              <a:rPr lang="hu-HU" sz="2000" dirty="0"/>
              <a:t>• Személyes adatok védelme / </a:t>
            </a:r>
            <a:r>
              <a:rPr lang="hu-HU" sz="2000" dirty="0" err="1"/>
              <a:t>privacy</a:t>
            </a:r>
            <a:r>
              <a:rPr lang="hu-HU" sz="2000" dirty="0"/>
              <a:t> - személyiségi jog (Ptk. 2:43. § e))</a:t>
            </a:r>
            <a:br>
              <a:rPr lang="hu-HU" sz="2000" dirty="0"/>
            </a:br>
            <a:r>
              <a:rPr lang="hu-HU" sz="2000" dirty="0"/>
              <a:t>• Az adatok kezelésére az adatvédelmi alapelvek (jogszerűség, </a:t>
            </a:r>
            <a:r>
              <a:rPr lang="hu-HU" sz="2000" dirty="0" smtClean="0"/>
              <a:t>célhoz kötöttség</a:t>
            </a:r>
            <a:r>
              <a:rPr lang="hu-HU" sz="2000" dirty="0"/>
              <a:t>, </a:t>
            </a:r>
            <a:r>
              <a:rPr lang="hu-HU" sz="2000" dirty="0" smtClean="0"/>
              <a:t>tisztességes </a:t>
            </a:r>
            <a:r>
              <a:rPr lang="hu-HU" sz="2000" dirty="0"/>
              <a:t>adatkezelés elve, átláthatóság, </a:t>
            </a:r>
            <a:r>
              <a:rPr lang="hu-HU" sz="2000" dirty="0" smtClean="0"/>
              <a:t>pontosság) vonatkoznak</a:t>
            </a:r>
            <a:r>
              <a:rPr lang="hu-HU" sz="2000" dirty="0"/>
              <a:t>. Személyes adatok csak ezen alapelvekkel </a:t>
            </a:r>
            <a:r>
              <a:rPr lang="hu-HU" sz="2000" dirty="0" smtClean="0"/>
              <a:t>összhangban kezelhetőek</a:t>
            </a:r>
            <a:r>
              <a:rPr lang="hu-HU" sz="2000" dirty="0"/>
              <a:t>.</a:t>
            </a:r>
            <a:br>
              <a:rPr lang="hu-HU" sz="2000" dirty="0"/>
            </a:br>
            <a:r>
              <a:rPr lang="hu-HU" sz="2000" dirty="0"/>
              <a:t>• Az adatvédelmi jogszabályok meghatározzák az érintettek jogait,</a:t>
            </a:r>
            <a:br>
              <a:rPr lang="hu-HU" sz="2000" dirty="0"/>
            </a:br>
            <a:r>
              <a:rPr lang="hu-HU" sz="2000" dirty="0"/>
              <a:t>jogorvoslati lehetőségeit. </a:t>
            </a:r>
          </a:p>
        </p:txBody>
      </p:sp>
      <p:sp>
        <p:nvSpPr>
          <p:cNvPr id="4" name="Dia számának helye 3"/>
          <p:cNvSpPr>
            <a:spLocks noGrp="1"/>
          </p:cNvSpPr>
          <p:nvPr>
            <p:ph type="sldNum" sz="quarter" idx="12"/>
          </p:nvPr>
        </p:nvSpPr>
        <p:spPr/>
        <p:txBody>
          <a:bodyPr/>
          <a:lstStyle/>
          <a:p>
            <a:fld id="{4FAB73BC-B049-4115-A692-8D63A059BFB8}" type="slidenum">
              <a:rPr lang="en-US" smtClean="0"/>
              <a:pPr/>
              <a:t>2</a:t>
            </a:fld>
            <a:endParaRPr lang="en-US" dirty="0"/>
          </a:p>
        </p:txBody>
      </p:sp>
      <p:sp>
        <p:nvSpPr>
          <p:cNvPr id="6" name="Cím 1"/>
          <p:cNvSpPr txBox="1">
            <a:spLocks/>
          </p:cNvSpPr>
          <p:nvPr/>
        </p:nvSpPr>
        <p:spPr>
          <a:xfrm>
            <a:off x="779929" y="383929"/>
            <a:ext cx="7753595" cy="614292"/>
          </a:xfrm>
          <a:prstGeom prst="rect">
            <a:avLst/>
          </a:prstGeom>
        </p:spPr>
        <p:txBody>
          <a:bodyPr vert="horz" lIns="0" tIns="0" rIns="0" bIns="0" rtlCol="0" anchor="b">
            <a:noAutofit/>
          </a:bodyPr>
          <a:lstStyle>
            <a:lvl1pPr algn="r" defTabSz="685800" rtl="0" eaLnBrk="1" latinLnBrk="0" hangingPunct="1">
              <a:lnSpc>
                <a:spcPct val="100000"/>
              </a:lnSpc>
              <a:spcBef>
                <a:spcPct val="0"/>
              </a:spcBef>
              <a:buNone/>
              <a:defRPr sz="4500" b="1" kern="1200" baseline="0">
                <a:solidFill>
                  <a:srgbClr val="1B5C93"/>
                </a:solidFill>
                <a:effectLst/>
                <a:latin typeface="+mj-lt"/>
                <a:ea typeface="+mj-ea"/>
                <a:cs typeface="+mj-cs"/>
              </a:defRPr>
            </a:lvl1pPr>
          </a:lstStyle>
          <a:p>
            <a:pPr algn="ctr"/>
            <a:r>
              <a:rPr lang="hu-HU" sz="2800" dirty="0" smtClean="0">
                <a:latin typeface="Calibri" panose="020F0502020204030204" pitchFamily="34" charset="0"/>
                <a:cs typeface="Calibri" panose="020F0502020204030204" pitchFamily="34" charset="0"/>
              </a:rPr>
              <a:t>A személyes adatok védeleméről általánosságban</a:t>
            </a:r>
            <a:endParaRPr lang="hu-H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42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052617" y="392736"/>
            <a:ext cx="4974836" cy="662342"/>
          </a:xfrm>
        </p:spPr>
        <p:txBody>
          <a:bodyPr/>
          <a:lstStyle/>
          <a:p>
            <a:r>
              <a:rPr lang="hu-HU" dirty="0" smtClean="0">
                <a:latin typeface="Calibri" panose="020F0502020204030204" pitchFamily="34" charset="0"/>
                <a:cs typeface="Calibri" panose="020F0502020204030204" pitchFamily="34" charset="0"/>
              </a:rPr>
              <a:t>Példák magáncélú adatkezelésre</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793606" y="1069895"/>
            <a:ext cx="7705725" cy="2664439"/>
          </a:xfrm>
        </p:spPr>
        <p:txBody>
          <a:bodyPr/>
          <a:lstStyle/>
          <a:p>
            <a:pPr algn="just">
              <a:buFontTx/>
              <a:buChar char="-"/>
            </a:pPr>
            <a:r>
              <a:rPr lang="hu-HU" dirty="0" smtClean="0"/>
              <a:t>Magánlevelezés akár papír alapon, akár elektronikus formában</a:t>
            </a:r>
          </a:p>
          <a:p>
            <a:pPr algn="just">
              <a:buFontTx/>
              <a:buChar char="-"/>
            </a:pPr>
            <a:r>
              <a:rPr lang="hu-HU" dirty="0" smtClean="0"/>
              <a:t>Címek, elérhetőségek tárolása</a:t>
            </a:r>
          </a:p>
          <a:p>
            <a:pPr algn="just">
              <a:buFontTx/>
              <a:buChar char="-"/>
            </a:pPr>
            <a:r>
              <a:rPr lang="hu-HU" dirty="0" smtClean="0"/>
              <a:t>Otthoni jegyzetek, napló, családi fotók</a:t>
            </a:r>
          </a:p>
          <a:p>
            <a:pPr algn="just">
              <a:buFontTx/>
              <a:buChar char="-"/>
            </a:pPr>
            <a:r>
              <a:rPr lang="hu-HU" dirty="0" smtClean="0"/>
              <a:t>Közösségi hálózatokon kapcsolattartás, egyéb online tevékenység</a:t>
            </a:r>
          </a:p>
          <a:p>
            <a:pPr algn="just">
              <a:buFontTx/>
              <a:buChar char="-"/>
            </a:pPr>
            <a:r>
              <a:rPr lang="hu-HU" dirty="0" smtClean="0"/>
              <a:t>Kizárólag a lakás, lakóház belső tereit, kertjét figyelő kamerák</a:t>
            </a: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t>20</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837" y="3734334"/>
            <a:ext cx="1885550" cy="1351311"/>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65" y="3641937"/>
            <a:ext cx="1399309" cy="1399309"/>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618" y="3775619"/>
            <a:ext cx="1855860" cy="1131943"/>
          </a:xfrm>
          <a:prstGeom prst="rect">
            <a:avLst/>
          </a:prstGeom>
        </p:spPr>
      </p:pic>
    </p:spTree>
    <p:extLst>
      <p:ext uri="{BB962C8B-B14F-4D97-AF65-F5344CB8AC3E}">
        <p14:creationId xmlns:p14="http://schemas.microsoft.com/office/powerpoint/2010/main" val="208019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797528" y="410913"/>
            <a:ext cx="5773449" cy="529065"/>
          </a:xfrm>
        </p:spPr>
        <p:txBody>
          <a:bodyPr/>
          <a:lstStyle/>
          <a:p>
            <a:r>
              <a:rPr lang="hu-HU" dirty="0" smtClean="0">
                <a:latin typeface="Calibri" panose="020F0502020204030204" pitchFamily="34" charset="0"/>
                <a:cs typeface="Calibri" panose="020F0502020204030204" pitchFamily="34" charset="0"/>
              </a:rPr>
              <a:t>Kivételek a magáncélú adatkezelés alól</a:t>
            </a:r>
            <a:endParaRPr lang="hu-HU" dirty="0"/>
          </a:p>
        </p:txBody>
      </p:sp>
      <p:sp>
        <p:nvSpPr>
          <p:cNvPr id="3" name="Tartalom helye 2"/>
          <p:cNvSpPr>
            <a:spLocks noGrp="1"/>
          </p:cNvSpPr>
          <p:nvPr>
            <p:ph idx="1"/>
          </p:nvPr>
        </p:nvSpPr>
        <p:spPr>
          <a:xfrm>
            <a:off x="723268" y="1101866"/>
            <a:ext cx="7705725" cy="2766749"/>
          </a:xfrm>
        </p:spPr>
        <p:txBody>
          <a:bodyPr/>
          <a:lstStyle/>
          <a:p>
            <a:pPr algn="just">
              <a:buFontTx/>
              <a:buChar char="-"/>
            </a:pPr>
            <a:r>
              <a:rPr lang="hu-HU" dirty="0" smtClean="0"/>
              <a:t>Az adatot meghatározhatatlan számú személy ismerheti meg vagy az nyilvánosságra kerül (pl. </a:t>
            </a:r>
            <a:r>
              <a:rPr lang="hu-HU" dirty="0" err="1" smtClean="0"/>
              <a:t>Facebook-on</a:t>
            </a:r>
            <a:r>
              <a:rPr lang="hu-HU" dirty="0" smtClean="0"/>
              <a:t> nyílt fórum vs. </a:t>
            </a:r>
            <a:r>
              <a:rPr lang="hu-HU" dirty="0"/>
              <a:t>b</a:t>
            </a:r>
            <a:r>
              <a:rPr lang="hu-HU" dirty="0" smtClean="0"/>
              <a:t>aráti csoport).</a:t>
            </a:r>
          </a:p>
          <a:p>
            <a:pPr algn="just">
              <a:buFontTx/>
              <a:buChar char="-"/>
            </a:pPr>
            <a:r>
              <a:rPr lang="hu-HU" dirty="0" smtClean="0"/>
              <a:t>A magánszemély átadja az adatot az illetékes hatóságnak. [</a:t>
            </a:r>
            <a:r>
              <a:rPr lang="hu-HU" dirty="0" err="1" smtClean="0"/>
              <a:t>Rynes-ügy</a:t>
            </a:r>
            <a:r>
              <a:rPr lang="hu-HU" dirty="0" smtClean="0"/>
              <a:t>, EUB 212/13.]</a:t>
            </a:r>
          </a:p>
          <a:p>
            <a:pPr algn="just">
              <a:buFontTx/>
              <a:buChar char="-"/>
            </a:pPr>
            <a:r>
              <a:rPr lang="hu-HU" dirty="0" smtClean="0"/>
              <a:t>Magánszemély otthoni számítógépen munkájával kapcsolatos adatokat kezel.</a:t>
            </a:r>
          </a:p>
          <a:p>
            <a:pPr>
              <a:buFontTx/>
              <a:buChar char="-"/>
            </a:pP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t>21</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96" y="3598337"/>
            <a:ext cx="2309153" cy="1485653"/>
          </a:xfrm>
          <a:prstGeom prst="rect">
            <a:avLst/>
          </a:prstGeom>
        </p:spPr>
      </p:pic>
      <p:pic>
        <p:nvPicPr>
          <p:cNvPr id="8" name="Kép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526" y="3676146"/>
            <a:ext cx="2364508" cy="1330036"/>
          </a:xfrm>
          <a:prstGeom prst="rect">
            <a:avLst/>
          </a:prstGeom>
        </p:spPr>
      </p:pic>
    </p:spTree>
    <p:extLst>
      <p:ext uri="{BB962C8B-B14F-4D97-AF65-F5344CB8AC3E}">
        <p14:creationId xmlns:p14="http://schemas.microsoft.com/office/powerpoint/2010/main" val="2830564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FD7096EC-A894-4F47-929A-65581C0900F7}" type="slidenum">
              <a:rPr lang="en-US" smtClean="0"/>
              <a:t>22</a:t>
            </a:fld>
            <a:endParaRPr lang="en-US"/>
          </a:p>
        </p:txBody>
      </p:sp>
      <p:sp>
        <p:nvSpPr>
          <p:cNvPr id="5" name="Cím 1"/>
          <p:cNvSpPr>
            <a:spLocks noGrp="1"/>
          </p:cNvSpPr>
          <p:nvPr>
            <p:ph type="title"/>
          </p:nvPr>
        </p:nvSpPr>
        <p:spPr>
          <a:xfrm>
            <a:off x="2995714" y="1965502"/>
            <a:ext cx="3765916" cy="640445"/>
          </a:xfrm>
        </p:spPr>
        <p:txBody>
          <a:bodyPr/>
          <a:lstStyle/>
          <a:p>
            <a:r>
              <a:rPr lang="hu-HU" dirty="0" smtClean="0">
                <a:latin typeface="Calibri" panose="020F0502020204030204" pitchFamily="34" charset="0"/>
                <a:cs typeface="Calibri" panose="020F0502020204030204" pitchFamily="34" charset="0"/>
              </a:rPr>
              <a:t>Alapelvek a </a:t>
            </a:r>
            <a:r>
              <a:rPr lang="hu-HU" dirty="0" err="1" smtClean="0">
                <a:latin typeface="Calibri" panose="020F0502020204030204" pitchFamily="34" charset="0"/>
                <a:cs typeface="Calibri" panose="020F0502020204030204" pitchFamily="34" charset="0"/>
              </a:rPr>
              <a:t>GDPR-ban</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4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81204" y="405288"/>
            <a:ext cx="3106236" cy="408623"/>
          </a:xfrm>
        </p:spPr>
        <p:txBody>
          <a:bodyPr/>
          <a:lstStyle/>
          <a:p>
            <a:pPr eaLnBrk="1" hangingPunct="1"/>
            <a:r>
              <a:rPr lang="hu-HU" altLang="hu-HU" sz="2300" dirty="0">
                <a:latin typeface="Calibri" panose="020F0502020204030204" pitchFamily="34" charset="0"/>
                <a:cs typeface="Calibri" panose="020F0502020204030204" pitchFamily="34" charset="0"/>
              </a:rPr>
              <a:t>Alapelvek </a:t>
            </a:r>
            <a:r>
              <a:rPr lang="hu-HU" altLang="hu-HU" sz="2300" dirty="0" smtClean="0">
                <a:latin typeface="Calibri" panose="020F0502020204030204" pitchFamily="34" charset="0"/>
                <a:cs typeface="Calibri" panose="020F0502020204030204" pitchFamily="34" charset="0"/>
              </a:rPr>
              <a:t>a </a:t>
            </a:r>
            <a:r>
              <a:rPr lang="hu-HU" altLang="hu-HU" sz="2300" dirty="0" err="1" smtClean="0">
                <a:latin typeface="Calibri" panose="020F0502020204030204" pitchFamily="34" charset="0"/>
                <a:cs typeface="Calibri" panose="020F0502020204030204" pitchFamily="34" charset="0"/>
              </a:rPr>
              <a:t>GDPR-ban</a:t>
            </a:r>
            <a:endParaRPr lang="hu-HU" altLang="hu-HU" sz="2300" dirty="0">
              <a:latin typeface="Calibri" panose="020F0502020204030204" pitchFamily="34" charset="0"/>
              <a:cs typeface="Calibri" panose="020F0502020204030204" pitchFamily="34" charset="0"/>
            </a:endParaRPr>
          </a:p>
        </p:txBody>
      </p:sp>
      <p:sp>
        <p:nvSpPr>
          <p:cNvPr id="16387" name="Rectangle 3"/>
          <p:cNvSpPr>
            <a:spLocks noGrp="1" noChangeArrowheads="1"/>
          </p:cNvSpPr>
          <p:nvPr>
            <p:ph type="body" idx="1"/>
          </p:nvPr>
        </p:nvSpPr>
        <p:spPr>
          <a:xfrm>
            <a:off x="789860" y="1233250"/>
            <a:ext cx="7576899" cy="3300650"/>
          </a:xfrm>
        </p:spPr>
        <p:txBody>
          <a:bodyPr/>
          <a:lstStyle/>
          <a:p>
            <a:pPr marL="0" indent="0" algn="ctr">
              <a:buNone/>
              <a:defRPr/>
            </a:pPr>
            <a:r>
              <a:rPr lang="hu-HU" sz="1350" b="1" dirty="0" smtClean="0"/>
              <a:t>GDPR </a:t>
            </a:r>
            <a:r>
              <a:rPr lang="hu-HU" sz="1350" b="1" dirty="0"/>
              <a:t>5. </a:t>
            </a:r>
            <a:r>
              <a:rPr lang="hu-HU" sz="1350" b="1" dirty="0" smtClean="0"/>
              <a:t>cikk</a:t>
            </a:r>
            <a:endParaRPr lang="hu-HU" sz="1350" b="1" dirty="0"/>
          </a:p>
          <a:p>
            <a:pPr algn="just">
              <a:defRPr/>
            </a:pPr>
            <a:r>
              <a:rPr lang="hu-HU" sz="1350" dirty="0"/>
              <a:t>Az adatok kezelését jogszerűen és tisztességesen, valamint az érintett számára átlátható módon kell végezni („</a:t>
            </a:r>
            <a:r>
              <a:rPr lang="hu-HU" sz="1350" b="1" dirty="0"/>
              <a:t>jogszerűség, tisztességes eljárás és átláthatóság</a:t>
            </a:r>
            <a:r>
              <a:rPr lang="hu-HU" sz="1350" dirty="0" smtClean="0"/>
              <a:t>”);</a:t>
            </a:r>
          </a:p>
          <a:p>
            <a:pPr algn="just">
              <a:defRPr/>
            </a:pPr>
            <a:r>
              <a:rPr lang="hu-HU" sz="1350" dirty="0" smtClean="0"/>
              <a:t>gyűjtése </a:t>
            </a:r>
            <a:r>
              <a:rPr lang="hu-HU" sz="1350" dirty="0"/>
              <a:t>csak meghatározott, egyértelmű és jogszerű célból történjen, és azokat ne kezeljék ezekkel a célokkal össze nem egyeztethető módon – nem minősül az eredeti céllal össze nem egyeztethetőnek a közérdekű archiválás céljából, tudományos és történelmi kutatási célból vagy statisztikai célból történő további adatkezelés („</a:t>
            </a:r>
            <a:r>
              <a:rPr lang="hu-HU" sz="1350" b="1" dirty="0"/>
              <a:t>célhoz kötöttség</a:t>
            </a:r>
            <a:r>
              <a:rPr lang="hu-HU" sz="1350" dirty="0" smtClean="0"/>
              <a:t>”);</a:t>
            </a:r>
          </a:p>
          <a:p>
            <a:pPr algn="just">
              <a:defRPr/>
            </a:pPr>
            <a:r>
              <a:rPr lang="hu-HU" sz="1350" dirty="0" smtClean="0"/>
              <a:t>az </a:t>
            </a:r>
            <a:r>
              <a:rPr lang="hu-HU" sz="1350" dirty="0"/>
              <a:t>adatkezelés céljai szempontjából megfelelőek és relevánsak kell, hogy legyenek, és a szükségesre kell korlátozódniuk („</a:t>
            </a:r>
            <a:r>
              <a:rPr lang="hu-HU" sz="1350" b="1" dirty="0"/>
              <a:t>adattakarékosság</a:t>
            </a:r>
            <a:r>
              <a:rPr lang="hu-HU" sz="1350" dirty="0"/>
              <a:t>”);</a:t>
            </a:r>
          </a:p>
          <a:p>
            <a:pPr algn="just">
              <a:defRPr/>
            </a:pPr>
            <a:r>
              <a:rPr lang="hu-HU" sz="1350" dirty="0"/>
              <a:t>pontosnak és szükség esetén naprakésznek kell lenniük; minden észszerű intézkedést meg kell tenni annak érdekében, hogy az adatkezelés céljai szempontjából pontatlan személyes adatokat haladéktalanul töröljék vagy helyesbítsék („</a:t>
            </a:r>
            <a:r>
              <a:rPr lang="hu-HU" sz="1350" b="1" dirty="0"/>
              <a:t>pontosság</a:t>
            </a:r>
            <a:r>
              <a:rPr lang="hu-HU" sz="1350" dirty="0" smtClean="0"/>
              <a:t>”);</a:t>
            </a:r>
            <a:endParaRPr lang="hu-HU" altLang="hu-HU" sz="1800" dirty="0"/>
          </a:p>
        </p:txBody>
      </p:sp>
    </p:spTree>
    <p:extLst>
      <p:ext uri="{BB962C8B-B14F-4D97-AF65-F5344CB8AC3E}">
        <p14:creationId xmlns:p14="http://schemas.microsoft.com/office/powerpoint/2010/main" val="3794130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038285" y="461965"/>
            <a:ext cx="6647497" cy="2441256"/>
          </a:xfrm>
        </p:spPr>
        <p:txBody>
          <a:bodyPr/>
          <a:lstStyle/>
          <a:p>
            <a:pPr algn="just">
              <a:defRPr/>
            </a:pPr>
            <a:r>
              <a:rPr lang="hu-HU" sz="1350" dirty="0"/>
              <a:t>tárolásának olyan formában kell történnie, amely az érintettek azonosítását csak a személyes adatok kezelése céljainak eléréséhez szükséges ideig teszi lehetővé; a személyes adatok ennél hosszabb ideig történő tárolására csak akkor kerülhet sor, amennyiben a személyes adatok kezelésére közérdekű archiválás céljából, tudományos és történelmi kutatási célból vagy statisztikai célból kerül majd sor („</a:t>
            </a:r>
            <a:r>
              <a:rPr lang="hu-HU" sz="1350" b="1" dirty="0"/>
              <a:t>korlátozott tárolhatóság</a:t>
            </a:r>
            <a:r>
              <a:rPr lang="hu-HU" sz="1350" dirty="0"/>
              <a:t>”);</a:t>
            </a:r>
          </a:p>
          <a:p>
            <a:pPr algn="just">
              <a:defRPr/>
            </a:pPr>
            <a:r>
              <a:rPr lang="hu-HU" sz="1350" dirty="0"/>
              <a:t>kezelését oly módon kell végezni, hogy megfelelő technikai vagy szervezési intézkedések alkalmazásával biztosítva legyen a személyes adatok megfelelő biztonsága, az adatok jogosulatlan vagy jogellenes kezelésével, véletlen elvesztésével, megsemmisítésével vagy károsodásával szembeni védelmet is ideértve („</a:t>
            </a:r>
            <a:r>
              <a:rPr lang="hu-HU" sz="1350" b="1" dirty="0"/>
              <a:t>integritás és bizalmas jelleg</a:t>
            </a:r>
            <a:r>
              <a:rPr lang="hu-HU" sz="1350" dirty="0" smtClean="0"/>
              <a:t>”);</a:t>
            </a:r>
            <a:endParaRPr lang="hu-HU" dirty="0"/>
          </a:p>
          <a:p>
            <a:pPr>
              <a:defRPr/>
            </a:pPr>
            <a:endParaRPr lang="hu-HU" dirty="0"/>
          </a:p>
          <a:p>
            <a:pPr>
              <a:defRPr/>
            </a:pPr>
            <a:endParaRPr lang="hu-HU" dirty="0"/>
          </a:p>
          <a:p>
            <a:pPr>
              <a:defRPr/>
            </a:pPr>
            <a:endParaRPr lang="hu-HU" dirty="0"/>
          </a:p>
          <a:p>
            <a:pPr>
              <a:defRPr/>
            </a:pPr>
            <a:endParaRPr lang="hu-HU" dirty="0"/>
          </a:p>
          <a:p>
            <a:pPr>
              <a:defRPr/>
            </a:pPr>
            <a:endParaRPr lang="hu-HU" dirty="0"/>
          </a:p>
          <a:p>
            <a:pPr>
              <a:defRPr/>
            </a:pPr>
            <a:endParaRPr lang="hu-HU" dirty="0"/>
          </a:p>
          <a:p>
            <a:pPr>
              <a:defRPr/>
            </a:pPr>
            <a:endParaRPr lang="hu-HU" dirty="0"/>
          </a:p>
          <a:p>
            <a:pPr marL="0" indent="0">
              <a:buNone/>
              <a:defRPr/>
            </a:pPr>
            <a:endParaRPr lang="hu-HU" dirty="0"/>
          </a:p>
          <a:p>
            <a:pPr marL="0" indent="0">
              <a:buNone/>
              <a:defRPr/>
            </a:pPr>
            <a:endParaRPr lang="hu-HU" dirty="0"/>
          </a:p>
          <a:p>
            <a:pPr marL="0" indent="0">
              <a:buNone/>
              <a:defRPr/>
            </a:pPr>
            <a:endParaRPr lang="hu-HU" dirty="0"/>
          </a:p>
          <a:p>
            <a:pPr marL="0" indent="0">
              <a:buNone/>
              <a:defRPr/>
            </a:pPr>
            <a:endParaRPr lang="hu-HU" dirty="0"/>
          </a:p>
          <a:p>
            <a:pPr marL="0" indent="0" algn="just">
              <a:buNone/>
              <a:defRPr/>
            </a:pPr>
            <a:endParaRPr lang="hu-HU" altLang="hu-HU" sz="2100" dirty="0"/>
          </a:p>
          <a:p>
            <a:pPr marL="0" indent="0" algn="just">
              <a:buNone/>
              <a:defRPr/>
            </a:pPr>
            <a:endParaRPr lang="hu-HU" altLang="hu-HU" sz="2100" dirty="0"/>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149" y="2727961"/>
            <a:ext cx="3711771" cy="2244146"/>
          </a:xfrm>
          <a:prstGeom prst="rect">
            <a:avLst/>
          </a:prstGeom>
        </p:spPr>
      </p:pic>
    </p:spTree>
    <p:extLst>
      <p:ext uri="{BB962C8B-B14F-4D97-AF65-F5344CB8AC3E}">
        <p14:creationId xmlns:p14="http://schemas.microsoft.com/office/powerpoint/2010/main" val="341226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artalom helye 2"/>
          <p:cNvSpPr>
            <a:spLocks noGrp="1"/>
          </p:cNvSpPr>
          <p:nvPr>
            <p:ph idx="1"/>
          </p:nvPr>
        </p:nvSpPr>
        <p:spPr>
          <a:xfrm>
            <a:off x="714126" y="508032"/>
            <a:ext cx="5587614" cy="3673320"/>
          </a:xfrm>
        </p:spPr>
        <p:txBody>
          <a:bodyPr/>
          <a:lstStyle/>
          <a:p>
            <a:pPr marL="0" indent="0" algn="ctr" eaLnBrk="1" hangingPunct="1">
              <a:spcBef>
                <a:spcPct val="0"/>
              </a:spcBef>
              <a:buSzPct val="145000"/>
              <a:buNone/>
            </a:pPr>
            <a:r>
              <a:rPr lang="hu-HU" altLang="hu-HU" sz="1500" b="1" dirty="0">
                <a:latin typeface="Arial" panose="020B0604020202020204" pitchFamily="34" charset="0"/>
                <a:cs typeface="Arial" panose="020B0604020202020204" pitchFamily="34" charset="0"/>
              </a:rPr>
              <a:t>Beépített és alapértelmezett adatvédelem – 25. cikk</a:t>
            </a:r>
          </a:p>
          <a:p>
            <a:pPr eaLnBrk="1" hangingPunct="1">
              <a:spcBef>
                <a:spcPct val="0"/>
              </a:spcBef>
              <a:buSzPct val="145000"/>
            </a:pPr>
            <a:endParaRPr lang="hu-HU" altLang="hu-HU" sz="1500" b="1" dirty="0">
              <a:latin typeface="Arial" panose="020B0604020202020204" pitchFamily="34" charset="0"/>
              <a:cs typeface="Arial" panose="020B0604020202020204" pitchFamily="34" charset="0"/>
            </a:endParaRPr>
          </a:p>
          <a:p>
            <a:pPr marL="335756" indent="-267891">
              <a:spcBef>
                <a:spcPct val="0"/>
              </a:spcBef>
              <a:buSzPct val="145000"/>
              <a:buFont typeface="Arial" pitchFamily="34" charset="0"/>
              <a:buChar char="•"/>
            </a:pPr>
            <a:r>
              <a:rPr lang="hu-HU" altLang="hu-HU" sz="1425" dirty="0">
                <a:latin typeface="Arial" panose="020B0604020202020204" pitchFamily="34" charset="0"/>
                <a:cs typeface="Arial" panose="020B0604020202020204" pitchFamily="34" charset="0"/>
              </a:rPr>
              <a:t>„(…) célja egyrészt az adatvédelmi elvek, például az </a:t>
            </a:r>
            <a:r>
              <a:rPr lang="hu-HU" altLang="hu-HU" sz="1425" b="1" dirty="0">
                <a:latin typeface="Arial" panose="020B0604020202020204" pitchFamily="34" charset="0"/>
                <a:cs typeface="Arial" panose="020B0604020202020204" pitchFamily="34" charset="0"/>
              </a:rPr>
              <a:t>adattakarékosság hatékony megvalósítása</a:t>
            </a:r>
            <a:r>
              <a:rPr lang="hu-HU" altLang="hu-HU" sz="1425" dirty="0">
                <a:latin typeface="Arial" panose="020B0604020202020204" pitchFamily="34" charset="0"/>
                <a:cs typeface="Arial" panose="020B0604020202020204" pitchFamily="34" charset="0"/>
              </a:rPr>
              <a:t>, másrészt az e rendeletben foglalt követelmények teljesítéséhez és az érintettek jogainak védelméhez szükséges </a:t>
            </a:r>
            <a:r>
              <a:rPr lang="hu-HU" altLang="hu-HU" sz="1425" b="1" dirty="0">
                <a:latin typeface="Arial" panose="020B0604020202020204" pitchFamily="34" charset="0"/>
                <a:cs typeface="Arial" panose="020B0604020202020204" pitchFamily="34" charset="0"/>
              </a:rPr>
              <a:t>garanciák beépítése </a:t>
            </a:r>
            <a:r>
              <a:rPr lang="hu-HU" altLang="hu-HU" sz="1425" dirty="0">
                <a:latin typeface="Arial" panose="020B0604020202020204" pitchFamily="34" charset="0"/>
                <a:cs typeface="Arial" panose="020B0604020202020204" pitchFamily="34" charset="0"/>
              </a:rPr>
              <a:t>az adatkezelés folyamatába.”</a:t>
            </a:r>
          </a:p>
          <a:p>
            <a:pPr marL="335756" indent="-267891">
              <a:spcBef>
                <a:spcPct val="0"/>
              </a:spcBef>
              <a:buSzPct val="145000"/>
              <a:buFont typeface="Arial" pitchFamily="34" charset="0"/>
              <a:buChar char="•"/>
            </a:pPr>
            <a:endParaRPr lang="hu-HU" altLang="hu-HU" sz="1425" dirty="0">
              <a:latin typeface="Arial" panose="020B0604020202020204" pitchFamily="34" charset="0"/>
              <a:cs typeface="Arial" panose="020B0604020202020204" pitchFamily="34" charset="0"/>
            </a:endParaRPr>
          </a:p>
          <a:p>
            <a:pPr marL="335756" indent="-267891">
              <a:spcBef>
                <a:spcPct val="0"/>
              </a:spcBef>
              <a:buSzPct val="145000"/>
              <a:buFont typeface="Arial" pitchFamily="34" charset="0"/>
              <a:buChar char="•"/>
            </a:pPr>
            <a:r>
              <a:rPr lang="hu-HU" altLang="hu-HU" sz="1425" dirty="0">
                <a:latin typeface="Arial" panose="020B0604020202020204" pitchFamily="34" charset="0"/>
                <a:cs typeface="Arial" panose="020B0604020202020204" pitchFamily="34" charset="0"/>
              </a:rPr>
              <a:t>(2) Az adatkezelő </a:t>
            </a:r>
            <a:r>
              <a:rPr lang="hu-HU" altLang="hu-HU" sz="1425" b="1" dirty="0">
                <a:latin typeface="Arial" panose="020B0604020202020204" pitchFamily="34" charset="0"/>
                <a:cs typeface="Arial" panose="020B0604020202020204" pitchFamily="34" charset="0"/>
              </a:rPr>
              <a:t>megfelelő technikai és szervezési intézkedéseket hajt végre </a:t>
            </a:r>
            <a:r>
              <a:rPr lang="hu-HU" altLang="hu-HU" sz="1425" dirty="0">
                <a:latin typeface="Arial" panose="020B0604020202020204" pitchFamily="34" charset="0"/>
                <a:cs typeface="Arial" panose="020B0604020202020204" pitchFamily="34" charset="0"/>
              </a:rPr>
              <a:t>annak biztosítására, hogy alapértelmezés szerint </a:t>
            </a:r>
            <a:r>
              <a:rPr lang="hu-HU" altLang="hu-HU" sz="1425" b="1" dirty="0">
                <a:latin typeface="Arial" panose="020B0604020202020204" pitchFamily="34" charset="0"/>
                <a:cs typeface="Arial" panose="020B0604020202020204" pitchFamily="34" charset="0"/>
              </a:rPr>
              <a:t>kizárólag olyan személyes adatok kezelésére kerüljön sor, amelyek az adott konkrét adatkezelési cél szempontjából szükségesek</a:t>
            </a:r>
            <a:r>
              <a:rPr lang="hu-HU" altLang="hu-HU" sz="1425" dirty="0">
                <a:latin typeface="Arial" panose="020B0604020202020204" pitchFamily="34" charset="0"/>
                <a:cs typeface="Arial" panose="020B0604020202020204" pitchFamily="34" charset="0"/>
              </a:rPr>
              <a:t>. Ez a kötelezettség vonatkozik a gyűjtött személyes adatok mennyiségére, kezelésük mértékére, tárolásuk időtartamára és hozzáférhetőségükre.</a:t>
            </a:r>
          </a:p>
          <a:p>
            <a:pPr marL="335756" indent="-267891">
              <a:spcBef>
                <a:spcPct val="0"/>
              </a:spcBef>
              <a:buSzPct val="145000"/>
              <a:buFont typeface="Arial" pitchFamily="34" charset="0"/>
              <a:buChar char="•"/>
            </a:pPr>
            <a:endParaRPr lang="hu-HU" altLang="hu-HU" sz="1425" dirty="0">
              <a:latin typeface="Arial" panose="020B0604020202020204" pitchFamily="34" charset="0"/>
              <a:cs typeface="Arial" panose="020B0604020202020204" pitchFamily="34" charset="0"/>
            </a:endParaRPr>
          </a:p>
          <a:p>
            <a:pPr marL="335756" indent="-267891">
              <a:spcBef>
                <a:spcPct val="0"/>
              </a:spcBef>
              <a:buSzPct val="145000"/>
              <a:buFont typeface="Arial" pitchFamily="34" charset="0"/>
              <a:buChar char="•"/>
            </a:pPr>
            <a:r>
              <a:rPr lang="hu-HU" altLang="hu-HU" sz="1425" dirty="0" err="1">
                <a:latin typeface="Arial" panose="020B0604020202020204" pitchFamily="34" charset="0"/>
                <a:cs typeface="Arial" panose="020B0604020202020204" pitchFamily="34" charset="0"/>
              </a:rPr>
              <a:t>Privacy</a:t>
            </a:r>
            <a:r>
              <a:rPr lang="hu-HU" altLang="hu-HU" sz="1425" dirty="0">
                <a:latin typeface="Arial" panose="020B0604020202020204" pitchFamily="34" charset="0"/>
                <a:cs typeface="Arial" panose="020B0604020202020204" pitchFamily="34" charset="0"/>
              </a:rPr>
              <a:t> </a:t>
            </a:r>
            <a:r>
              <a:rPr lang="hu-HU" altLang="hu-HU" sz="1425" dirty="0" err="1">
                <a:latin typeface="Arial" panose="020B0604020202020204" pitchFamily="34" charset="0"/>
                <a:cs typeface="Arial" panose="020B0604020202020204" pitchFamily="34" charset="0"/>
              </a:rPr>
              <a:t>engineering</a:t>
            </a:r>
            <a:r>
              <a:rPr lang="hu-HU" altLang="hu-HU" sz="1425" dirty="0">
                <a:latin typeface="Arial" panose="020B0604020202020204" pitchFamily="34" charset="0"/>
                <a:cs typeface="Arial" panose="020B0604020202020204" pitchFamily="34" charset="0"/>
              </a:rPr>
              <a:t> – Privátszférát erősítő technológiák (PET)</a:t>
            </a:r>
          </a:p>
          <a:p>
            <a:pPr marL="335756" indent="-267891">
              <a:spcBef>
                <a:spcPct val="0"/>
              </a:spcBef>
              <a:buSzPct val="145000"/>
              <a:buFont typeface="Arial" pitchFamily="34" charset="0"/>
              <a:buChar char="•"/>
            </a:pPr>
            <a:r>
              <a:rPr lang="hu-HU" altLang="hu-HU" sz="1425" dirty="0">
                <a:latin typeface="Arial" panose="020B0604020202020204" pitchFamily="34" charset="0"/>
                <a:cs typeface="Arial" panose="020B0604020202020204" pitchFamily="34" charset="0"/>
              </a:rPr>
              <a:t>Pl. Álnevesítés fogalma</a:t>
            </a:r>
          </a:p>
          <a:p>
            <a:pPr eaLnBrk="1" hangingPunct="1">
              <a:spcBef>
                <a:spcPct val="0"/>
              </a:spcBef>
              <a:buSzPct val="145000"/>
            </a:pPr>
            <a:endParaRPr lang="hu-HU" altLang="hu-HU" sz="1500" b="1" dirty="0">
              <a:latin typeface="Arial" panose="020B0604020202020204" pitchFamily="34" charset="0"/>
              <a:cs typeface="Arial" panose="020B0604020202020204" pitchFamily="34" charset="0"/>
            </a:endParaRPr>
          </a:p>
          <a:p>
            <a:pPr algn="ctr"/>
            <a:endParaRPr lang="hu-HU" altLang="hu-HU" sz="2100" dirty="0">
              <a:latin typeface="Arial" panose="020B0604020202020204" pitchFamily="34" charset="0"/>
              <a:cs typeface="Arial" panose="020B0604020202020204" pitchFamily="34" charset="0"/>
            </a:endParaRPr>
          </a:p>
          <a:p>
            <a:pPr algn="ctr"/>
            <a:endParaRPr lang="hu-HU" altLang="hu-HU" sz="2100"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1419102"/>
            <a:ext cx="2762250" cy="2762250"/>
          </a:xfrm>
          <a:prstGeom prst="rect">
            <a:avLst/>
          </a:prstGeom>
        </p:spPr>
      </p:pic>
    </p:spTree>
    <p:extLst>
      <p:ext uri="{BB962C8B-B14F-4D97-AF65-F5344CB8AC3E}">
        <p14:creationId xmlns:p14="http://schemas.microsoft.com/office/powerpoint/2010/main" val="294869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2"/>
          <p:cNvSpPr>
            <a:spLocks noGrp="1"/>
          </p:cNvSpPr>
          <p:nvPr>
            <p:ph type="title"/>
          </p:nvPr>
        </p:nvSpPr>
        <p:spPr>
          <a:xfrm>
            <a:off x="1851660" y="340932"/>
            <a:ext cx="5501639" cy="490106"/>
          </a:xfrm>
        </p:spPr>
        <p:txBody>
          <a:bodyPr>
            <a:noAutofit/>
          </a:bodyPr>
          <a:lstStyle/>
          <a:p>
            <a:r>
              <a:rPr lang="hu-HU" dirty="0" smtClean="0">
                <a:latin typeface="Calibri" panose="020F0502020204030204" pitchFamily="34" charset="0"/>
                <a:cs typeface="Calibri" panose="020F0502020204030204" pitchFamily="34" charset="0"/>
              </a:rPr>
              <a:t>Elszámoltathatóság: a „szuperelv”</a:t>
            </a:r>
            <a:endParaRPr lang="hu-HU" dirty="0">
              <a:latin typeface="Calibri" panose="020F0502020204030204" pitchFamily="34" charset="0"/>
              <a:cs typeface="Calibri" panose="020F0502020204030204" pitchFamily="34" charset="0"/>
            </a:endParaRPr>
          </a:p>
        </p:txBody>
      </p:sp>
      <p:sp>
        <p:nvSpPr>
          <p:cNvPr id="4" name="Tartalom helye 2"/>
          <p:cNvSpPr txBox="1">
            <a:spLocks/>
          </p:cNvSpPr>
          <p:nvPr/>
        </p:nvSpPr>
        <p:spPr>
          <a:xfrm>
            <a:off x="1377732" y="1059582"/>
            <a:ext cx="5852908" cy="3726414"/>
          </a:xfrm>
          <a:prstGeom prst="rect">
            <a:avLst/>
          </a:prstGeom>
        </p:spPr>
        <p:txBody>
          <a:bodyPr vert="horz" lIns="51435" tIns="25718" rIns="51435" bIns="2571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699"/>
            <a:r>
              <a:rPr lang="hu-HU" sz="1350" dirty="0" smtClean="0">
                <a:solidFill>
                  <a:srgbClr val="000000"/>
                </a:solidFill>
                <a:latin typeface="Arial" panose="020B0604020202020204" pitchFamily="34" charset="0"/>
                <a:cs typeface="Arial" panose="020B0604020202020204" pitchFamily="34" charset="0"/>
              </a:rPr>
              <a:t>GDPR </a:t>
            </a:r>
            <a:r>
              <a:rPr lang="hu-HU" sz="1350" dirty="0">
                <a:solidFill>
                  <a:srgbClr val="000000"/>
                </a:solidFill>
                <a:latin typeface="Arial" panose="020B0604020202020204" pitchFamily="34" charset="0"/>
                <a:cs typeface="Arial" panose="020B0604020202020204" pitchFamily="34" charset="0"/>
              </a:rPr>
              <a:t>5. cikk (2) </a:t>
            </a:r>
            <a:r>
              <a:rPr lang="hu-HU" sz="1350" dirty="0" smtClean="0">
                <a:solidFill>
                  <a:srgbClr val="000000"/>
                </a:solidFill>
                <a:latin typeface="Arial" panose="020B0604020202020204" pitchFamily="34" charset="0"/>
                <a:cs typeface="Arial" panose="020B0604020202020204" pitchFamily="34" charset="0"/>
              </a:rPr>
              <a:t>bekezdés:</a:t>
            </a:r>
            <a:endParaRPr lang="hu-HU" sz="1350" dirty="0">
              <a:solidFill>
                <a:srgbClr val="C00000"/>
              </a:solidFill>
              <a:latin typeface="Arial" panose="020B0604020202020204" pitchFamily="34" charset="0"/>
              <a:cs typeface="Arial" panose="020B0604020202020204" pitchFamily="34" charset="0"/>
            </a:endParaRPr>
          </a:p>
          <a:p>
            <a:pPr marL="180699"/>
            <a:r>
              <a:rPr lang="hu-HU" sz="1350" dirty="0">
                <a:solidFill>
                  <a:srgbClr val="000000"/>
                </a:solidFill>
                <a:latin typeface="Arial" panose="020B0604020202020204" pitchFamily="34" charset="0"/>
                <a:cs typeface="Arial" panose="020B0604020202020204" pitchFamily="34" charset="0"/>
              </a:rPr>
              <a:t>„</a:t>
            </a:r>
            <a:r>
              <a:rPr lang="hu-HU" sz="1350" i="1" dirty="0">
                <a:solidFill>
                  <a:srgbClr val="000000"/>
                </a:solidFill>
                <a:latin typeface="Arial" panose="020B0604020202020204" pitchFamily="34" charset="0"/>
                <a:cs typeface="Arial" panose="020B0604020202020204" pitchFamily="34" charset="0"/>
              </a:rPr>
              <a:t>Az adatkezelő felelős az (1) bekezdésnek való megfelelésért, továbbá képesnek kell lennie e megfelelés igazolására</a:t>
            </a:r>
            <a:r>
              <a:rPr lang="hu-HU" sz="1350" dirty="0">
                <a:solidFill>
                  <a:srgbClr val="000000"/>
                </a:solidFill>
                <a:latin typeface="Arial" panose="020B0604020202020204" pitchFamily="34" charset="0"/>
                <a:cs typeface="Arial" panose="020B0604020202020204" pitchFamily="34" charset="0"/>
              </a:rPr>
              <a:t>”</a:t>
            </a:r>
          </a:p>
          <a:p>
            <a:pPr marL="180699"/>
            <a:r>
              <a:rPr lang="hu-HU" sz="1350" dirty="0">
                <a:solidFill>
                  <a:srgbClr val="000000"/>
                </a:solidFill>
                <a:latin typeface="Arial" panose="020B0604020202020204" pitchFamily="34" charset="0"/>
                <a:cs typeface="Arial" panose="020B0604020202020204" pitchFamily="34" charset="0"/>
              </a:rPr>
              <a:t>Az adatkezelőnek nem csak </a:t>
            </a:r>
            <a:r>
              <a:rPr lang="hu-HU" sz="1350" b="1" dirty="0">
                <a:solidFill>
                  <a:srgbClr val="000000"/>
                </a:solidFill>
                <a:latin typeface="Arial" panose="020B0604020202020204" pitchFamily="34" charset="0"/>
                <a:cs typeface="Arial" panose="020B0604020202020204" pitchFamily="34" charset="0"/>
              </a:rPr>
              <a:t>megfelelnie</a:t>
            </a:r>
            <a:r>
              <a:rPr lang="hu-HU" sz="1350" dirty="0">
                <a:solidFill>
                  <a:srgbClr val="000000"/>
                </a:solidFill>
                <a:latin typeface="Arial" panose="020B0604020202020204" pitchFamily="34" charset="0"/>
                <a:cs typeface="Arial" panose="020B0604020202020204" pitchFamily="34" charset="0"/>
              </a:rPr>
              <a:t> kell az adatvédelmi alapelveknek és követelményeknek, hanem képesnek kell lennie e </a:t>
            </a:r>
            <a:r>
              <a:rPr lang="hu-HU" sz="1350" b="1" dirty="0">
                <a:solidFill>
                  <a:srgbClr val="000000"/>
                </a:solidFill>
                <a:latin typeface="Arial" panose="020B0604020202020204" pitchFamily="34" charset="0"/>
                <a:cs typeface="Arial" panose="020B0604020202020204" pitchFamily="34" charset="0"/>
              </a:rPr>
              <a:t>megfelelés igazolására</a:t>
            </a:r>
            <a:r>
              <a:rPr lang="hu-HU" sz="1350" dirty="0">
                <a:solidFill>
                  <a:srgbClr val="000000"/>
                </a:solidFill>
                <a:latin typeface="Arial" panose="020B0604020202020204" pitchFamily="34" charset="0"/>
                <a:cs typeface="Arial" panose="020B0604020202020204" pitchFamily="34" charset="0"/>
              </a:rPr>
              <a:t>. </a:t>
            </a:r>
            <a:r>
              <a:rPr lang="hu-HU" sz="1350" dirty="0">
                <a:solidFill>
                  <a:srgbClr val="C00000"/>
                </a:solidFill>
                <a:latin typeface="Arial" panose="020B0604020202020204" pitchFamily="34" charset="0"/>
                <a:cs typeface="Arial" panose="020B0604020202020204" pitchFamily="34" charset="0"/>
              </a:rPr>
              <a:t>(„</a:t>
            </a:r>
            <a:r>
              <a:rPr lang="hu-HU" sz="1350" i="1" dirty="0">
                <a:solidFill>
                  <a:srgbClr val="C00000"/>
                </a:solidFill>
                <a:latin typeface="Arial" panose="020B0604020202020204" pitchFamily="34" charset="0"/>
                <a:cs typeface="Arial" panose="020B0604020202020204" pitchFamily="34" charset="0"/>
              </a:rPr>
              <a:t>köteles bizonyítani</a:t>
            </a:r>
            <a:r>
              <a:rPr lang="hu-HU" sz="1350" dirty="0">
                <a:solidFill>
                  <a:srgbClr val="C00000"/>
                </a:solidFill>
                <a:latin typeface="Arial" panose="020B0604020202020204" pitchFamily="34" charset="0"/>
                <a:cs typeface="Arial" panose="020B0604020202020204" pitchFamily="34" charset="0"/>
              </a:rPr>
              <a:t>”)</a:t>
            </a:r>
          </a:p>
          <a:p>
            <a:pPr marL="455414" lvl="1" indent="-100906">
              <a:lnSpc>
                <a:spcPct val="110000"/>
              </a:lnSpc>
            </a:pPr>
            <a:endParaRPr lang="hu-HU" sz="1350" dirty="0">
              <a:solidFill>
                <a:srgbClr val="000000"/>
              </a:solidFill>
              <a:latin typeface="Arial" panose="020B0604020202020204" pitchFamily="34" charset="0"/>
              <a:cs typeface="Arial" panose="020B0604020202020204" pitchFamily="34" charset="0"/>
            </a:endParaRPr>
          </a:p>
          <a:p>
            <a:pPr marL="455414" lvl="1" indent="-100906">
              <a:lnSpc>
                <a:spcPct val="110000"/>
              </a:lnSpc>
            </a:pPr>
            <a:r>
              <a:rPr lang="hu-HU" sz="1350" dirty="0">
                <a:solidFill>
                  <a:srgbClr val="000000"/>
                </a:solidFill>
                <a:latin typeface="Arial" panose="020B0604020202020204" pitchFamily="34" charset="0"/>
                <a:cs typeface="Arial" panose="020B0604020202020204" pitchFamily="34" charset="0"/>
              </a:rPr>
              <a:t>Tudatosság (dokumentált)</a:t>
            </a:r>
          </a:p>
          <a:p>
            <a:pPr marL="455414" lvl="1" indent="-100906">
              <a:lnSpc>
                <a:spcPct val="110000"/>
              </a:lnSpc>
            </a:pPr>
            <a:r>
              <a:rPr lang="hu-HU" sz="1350" dirty="0">
                <a:solidFill>
                  <a:srgbClr val="000000"/>
                </a:solidFill>
                <a:latin typeface="Arial" panose="020B0604020202020204" pitchFamily="34" charset="0"/>
                <a:cs typeface="Arial" panose="020B0604020202020204" pitchFamily="34" charset="0"/>
              </a:rPr>
              <a:t>Kockázatok értékelése (biztonság és alapjogi is!)</a:t>
            </a:r>
          </a:p>
          <a:p>
            <a:pPr marL="455414" lvl="1" indent="-100906">
              <a:lnSpc>
                <a:spcPct val="110000"/>
              </a:lnSpc>
            </a:pPr>
            <a:r>
              <a:rPr lang="hu-HU" sz="1350" dirty="0">
                <a:solidFill>
                  <a:srgbClr val="000000"/>
                </a:solidFill>
                <a:latin typeface="Arial" panose="020B0604020202020204" pitchFamily="34" charset="0"/>
                <a:cs typeface="Arial" panose="020B0604020202020204" pitchFamily="34" charset="0"/>
              </a:rPr>
              <a:t>Megfelelő és hatékony intézkedések (dokumentált)</a:t>
            </a:r>
          </a:p>
          <a:p>
            <a:pPr marL="455414" lvl="1" indent="-100906">
              <a:lnSpc>
                <a:spcPct val="110000"/>
              </a:lnSpc>
            </a:pPr>
            <a:r>
              <a:rPr lang="hu-HU" sz="1350" dirty="0">
                <a:solidFill>
                  <a:srgbClr val="000000"/>
                </a:solidFill>
                <a:latin typeface="Arial" panose="020B0604020202020204" pitchFamily="34" charset="0"/>
                <a:cs typeface="Arial" panose="020B0604020202020204" pitchFamily="34" charset="0"/>
              </a:rPr>
              <a:t>Ellenőrzés és szankciórendszer</a:t>
            </a:r>
          </a:p>
          <a:p>
            <a:endParaRPr lang="hu-HU" sz="1238"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hu-HU" sz="1238" dirty="0" err="1">
                <a:solidFill>
                  <a:srgbClr val="000000"/>
                </a:solidFill>
                <a:latin typeface="Arial" panose="020B0604020202020204" pitchFamily="34" charset="0"/>
                <a:cs typeface="Arial" panose="020B0604020202020204" pitchFamily="34" charset="0"/>
              </a:rPr>
              <a:t>Compliance</a:t>
            </a:r>
            <a:r>
              <a:rPr lang="hu-HU" sz="1238" dirty="0">
                <a:solidFill>
                  <a:srgbClr val="000000"/>
                </a:solidFill>
                <a:latin typeface="Arial" panose="020B0604020202020204" pitchFamily="34" charset="0"/>
                <a:cs typeface="Arial" panose="020B0604020202020204" pitchFamily="34" charset="0"/>
              </a:rPr>
              <a:t> megközelítés</a:t>
            </a:r>
          </a:p>
          <a:p>
            <a:pPr>
              <a:buFont typeface="Wingdings" panose="05000000000000000000" pitchFamily="2" charset="2"/>
              <a:buChar char="ü"/>
            </a:pPr>
            <a:r>
              <a:rPr lang="hu-HU" sz="1238" dirty="0">
                <a:solidFill>
                  <a:srgbClr val="000000"/>
                </a:solidFill>
                <a:latin typeface="Arial" panose="020B0604020202020204" pitchFamily="34" charset="0"/>
                <a:cs typeface="Arial" panose="020B0604020202020204" pitchFamily="34" charset="0"/>
              </a:rPr>
              <a:t>Ágazati szabályozás ütközése esetén, jogalkotás során zsinórmérték </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382" y="2419350"/>
            <a:ext cx="2888998" cy="1771650"/>
          </a:xfrm>
          <a:prstGeom prst="rect">
            <a:avLst/>
          </a:prstGeom>
        </p:spPr>
      </p:pic>
    </p:spTree>
    <p:extLst>
      <p:ext uri="{BB962C8B-B14F-4D97-AF65-F5344CB8AC3E}">
        <p14:creationId xmlns:p14="http://schemas.microsoft.com/office/powerpoint/2010/main" val="37185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500"/>
                                        <p:tgtEl>
                                          <p:spTgt spid="4">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linds(horizontal)">
                                      <p:cBhvr>
                                        <p:cTn id="18" dur="500"/>
                                        <p:tgtEl>
                                          <p:spTgt spid="4">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linds(horizontal)">
                                      <p:cBhvr>
                                        <p:cTn id="21" dur="500"/>
                                        <p:tgtEl>
                                          <p:spTgt spid="4">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linds(horizontal)">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linds(horizontal)">
                                      <p:cBhvr>
                                        <p:cTn id="29" dur="500"/>
                                        <p:tgtEl>
                                          <p:spTgt spid="4">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blinds(horizontal)">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FD7096EC-A894-4F47-929A-65581C0900F7}" type="slidenum">
              <a:rPr lang="en-US" smtClean="0"/>
              <a:t>27</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696"/>
            <a:ext cx="9144000" cy="4112486"/>
          </a:xfrm>
          <a:prstGeom prst="rect">
            <a:avLst/>
          </a:prstGeom>
        </p:spPr>
      </p:pic>
      <p:sp>
        <p:nvSpPr>
          <p:cNvPr id="6" name="Rectangle 2"/>
          <p:cNvSpPr>
            <a:spLocks noGrp="1" noChangeArrowheads="1"/>
          </p:cNvSpPr>
          <p:nvPr>
            <p:ph type="title"/>
          </p:nvPr>
        </p:nvSpPr>
        <p:spPr>
          <a:xfrm>
            <a:off x="3081204" y="290988"/>
            <a:ext cx="3106236" cy="408623"/>
          </a:xfrm>
        </p:spPr>
        <p:txBody>
          <a:bodyPr/>
          <a:lstStyle/>
          <a:p>
            <a:pPr eaLnBrk="1" hangingPunct="1"/>
            <a:r>
              <a:rPr lang="hu-HU" altLang="hu-HU" sz="2300" dirty="0" smtClean="0">
                <a:latin typeface="Calibri" panose="020F0502020204030204" pitchFamily="34" charset="0"/>
                <a:cs typeface="Calibri" panose="020F0502020204030204" pitchFamily="34" charset="0"/>
              </a:rPr>
              <a:t>Alapelvek: összefoglalás</a:t>
            </a:r>
            <a:endParaRPr lang="hu-HU" altLang="hu-HU"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702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2"/>
          <p:cNvSpPr>
            <a:spLocks noGrp="1"/>
          </p:cNvSpPr>
          <p:nvPr>
            <p:ph type="title"/>
          </p:nvPr>
        </p:nvSpPr>
        <p:spPr>
          <a:xfrm>
            <a:off x="1094350" y="1896443"/>
            <a:ext cx="7552592" cy="1067737"/>
          </a:xfrm>
        </p:spPr>
        <p:txBody>
          <a:bodyPr>
            <a:noAutofit/>
          </a:bodyPr>
          <a:lstStyle/>
          <a:p>
            <a:pPr algn="ctr"/>
            <a:r>
              <a:rPr lang="hu-HU" dirty="0" smtClean="0">
                <a:latin typeface="Calibri" panose="020F0502020204030204" pitchFamily="34" charset="0"/>
                <a:cs typeface="Calibri" panose="020F0502020204030204" pitchFamily="34" charset="0"/>
              </a:rPr>
              <a:t>A </a:t>
            </a:r>
            <a:r>
              <a:rPr lang="hu-HU" dirty="0" err="1" smtClean="0">
                <a:latin typeface="Calibri" panose="020F0502020204030204" pitchFamily="34" charset="0"/>
                <a:cs typeface="Calibri" panose="020F0502020204030204" pitchFamily="34" charset="0"/>
              </a:rPr>
              <a:t>GDPR-ban</a:t>
            </a:r>
            <a:r>
              <a:rPr lang="hu-HU" dirty="0" smtClean="0">
                <a:latin typeface="Calibri" panose="020F0502020204030204" pitchFamily="34" charset="0"/>
                <a:cs typeface="Calibri" panose="020F0502020204030204" pitchFamily="34" charset="0"/>
              </a:rPr>
              <a:t> szabályozott jogalapok: </a:t>
            </a:r>
            <a:br>
              <a:rPr lang="hu-HU" dirty="0" smtClean="0">
                <a:latin typeface="Calibri" panose="020F0502020204030204" pitchFamily="34" charset="0"/>
                <a:cs typeface="Calibri" panose="020F0502020204030204" pitchFamily="34" charset="0"/>
              </a:rPr>
            </a:br>
            <a:r>
              <a:rPr lang="hu-HU" dirty="0" smtClean="0">
                <a:latin typeface="Calibri" panose="020F0502020204030204" pitchFamily="34" charset="0"/>
                <a:cs typeface="Calibri" panose="020F0502020204030204" pitchFamily="34" charset="0"/>
              </a:rPr>
              <a:t>Mikor kezelhető a személyes adat?</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27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529403" y="428039"/>
            <a:ext cx="6570657" cy="530762"/>
          </a:xfrm>
        </p:spPr>
        <p:txBody>
          <a:bodyPr/>
          <a:lstStyle/>
          <a:p>
            <a:r>
              <a:rPr lang="hu-HU" dirty="0" smtClean="0">
                <a:latin typeface="Calibri" panose="020F0502020204030204" pitchFamily="34" charset="0"/>
                <a:cs typeface="Calibri" panose="020F0502020204030204" pitchFamily="34" charset="0"/>
              </a:rPr>
              <a:t>GDPR 6. cikk: Az adatkezelés jogszerűsége</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271494" y="1160585"/>
            <a:ext cx="7514035" cy="3666392"/>
          </a:xfrm>
        </p:spPr>
        <p:txBody>
          <a:bodyPr>
            <a:noAutofit/>
          </a:bodyPr>
          <a:lstStyle/>
          <a:p>
            <a:pPr marL="0" indent="0" algn="just">
              <a:buNone/>
            </a:pPr>
            <a:r>
              <a:rPr lang="hu-HU" sz="1275" dirty="0"/>
              <a:t>(1)   A személyes adatok kezelése kizárólag akkor és annyiban jogszerű, amennyiben legalább az alábbiak egyike teljesül:</a:t>
            </a:r>
          </a:p>
          <a:p>
            <a:pPr marL="0" indent="0" algn="just">
              <a:buNone/>
            </a:pPr>
            <a:r>
              <a:rPr lang="hu-HU" sz="1275" dirty="0"/>
              <a:t>a)  az érintett </a:t>
            </a:r>
            <a:r>
              <a:rPr lang="hu-HU" sz="1275" b="1" u="sng" dirty="0"/>
              <a:t>hozzájárulását</a:t>
            </a:r>
            <a:r>
              <a:rPr lang="hu-HU" sz="1275" dirty="0"/>
              <a:t> adta személyes adatainak egy vagy több konkrét célból történő kezeléséhez;</a:t>
            </a:r>
          </a:p>
          <a:p>
            <a:pPr marL="0" indent="0" algn="just">
              <a:buNone/>
            </a:pPr>
            <a:r>
              <a:rPr lang="hu-HU" sz="1275" dirty="0"/>
              <a:t>b)  az adatkezelés olyan </a:t>
            </a:r>
            <a:r>
              <a:rPr lang="hu-HU" sz="1275" b="1" u="sng" dirty="0"/>
              <a:t>szerződés teljesítéséhez szükséges</a:t>
            </a:r>
            <a:r>
              <a:rPr lang="hu-HU" sz="1275" dirty="0"/>
              <a:t>, amelyben az érintett az egyik fél, vagy az a szerződés megkötését megelőzően az érintett kérésére történő lépések megtételéhez szükséges;</a:t>
            </a:r>
          </a:p>
          <a:p>
            <a:pPr marL="0" indent="0" algn="just">
              <a:buNone/>
            </a:pPr>
            <a:r>
              <a:rPr lang="hu-HU" sz="1275" dirty="0"/>
              <a:t>c)  az adatkezelés az adatkezelőre vonatkozó </a:t>
            </a:r>
            <a:r>
              <a:rPr lang="hu-HU" sz="1275" b="1" u="sng" dirty="0"/>
              <a:t>jogi kötelezettség teljesítéséhez </a:t>
            </a:r>
            <a:r>
              <a:rPr lang="hu-HU" sz="1275" dirty="0"/>
              <a:t>szükséges;</a:t>
            </a:r>
          </a:p>
          <a:p>
            <a:pPr marL="0" indent="0" algn="just">
              <a:buNone/>
            </a:pPr>
            <a:r>
              <a:rPr lang="hu-HU" sz="1275" dirty="0"/>
              <a:t>d)  az adatkezelés az érintett vagy egy másik természetes személy </a:t>
            </a:r>
            <a:r>
              <a:rPr lang="hu-HU" sz="1275" b="1" u="sng" dirty="0"/>
              <a:t>létfontosságú érdekeinek védelme </a:t>
            </a:r>
            <a:r>
              <a:rPr lang="hu-HU" sz="1275" dirty="0"/>
              <a:t>miatt szükséges;</a:t>
            </a:r>
          </a:p>
          <a:p>
            <a:pPr marL="0" indent="0" algn="just">
              <a:buNone/>
            </a:pPr>
            <a:r>
              <a:rPr lang="hu-HU" sz="1275" dirty="0"/>
              <a:t>e)  az adatkezelés </a:t>
            </a:r>
            <a:r>
              <a:rPr lang="hu-HU" sz="1275" b="1" u="sng" dirty="0"/>
              <a:t>közérdekű vagy </a:t>
            </a:r>
            <a:r>
              <a:rPr lang="hu-HU" sz="1275" dirty="0"/>
              <a:t>az adatkezelőre ruházott </a:t>
            </a:r>
            <a:r>
              <a:rPr lang="hu-HU" sz="1275" b="1" u="sng" dirty="0"/>
              <a:t>közhatalmi jogosítvány gyakorlásának </a:t>
            </a:r>
            <a:r>
              <a:rPr lang="hu-HU" sz="1275" dirty="0"/>
              <a:t>keretében végzett feladat végrehajtásához szükséges;</a:t>
            </a:r>
          </a:p>
          <a:p>
            <a:pPr marL="0" indent="0" algn="just">
              <a:buNone/>
            </a:pPr>
            <a:r>
              <a:rPr lang="hu-HU" sz="1275" dirty="0"/>
              <a:t>f)  az adatkezelés </a:t>
            </a:r>
            <a:r>
              <a:rPr lang="hu-HU" sz="1275" b="1" u="sng" dirty="0"/>
              <a:t>az adatkezelő vagy egy harmadik fél jogos érdekeinek érvényesítéséhez </a:t>
            </a:r>
            <a:r>
              <a:rPr lang="hu-HU" sz="1275" dirty="0"/>
              <a:t>szükséges, kivéve, ha ezen érdekekkel szemben elsőbbséget élveznek az érintett olyan érdekei vagy alapvető jogai és szabadságai, amelyek személyes adatok védelmét teszik szükségessé, különösen, ha az érintett gyermek.</a:t>
            </a:r>
          </a:p>
        </p:txBody>
      </p:sp>
    </p:spTree>
    <p:extLst>
      <p:ext uri="{BB962C8B-B14F-4D97-AF65-F5344CB8AC3E}">
        <p14:creationId xmlns:p14="http://schemas.microsoft.com/office/powerpoint/2010/main" val="383083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27361" y="400135"/>
            <a:ext cx="6351272" cy="622969"/>
          </a:xfrm>
        </p:spPr>
        <p:txBody>
          <a:bodyPr/>
          <a:lstStyle/>
          <a:p>
            <a:pPr algn="ctr"/>
            <a:r>
              <a:rPr lang="hu-HU" dirty="0">
                <a:latin typeface="Calibri" panose="020F0502020204030204" pitchFamily="34" charset="0"/>
                <a:cs typeface="Calibri" panose="020F0502020204030204" pitchFamily="34" charset="0"/>
              </a:rPr>
              <a:t>Az európai adatvédelmi reform</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0135" y="1484061"/>
            <a:ext cx="7705725" cy="2988000"/>
          </a:xfrm>
        </p:spPr>
        <p:txBody>
          <a:bodyPr/>
          <a:lstStyle/>
          <a:p>
            <a:pPr algn="just">
              <a:buFontTx/>
              <a:buChar char="-"/>
            </a:pPr>
            <a:r>
              <a:rPr lang="hu-HU" altLang="hu-HU" sz="2000" dirty="0" smtClean="0">
                <a:latin typeface="Calibri" panose="020F0502020204030204" pitchFamily="34" charset="0"/>
                <a:cs typeface="Calibri" panose="020F0502020204030204" pitchFamily="34" charset="0"/>
              </a:rPr>
              <a:t>Az Európai Parlament és a Tanács új uniós adatvédelmi csomagot fogadott el 2016. április 27-én.</a:t>
            </a:r>
          </a:p>
          <a:p>
            <a:pPr algn="just">
              <a:buFontTx/>
              <a:buChar char="-"/>
            </a:pPr>
            <a:r>
              <a:rPr lang="hu-HU" altLang="hu-HU" sz="2000" dirty="0" smtClean="0">
                <a:latin typeface="Calibri" panose="020F0502020204030204" pitchFamily="34" charset="0"/>
                <a:cs typeface="Calibri" panose="020F0502020204030204" pitchFamily="34" charset="0"/>
              </a:rPr>
              <a:t>Két része: </a:t>
            </a:r>
          </a:p>
          <a:p>
            <a:pPr marL="457200" indent="-457200" algn="just">
              <a:buAutoNum type="arabicPeriod"/>
            </a:pPr>
            <a:r>
              <a:rPr lang="hu-HU" altLang="hu-HU" sz="2000" dirty="0" smtClean="0">
                <a:latin typeface="Calibri" panose="020F0502020204030204" pitchFamily="34" charset="0"/>
                <a:cs typeface="Calibri" panose="020F0502020204030204" pitchFamily="34" charset="0"/>
              </a:rPr>
              <a:t>Az adatvédelem általános keretét meghatározó rendelet (2016/679/EU rendelet, röviden: </a:t>
            </a:r>
            <a:r>
              <a:rPr lang="hu-HU" altLang="hu-HU" sz="2000" b="1" dirty="0" smtClean="0">
                <a:latin typeface="Calibri" panose="020F0502020204030204" pitchFamily="34" charset="0"/>
                <a:cs typeface="Calibri" panose="020F0502020204030204" pitchFamily="34" charset="0"/>
              </a:rPr>
              <a:t>GDPR</a:t>
            </a:r>
            <a:r>
              <a:rPr lang="hu-HU" altLang="hu-HU" sz="2000" dirty="0" smtClean="0">
                <a:latin typeface="Calibri" panose="020F0502020204030204" pitchFamily="34" charset="0"/>
                <a:cs typeface="Calibri" panose="020F0502020204030204" pitchFamily="34" charset="0"/>
              </a:rPr>
              <a:t>) </a:t>
            </a:r>
            <a:r>
              <a:rPr lang="hu-HU" altLang="hu-HU" sz="2000" dirty="0" smtClean="0">
                <a:latin typeface="Calibri" panose="020F0502020204030204" pitchFamily="34" charset="0"/>
                <a:cs typeface="Calibri" panose="020F0502020204030204" pitchFamily="34" charset="0"/>
                <a:sym typeface="Wingdings" panose="05000000000000000000" pitchFamily="2" charset="2"/>
              </a:rPr>
              <a:t> közvetlen hatály, 2018. május 25-től alkalmazandó.</a:t>
            </a:r>
            <a:endParaRPr lang="hu-HU" altLang="hu-HU" sz="2000" dirty="0" smtClean="0">
              <a:latin typeface="Calibri" panose="020F0502020204030204" pitchFamily="34" charset="0"/>
              <a:cs typeface="Calibri" panose="020F0502020204030204" pitchFamily="34" charset="0"/>
            </a:endParaRPr>
          </a:p>
          <a:p>
            <a:pPr marL="457200" indent="-457200" algn="just">
              <a:buAutoNum type="arabicPeriod"/>
            </a:pPr>
            <a:r>
              <a:rPr lang="hu-HU" altLang="hu-HU" sz="2000" dirty="0" smtClean="0">
                <a:latin typeface="Calibri" panose="020F0502020204030204" pitchFamily="34" charset="0"/>
                <a:cs typeface="Calibri" panose="020F0502020204030204" pitchFamily="34" charset="0"/>
              </a:rPr>
              <a:t>A bűnüldözési célból kezelt személyes adatok védelmére vonatkozó irányelv (2016/680/EU irányelv, röviden: „Bűnügyi Adatvédelmi Irányelv”, vagy LED) </a:t>
            </a:r>
            <a:r>
              <a:rPr lang="hu-HU" altLang="hu-HU" sz="2000" dirty="0" smtClean="0">
                <a:latin typeface="Calibri" panose="020F0502020204030204" pitchFamily="34" charset="0"/>
                <a:cs typeface="Calibri" panose="020F0502020204030204" pitchFamily="34" charset="0"/>
                <a:sym typeface="Wingdings" panose="05000000000000000000" pitchFamily="2" charset="2"/>
              </a:rPr>
              <a:t> átültetés a nemzeti jogba</a:t>
            </a:r>
            <a:endParaRPr lang="hu-HU" altLang="hu-HU" sz="2000" dirty="0" smtClean="0">
              <a:latin typeface="Calibri" panose="020F0502020204030204" pitchFamily="34" charset="0"/>
              <a:cs typeface="Calibri" panose="020F0502020204030204" pitchFamily="34" charset="0"/>
            </a:endParaRPr>
          </a:p>
          <a:p>
            <a:pPr marL="0" indent="0" algn="just">
              <a:buNone/>
            </a:pPr>
            <a:endParaRPr lang="hu-HU" altLang="hu-HU" sz="2000" dirty="0" smtClean="0">
              <a:latin typeface="Times New Roman" panose="02020603050405020304" pitchFamily="18" charset="0"/>
              <a:cs typeface="Times New Roman" panose="02020603050405020304" pitchFamily="18" charset="0"/>
            </a:endParaRPr>
          </a:p>
          <a:p>
            <a:pPr algn="just">
              <a:buFontTx/>
              <a:buChar char="-"/>
            </a:pPr>
            <a:endParaRPr lang="hu-HU" altLang="hu-HU"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D7096EC-A894-4F47-929A-65581C0900F7}" type="slidenum">
              <a:rPr lang="en-US" smtClean="0"/>
              <a:t>3</a:t>
            </a:fld>
            <a:endParaRPr lang="en-US"/>
          </a:p>
        </p:txBody>
      </p:sp>
    </p:spTree>
    <p:extLst>
      <p:ext uri="{BB962C8B-B14F-4D97-AF65-F5344CB8AC3E}">
        <p14:creationId xmlns:p14="http://schemas.microsoft.com/office/powerpoint/2010/main" val="3624518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809395" y="332057"/>
            <a:ext cx="4121707" cy="742950"/>
          </a:xfrm>
        </p:spPr>
        <p:txBody>
          <a:bodyPr/>
          <a:lstStyle/>
          <a:p>
            <a:r>
              <a:rPr lang="hu-HU" dirty="0" smtClean="0">
                <a:latin typeface="Calibri" panose="020F0502020204030204" pitchFamily="34" charset="0"/>
                <a:cs typeface="Calibri" panose="020F0502020204030204" pitchFamily="34" charset="0"/>
              </a:rPr>
              <a:t>Az érintett hozzájárulása</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113232" y="1345224"/>
            <a:ext cx="7514035" cy="3059723"/>
          </a:xfrm>
        </p:spPr>
        <p:txBody>
          <a:bodyPr>
            <a:normAutofit fontScale="92500" lnSpcReduction="20000"/>
          </a:bodyPr>
          <a:lstStyle/>
          <a:p>
            <a:r>
              <a:rPr lang="hu-HU" sz="2025" dirty="0">
                <a:latin typeface="Calibri" panose="020F0502020204030204" pitchFamily="34" charset="0"/>
                <a:cs typeface="Calibri" panose="020F0502020204030204" pitchFamily="34" charset="0"/>
              </a:rPr>
              <a:t>Az érintett hozzájárulását adta személyes adatainak egy vagy több konkrét célból történő kezeléséhez.</a:t>
            </a:r>
            <a:br>
              <a:rPr lang="hu-HU" sz="2025" dirty="0">
                <a:latin typeface="Calibri" panose="020F0502020204030204" pitchFamily="34" charset="0"/>
                <a:cs typeface="Calibri" panose="020F0502020204030204" pitchFamily="34" charset="0"/>
              </a:rPr>
            </a:br>
            <a:r>
              <a:rPr lang="hu-HU" sz="2025" dirty="0">
                <a:latin typeface="Calibri" panose="020F0502020204030204" pitchFamily="34" charset="0"/>
                <a:cs typeface="Calibri" panose="020F0502020204030204" pitchFamily="34" charset="0"/>
              </a:rPr>
              <a:t>• Nem feltétlenül írásos, de az adatkezelőnek képesnek kell lennie annak igazolására, hogy az érintett személyes adatainak kezeléséhez hozzájárult. [</a:t>
            </a:r>
            <a:r>
              <a:rPr lang="hu-HU" sz="2025" dirty="0">
                <a:solidFill>
                  <a:srgbClr val="FF0000"/>
                </a:solidFill>
                <a:latin typeface="Calibri" panose="020F0502020204030204" pitchFamily="34" charset="0"/>
                <a:cs typeface="Calibri" panose="020F0502020204030204" pitchFamily="34" charset="0"/>
              </a:rPr>
              <a:t>GDPR 7. cikk (1) </a:t>
            </a:r>
            <a:r>
              <a:rPr lang="hu-HU" sz="2025" dirty="0" err="1">
                <a:solidFill>
                  <a:srgbClr val="FF0000"/>
                </a:solidFill>
                <a:latin typeface="Calibri" panose="020F0502020204030204" pitchFamily="34" charset="0"/>
                <a:cs typeface="Calibri" panose="020F0502020204030204" pitchFamily="34" charset="0"/>
              </a:rPr>
              <a:t>bek</a:t>
            </a:r>
            <a:r>
              <a:rPr lang="hu-HU" sz="2025" dirty="0">
                <a:solidFill>
                  <a:srgbClr val="FF0000"/>
                </a:solidFill>
                <a:latin typeface="Calibri" panose="020F0502020204030204" pitchFamily="34" charset="0"/>
                <a:cs typeface="Calibri" panose="020F0502020204030204" pitchFamily="34" charset="0"/>
              </a:rPr>
              <a:t>. + preambulum (32)</a:t>
            </a:r>
            <a:r>
              <a:rPr lang="hu-HU" sz="2025" dirty="0">
                <a:latin typeface="Calibri" panose="020F0502020204030204" pitchFamily="34" charset="0"/>
                <a:cs typeface="Calibri" panose="020F0502020204030204" pitchFamily="34" charset="0"/>
              </a:rPr>
              <a:t>]</a:t>
            </a:r>
            <a:br>
              <a:rPr lang="hu-HU" sz="2025" dirty="0">
                <a:latin typeface="Calibri" panose="020F0502020204030204" pitchFamily="34" charset="0"/>
                <a:cs typeface="Calibri" panose="020F0502020204030204" pitchFamily="34" charset="0"/>
              </a:rPr>
            </a:br>
            <a:r>
              <a:rPr lang="hu-HU" sz="2025" dirty="0">
                <a:latin typeface="Calibri" panose="020F0502020204030204" pitchFamily="34" charset="0"/>
                <a:cs typeface="Calibri" panose="020F0502020204030204" pitchFamily="34" charset="0"/>
              </a:rPr>
              <a:t>• Önkéntes/önkéntesen adott.</a:t>
            </a:r>
            <a:br>
              <a:rPr lang="hu-HU" sz="2025" dirty="0">
                <a:latin typeface="Calibri" panose="020F0502020204030204" pitchFamily="34" charset="0"/>
                <a:cs typeface="Calibri" panose="020F0502020204030204" pitchFamily="34" charset="0"/>
              </a:rPr>
            </a:br>
            <a:r>
              <a:rPr lang="hu-HU" sz="2025" dirty="0">
                <a:latin typeface="Calibri" panose="020F0502020204030204" pitchFamily="34" charset="0"/>
                <a:cs typeface="Calibri" panose="020F0502020204030204" pitchFamily="34" charset="0"/>
              </a:rPr>
              <a:t>• Megfelelő és konkrét tájékoztatáson alapul.</a:t>
            </a:r>
            <a:br>
              <a:rPr lang="hu-HU" sz="2025" dirty="0">
                <a:latin typeface="Calibri" panose="020F0502020204030204" pitchFamily="34" charset="0"/>
                <a:cs typeface="Calibri" panose="020F0502020204030204" pitchFamily="34" charset="0"/>
              </a:rPr>
            </a:br>
            <a:r>
              <a:rPr lang="hu-HU" sz="2025" dirty="0">
                <a:latin typeface="Calibri" panose="020F0502020204030204" pitchFamily="34" charset="0"/>
                <a:cs typeface="Calibri" panose="020F0502020204030204" pitchFamily="34" charset="0"/>
              </a:rPr>
              <a:t>• Egyértelmű és félreérthetetlen módon történik .</a:t>
            </a:r>
          </a:p>
          <a:p>
            <a:r>
              <a:rPr lang="hu-HU" sz="2025" dirty="0">
                <a:solidFill>
                  <a:srgbClr val="FF0000"/>
                </a:solidFill>
                <a:latin typeface="Calibri" panose="020F0502020204030204" pitchFamily="34" charset="0"/>
                <a:cs typeface="Calibri" panose="020F0502020204030204" pitchFamily="34" charset="0"/>
              </a:rPr>
              <a:t>GDPR preambulum (42) </a:t>
            </a:r>
            <a:r>
              <a:rPr lang="hu-HU" sz="2025" dirty="0" err="1">
                <a:solidFill>
                  <a:srgbClr val="FF0000"/>
                </a:solidFill>
                <a:latin typeface="Calibri" panose="020F0502020204030204" pitchFamily="34" charset="0"/>
                <a:cs typeface="Calibri" panose="020F0502020204030204" pitchFamily="34" charset="0"/>
              </a:rPr>
              <a:t>bek</a:t>
            </a:r>
            <a:r>
              <a:rPr lang="hu-HU" sz="2025" dirty="0">
                <a:solidFill>
                  <a:srgbClr val="FF0000"/>
                </a:solidFill>
                <a:latin typeface="Calibri" panose="020F0502020204030204" pitchFamily="34" charset="0"/>
                <a:cs typeface="Calibri" panose="020F0502020204030204" pitchFamily="34" charset="0"/>
              </a:rPr>
              <a:t>.</a:t>
            </a:r>
            <a:r>
              <a:rPr lang="hu-HU" sz="2025" dirty="0">
                <a:latin typeface="Calibri" panose="020F0502020204030204" pitchFamily="34" charset="0"/>
                <a:cs typeface="Calibri" panose="020F0502020204030204" pitchFamily="34" charset="0"/>
              </a:rPr>
              <a:t>:</a:t>
            </a:r>
            <a:r>
              <a:rPr lang="hu-HU" sz="2025" b="1" dirty="0">
                <a:latin typeface="Calibri" panose="020F0502020204030204" pitchFamily="34" charset="0"/>
                <a:cs typeface="Calibri" panose="020F0502020204030204" pitchFamily="34" charset="0"/>
              </a:rPr>
              <a:t> </a:t>
            </a:r>
            <a:r>
              <a:rPr lang="hu-HU" sz="2025" dirty="0">
                <a:latin typeface="Calibri" panose="020F0502020204030204" pitchFamily="34" charset="0"/>
                <a:cs typeface="Calibri" panose="020F0502020204030204" pitchFamily="34" charset="0"/>
              </a:rPr>
              <a:t>„</a:t>
            </a:r>
            <a:r>
              <a:rPr lang="hu-HU" sz="2025" i="1" dirty="0">
                <a:latin typeface="Calibri" panose="020F0502020204030204" pitchFamily="34" charset="0"/>
                <a:cs typeface="Calibri" panose="020F0502020204030204" pitchFamily="34" charset="0"/>
              </a:rPr>
              <a:t>A hozzájárulás megadása nem tekinthető önkéntesnek, ha az érintett </a:t>
            </a:r>
            <a:r>
              <a:rPr lang="hu-HU" sz="2025" b="1" i="1" dirty="0">
                <a:latin typeface="Calibri" panose="020F0502020204030204" pitchFamily="34" charset="0"/>
                <a:cs typeface="Calibri" panose="020F0502020204030204" pitchFamily="34" charset="0"/>
              </a:rPr>
              <a:t>nem rendelkezik valós vagy szabad választási lehetőséggel</a:t>
            </a:r>
            <a:r>
              <a:rPr lang="hu-HU" sz="2025" i="1" dirty="0">
                <a:latin typeface="Calibri" panose="020F0502020204030204" pitchFamily="34" charset="0"/>
                <a:cs typeface="Calibri" panose="020F0502020204030204" pitchFamily="34" charset="0"/>
              </a:rPr>
              <a:t>, és nem áll módjában a hozzájárulás anélküli megtagadása vagy visszavonása, </a:t>
            </a:r>
            <a:r>
              <a:rPr lang="hu-HU" sz="2025" b="1" i="1" dirty="0">
                <a:latin typeface="Calibri" panose="020F0502020204030204" pitchFamily="34" charset="0"/>
                <a:cs typeface="Calibri" panose="020F0502020204030204" pitchFamily="34" charset="0"/>
              </a:rPr>
              <a:t>hogy ez kárára válna</a:t>
            </a:r>
            <a:r>
              <a:rPr lang="hu-HU" sz="2025" dirty="0">
                <a:latin typeface="Calibri" panose="020F0502020204030204" pitchFamily="34" charset="0"/>
                <a:cs typeface="Calibri" panose="020F0502020204030204" pitchFamily="34" charset="0"/>
              </a:rPr>
              <a:t>.” </a:t>
            </a:r>
            <a:endParaRPr lang="hu-HU" dirty="0"/>
          </a:p>
        </p:txBody>
      </p:sp>
    </p:spTree>
    <p:extLst>
      <p:ext uri="{BB962C8B-B14F-4D97-AF65-F5344CB8AC3E}">
        <p14:creationId xmlns:p14="http://schemas.microsoft.com/office/powerpoint/2010/main" val="299719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3139797" y="197828"/>
            <a:ext cx="3428644" cy="690197"/>
          </a:xfrm>
        </p:spPr>
        <p:txBody>
          <a:bodyPr/>
          <a:lstStyle/>
          <a:p>
            <a:r>
              <a:rPr lang="hu-HU" dirty="0" smtClean="0">
                <a:latin typeface="Calibri" panose="020F0502020204030204" pitchFamily="34" charset="0"/>
                <a:cs typeface="Calibri" panose="020F0502020204030204" pitchFamily="34" charset="0"/>
              </a:rPr>
              <a:t>Szerződés teljesítése</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735162" y="984740"/>
            <a:ext cx="7854922" cy="3754314"/>
          </a:xfrm>
        </p:spPr>
        <p:txBody>
          <a:bodyPr>
            <a:normAutofit fontScale="77500" lnSpcReduction="20000"/>
          </a:bodyPr>
          <a:lstStyle/>
          <a:p>
            <a:pPr marL="0" indent="0" algn="ctr">
              <a:buNone/>
            </a:pPr>
            <a:r>
              <a:rPr lang="hu-HU" sz="2400" b="1" dirty="0"/>
              <a:t>Szerződéses viszonyon alapuló adatkezelés</a:t>
            </a:r>
            <a:br>
              <a:rPr lang="hu-HU" sz="2400" b="1" dirty="0"/>
            </a:br>
            <a:endParaRPr lang="hu-HU" sz="2400" b="1" dirty="0"/>
          </a:p>
          <a:p>
            <a:pPr marL="0" indent="0" algn="ctr">
              <a:buNone/>
            </a:pPr>
            <a:r>
              <a:rPr lang="hu-HU" sz="2400" dirty="0"/>
              <a:t>Két esetben alkalmazható:</a:t>
            </a:r>
          </a:p>
          <a:p>
            <a:pPr marL="0" indent="0">
              <a:buNone/>
            </a:pPr>
            <a:r>
              <a:rPr lang="hu-HU" sz="2400" dirty="0"/>
              <a:t>1. az adatkezelés olyan </a:t>
            </a:r>
            <a:r>
              <a:rPr lang="hu-HU" sz="2400" b="1" dirty="0"/>
              <a:t>szerződés teljesítéséhez </a:t>
            </a:r>
            <a:r>
              <a:rPr lang="hu-HU" sz="2400" dirty="0"/>
              <a:t>szükséges, amelyben </a:t>
            </a:r>
            <a:r>
              <a:rPr lang="hu-HU" sz="2400" b="1" dirty="0"/>
              <a:t>az érintett az egyik fél</a:t>
            </a:r>
            <a:r>
              <a:rPr lang="hu-HU" sz="2400" dirty="0"/>
              <a:t>:</a:t>
            </a:r>
            <a:br>
              <a:rPr lang="hu-HU" sz="2400" dirty="0"/>
            </a:br>
            <a:r>
              <a:rPr lang="hu-HU" sz="2400" dirty="0"/>
              <a:t>➢ </a:t>
            </a:r>
            <a:r>
              <a:rPr lang="hu-HU" sz="2400" i="1" dirty="0"/>
              <a:t>A szerződés érvényes</a:t>
            </a:r>
            <a:br>
              <a:rPr lang="hu-HU" sz="2400" i="1" dirty="0"/>
            </a:br>
            <a:r>
              <a:rPr lang="hu-HU" sz="2400" dirty="0"/>
              <a:t>➢ </a:t>
            </a:r>
            <a:r>
              <a:rPr lang="hu-HU" sz="2400" i="1" dirty="0"/>
              <a:t>Fennáll (hatályos) az adatkezelés alatt</a:t>
            </a:r>
            <a:br>
              <a:rPr lang="hu-HU" sz="2400" i="1" dirty="0"/>
            </a:br>
            <a:r>
              <a:rPr lang="hu-HU" sz="2400" dirty="0"/>
              <a:t>➢ </a:t>
            </a:r>
            <a:r>
              <a:rPr lang="hu-HU" sz="2400" i="1" dirty="0"/>
              <a:t>Szükséges legyen</a:t>
            </a:r>
            <a:br>
              <a:rPr lang="hu-HU" sz="2400" i="1" dirty="0"/>
            </a:br>
            <a:endParaRPr lang="hu-HU" sz="2400" i="1" dirty="0"/>
          </a:p>
          <a:p>
            <a:pPr marL="0" indent="0">
              <a:buNone/>
            </a:pPr>
            <a:r>
              <a:rPr lang="hu-HU" sz="2400" dirty="0"/>
              <a:t>2. az adatkezelés a szerződés </a:t>
            </a:r>
            <a:r>
              <a:rPr lang="hu-HU" sz="2400" b="1" dirty="0"/>
              <a:t>megkötését megelőzően </a:t>
            </a:r>
            <a:r>
              <a:rPr lang="hu-HU" sz="2400" dirty="0"/>
              <a:t>az érintett kérésére történő lépések megtételéhez szükséges.</a:t>
            </a:r>
            <a:br>
              <a:rPr lang="hu-HU" sz="2400" dirty="0"/>
            </a:br>
            <a:r>
              <a:rPr lang="hu-HU" sz="2400" dirty="0"/>
              <a:t>➢ Jó gyakorlat már a tájékoztatóban megjelölni!</a:t>
            </a:r>
            <a:br>
              <a:rPr lang="hu-HU" sz="2400" dirty="0"/>
            </a:br>
            <a:r>
              <a:rPr lang="hu-HU" sz="2400" dirty="0"/>
              <a:t>➢ </a:t>
            </a:r>
            <a:r>
              <a:rPr lang="hu-HU" sz="2400" i="1" dirty="0"/>
              <a:t>„Az adatkezelés jogszerűnek minősül, ha arra valamely szerződés vagy szerződéskötési szándék keretében van szükség.” </a:t>
            </a:r>
            <a:r>
              <a:rPr lang="hu-HU" sz="2400" dirty="0"/>
              <a:t>[</a:t>
            </a:r>
            <a:r>
              <a:rPr lang="hu-HU" sz="2400" dirty="0">
                <a:solidFill>
                  <a:srgbClr val="FF0000"/>
                </a:solidFill>
              </a:rPr>
              <a:t>GDPR</a:t>
            </a:r>
            <a:r>
              <a:rPr lang="hu-HU" sz="2400" dirty="0"/>
              <a:t> </a:t>
            </a:r>
            <a:r>
              <a:rPr lang="hu-HU" sz="2400" dirty="0">
                <a:solidFill>
                  <a:srgbClr val="FF0000"/>
                </a:solidFill>
              </a:rPr>
              <a:t>(44) preambulum </a:t>
            </a:r>
            <a:r>
              <a:rPr lang="hu-HU" sz="2400" dirty="0" err="1">
                <a:solidFill>
                  <a:srgbClr val="FF0000"/>
                </a:solidFill>
              </a:rPr>
              <a:t>bek</a:t>
            </a:r>
            <a:r>
              <a:rPr lang="hu-HU" sz="2400" dirty="0">
                <a:solidFill>
                  <a:srgbClr val="FF0000"/>
                </a:solidFill>
              </a:rPr>
              <a:t>.</a:t>
            </a:r>
            <a:r>
              <a:rPr lang="hu-HU" sz="2400" dirty="0"/>
              <a:t>]</a:t>
            </a:r>
            <a:r>
              <a:rPr lang="hu-HU" dirty="0"/>
              <a:t> </a:t>
            </a:r>
          </a:p>
        </p:txBody>
      </p:sp>
    </p:spTree>
    <p:extLst>
      <p:ext uri="{BB962C8B-B14F-4D97-AF65-F5344CB8AC3E}">
        <p14:creationId xmlns:p14="http://schemas.microsoft.com/office/powerpoint/2010/main" val="222546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340053" y="244432"/>
            <a:ext cx="4266488" cy="786911"/>
          </a:xfrm>
        </p:spPr>
        <p:txBody>
          <a:bodyPr/>
          <a:lstStyle/>
          <a:p>
            <a:r>
              <a:rPr lang="hu-HU" dirty="0" smtClean="0">
                <a:latin typeface="Calibri" panose="020F0502020204030204" pitchFamily="34" charset="0"/>
                <a:cs typeface="Calibri" panose="020F0502020204030204" pitchFamily="34" charset="0"/>
              </a:rPr>
              <a:t>Jogi kötelezettség teljesítése</a:t>
            </a:r>
            <a:r>
              <a:rPr lang="nb-NO" dirty="0" smtClean="0">
                <a:latin typeface="Calibri" panose="020F0502020204030204" pitchFamily="34" charset="0"/>
                <a:cs typeface="Calibri" panose="020F0502020204030204" pitchFamily="34" charset="0"/>
              </a:rPr>
              <a:t> </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922019" y="1151207"/>
            <a:ext cx="7514035" cy="3622430"/>
          </a:xfrm>
        </p:spPr>
        <p:txBody>
          <a:bodyPr>
            <a:normAutofit fontScale="92500" lnSpcReduction="20000"/>
          </a:bodyPr>
          <a:lstStyle/>
          <a:p>
            <a:pPr algn="just"/>
            <a:r>
              <a:rPr lang="hu-HU" dirty="0">
                <a:latin typeface="Calibri" panose="020F0502020204030204" pitchFamily="34" charset="0"/>
                <a:cs typeface="Calibri" panose="020F0502020204030204" pitchFamily="34" charset="0"/>
              </a:rPr>
              <a:t>A GDPR 6. cikk (1) bekezdés c) pontja szerint megfelelő jogalap lehet, ha „</a:t>
            </a:r>
            <a:r>
              <a:rPr lang="hu-HU" i="1" dirty="0">
                <a:latin typeface="Calibri" panose="020F0502020204030204" pitchFamily="34" charset="0"/>
                <a:cs typeface="Calibri" panose="020F0502020204030204" pitchFamily="34" charset="0"/>
              </a:rPr>
              <a:t>az adatkezelés az </a:t>
            </a:r>
            <a:r>
              <a:rPr lang="hu-HU" i="1" dirty="0" smtClean="0">
                <a:latin typeface="Calibri" panose="020F0502020204030204" pitchFamily="34" charset="0"/>
                <a:cs typeface="Calibri" panose="020F0502020204030204" pitchFamily="34" charset="0"/>
              </a:rPr>
              <a:t>adatkezelőre vonatkozó </a:t>
            </a:r>
            <a:r>
              <a:rPr lang="hu-HU" i="1" dirty="0">
                <a:latin typeface="Calibri" panose="020F0502020204030204" pitchFamily="34" charset="0"/>
                <a:cs typeface="Calibri" panose="020F0502020204030204" pitchFamily="34" charset="0"/>
              </a:rPr>
              <a:t>jogi kötelezettség teljesítéséhez szükséges</a:t>
            </a:r>
            <a:r>
              <a:rPr lang="hu-HU" dirty="0">
                <a:latin typeface="Calibri" panose="020F0502020204030204" pitchFamily="34" charset="0"/>
                <a:cs typeface="Calibri" panose="020F0502020204030204" pitchFamily="34" charset="0"/>
              </a:rPr>
              <a:t>”. </a:t>
            </a:r>
            <a:endParaRPr lang="hu-HU"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GDPR 6. cikk (3) bekezdése alapján ilyen </a:t>
            </a:r>
            <a:r>
              <a:rPr lang="hu-HU" dirty="0" smtClean="0">
                <a:latin typeface="Calibri" panose="020F0502020204030204" pitchFamily="34" charset="0"/>
                <a:cs typeface="Calibri" panose="020F0502020204030204" pitchFamily="34" charset="0"/>
              </a:rPr>
              <a:t>jogi kötelezettséget </a:t>
            </a:r>
            <a:r>
              <a:rPr lang="hu-HU" dirty="0">
                <a:latin typeface="Calibri" panose="020F0502020204030204" pitchFamily="34" charset="0"/>
                <a:cs typeface="Calibri" panose="020F0502020204030204" pitchFamily="34" charset="0"/>
              </a:rPr>
              <a:t>csak</a:t>
            </a:r>
            <a:br>
              <a:rPr lang="hu-HU" dirty="0">
                <a:latin typeface="Calibri" panose="020F0502020204030204" pitchFamily="34" charset="0"/>
                <a:cs typeface="Calibri" panose="020F0502020204030204" pitchFamily="34" charset="0"/>
              </a:rPr>
            </a:br>
            <a:r>
              <a:rPr lang="hu-HU" dirty="0" smtClean="0">
                <a:latin typeface="Calibri" panose="020F0502020204030204" pitchFamily="34" charset="0"/>
                <a:cs typeface="Calibri" panose="020F0502020204030204" pitchFamily="34" charset="0"/>
              </a:rPr>
              <a:t>- </a:t>
            </a:r>
            <a:r>
              <a:rPr lang="hu-HU" b="1" dirty="0" smtClean="0">
                <a:latin typeface="Calibri" panose="020F0502020204030204" pitchFamily="34" charset="0"/>
                <a:cs typeface="Calibri" panose="020F0502020204030204" pitchFamily="34" charset="0"/>
              </a:rPr>
              <a:t>uniós </a:t>
            </a:r>
            <a:r>
              <a:rPr lang="hu-HU" b="1" dirty="0">
                <a:latin typeface="Calibri" panose="020F0502020204030204" pitchFamily="34" charset="0"/>
                <a:cs typeface="Calibri" panose="020F0502020204030204" pitchFamily="34" charset="0"/>
              </a:rPr>
              <a:t>jog, vagy</a:t>
            </a:r>
            <a:br>
              <a:rPr lang="hu-HU" b="1" dirty="0">
                <a:latin typeface="Calibri" panose="020F0502020204030204" pitchFamily="34" charset="0"/>
                <a:cs typeface="Calibri" panose="020F0502020204030204" pitchFamily="34" charset="0"/>
              </a:rPr>
            </a:br>
            <a:r>
              <a:rPr lang="hu-HU" dirty="0">
                <a:latin typeface="Calibri" panose="020F0502020204030204" pitchFamily="34" charset="0"/>
                <a:cs typeface="Calibri" panose="020F0502020204030204" pitchFamily="34" charset="0"/>
              </a:rPr>
              <a:t>-</a:t>
            </a:r>
            <a:r>
              <a:rPr lang="hu-HU" dirty="0" smtClean="0">
                <a:latin typeface="Calibri" panose="020F0502020204030204" pitchFamily="34" charset="0"/>
                <a:cs typeface="Calibri" panose="020F0502020204030204" pitchFamily="34" charset="0"/>
              </a:rPr>
              <a:t> </a:t>
            </a:r>
            <a:r>
              <a:rPr lang="hu-HU" b="1" dirty="0">
                <a:latin typeface="Calibri" panose="020F0502020204030204" pitchFamily="34" charset="0"/>
                <a:cs typeface="Calibri" panose="020F0502020204030204" pitchFamily="34" charset="0"/>
              </a:rPr>
              <a:t>az adatkezelőre alkalmazandó tagállami jog</a:t>
            </a:r>
            <a:br>
              <a:rPr lang="hu-HU" b="1" dirty="0">
                <a:latin typeface="Calibri" panose="020F0502020204030204" pitchFamily="34" charset="0"/>
                <a:cs typeface="Calibri" panose="020F0502020204030204" pitchFamily="34" charset="0"/>
              </a:rPr>
            </a:br>
            <a:r>
              <a:rPr lang="hu-HU" b="1" dirty="0">
                <a:latin typeface="Calibri" panose="020F0502020204030204" pitchFamily="34" charset="0"/>
                <a:cs typeface="Calibri" panose="020F0502020204030204" pitchFamily="34" charset="0"/>
              </a:rPr>
              <a:t>írhat </a:t>
            </a:r>
            <a:r>
              <a:rPr lang="hu-HU" b="1" dirty="0" smtClean="0">
                <a:latin typeface="Calibri" panose="020F0502020204030204" pitchFamily="34" charset="0"/>
                <a:cs typeface="Calibri" panose="020F0502020204030204" pitchFamily="34" charset="0"/>
              </a:rPr>
              <a:t>elő.</a:t>
            </a:r>
            <a:endParaRPr lang="hu-HU" dirty="0" smtClean="0">
              <a:latin typeface="Calibri" panose="020F0502020204030204" pitchFamily="34" charset="0"/>
              <a:cs typeface="Calibri" panose="020F0502020204030204" pitchFamily="34" charset="0"/>
            </a:endParaRPr>
          </a:p>
          <a:p>
            <a:pPr algn="just"/>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kezelendő adatok fajtáit, az adatkezelés célját és feltételeit, az adatok megismerhetőségét, az adatkezelő személyét, valamint az adatkezelés időtartamát vagy szükségessége időszakos felülvizsgálatát az adatkezelést elrendelő törvény, illetve önkormányzati rendelet határozza meg</a:t>
            </a:r>
            <a:r>
              <a:rPr lang="hu-HU" dirty="0" smtClean="0">
                <a:latin typeface="Calibri" panose="020F0502020204030204" pitchFamily="34" charset="0"/>
                <a:cs typeface="Calibri" panose="020F0502020204030204" pitchFamily="34" charset="0"/>
              </a:rPr>
              <a:t>.</a:t>
            </a:r>
            <a:endParaRPr lang="hu-HU" dirty="0"/>
          </a:p>
        </p:txBody>
      </p:sp>
    </p:spTree>
    <p:extLst>
      <p:ext uri="{BB962C8B-B14F-4D97-AF65-F5344CB8AC3E}">
        <p14:creationId xmlns:p14="http://schemas.microsoft.com/office/powerpoint/2010/main" val="170095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356007" y="384811"/>
            <a:ext cx="5028486" cy="742950"/>
          </a:xfrm>
        </p:spPr>
        <p:txBody>
          <a:bodyPr/>
          <a:lstStyle/>
          <a:p>
            <a:r>
              <a:rPr lang="hu-HU" dirty="0" smtClean="0">
                <a:latin typeface="Calibri" panose="020F0502020204030204" pitchFamily="34" charset="0"/>
                <a:cs typeface="Calibri" panose="020F0502020204030204" pitchFamily="34" charset="0"/>
              </a:rPr>
              <a:t>Az érintett létfontosságú érdeke</a:t>
            </a:r>
            <a:r>
              <a:rPr lang="nb-NO" dirty="0" smtClean="0">
                <a:latin typeface="Calibri" panose="020F0502020204030204" pitchFamily="34" charset="0"/>
                <a:cs typeface="Calibri" panose="020F0502020204030204" pitchFamily="34" charset="0"/>
              </a:rPr>
              <a:t> </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960833" y="1468316"/>
            <a:ext cx="7514035" cy="3226777"/>
          </a:xfrm>
        </p:spPr>
        <p:txBody>
          <a:bodyPr>
            <a:normAutofit fontScale="92500" lnSpcReduction="20000"/>
          </a:bodyPr>
          <a:lstStyle/>
          <a:p>
            <a:pPr marL="0" indent="0" algn="ctr">
              <a:buNone/>
            </a:pPr>
            <a:r>
              <a:rPr lang="hu-HU" b="1" dirty="0" smtClean="0"/>
              <a:t>Ún. „vis </a:t>
            </a:r>
            <a:r>
              <a:rPr lang="hu-HU" b="1" dirty="0"/>
              <a:t>maior” </a:t>
            </a:r>
            <a:r>
              <a:rPr lang="hu-HU" b="1" dirty="0" smtClean="0"/>
              <a:t>adatkezelés</a:t>
            </a:r>
          </a:p>
          <a:p>
            <a:pPr marL="0" indent="0">
              <a:buNone/>
            </a:pPr>
            <a:r>
              <a:rPr lang="hu-HU" b="1" dirty="0"/>
              <a:t/>
            </a:r>
            <a:br>
              <a:rPr lang="hu-HU" b="1" dirty="0"/>
            </a:br>
            <a:r>
              <a:rPr lang="hu-HU" dirty="0"/>
              <a:t>Az adatkezelés az érintett vagy egy </a:t>
            </a:r>
            <a:r>
              <a:rPr lang="hu-HU" i="1" dirty="0"/>
              <a:t>másik</a:t>
            </a:r>
            <a:r>
              <a:rPr lang="hu-HU" dirty="0"/>
              <a:t> természetes </a:t>
            </a:r>
            <a:r>
              <a:rPr lang="hu-HU" dirty="0" smtClean="0"/>
              <a:t>személy létfontosságú </a:t>
            </a:r>
            <a:r>
              <a:rPr lang="hu-HU" dirty="0"/>
              <a:t>érdekeinek védelme miatt szükséges.</a:t>
            </a:r>
            <a:br>
              <a:rPr lang="hu-HU" dirty="0"/>
            </a:br>
            <a:r>
              <a:rPr lang="hu-HU" dirty="0"/>
              <a:t>➢ </a:t>
            </a:r>
            <a:r>
              <a:rPr lang="hu-HU" dirty="0" smtClean="0"/>
              <a:t>Nincs (még) </a:t>
            </a:r>
            <a:r>
              <a:rPr lang="hu-HU" dirty="0"/>
              <a:t>hatósági gyakorlata, főleg kivételes esetben </a:t>
            </a:r>
            <a:r>
              <a:rPr lang="hu-HU" dirty="0" smtClean="0"/>
              <a:t>alkalmazható.</a:t>
            </a:r>
            <a:r>
              <a:rPr lang="hu-HU" dirty="0"/>
              <a:t/>
            </a:r>
            <a:br>
              <a:rPr lang="hu-HU" dirty="0"/>
            </a:br>
            <a:r>
              <a:rPr lang="hu-HU" dirty="0"/>
              <a:t>➢ Csak nem egészségügyi adat esetén jogalap! </a:t>
            </a:r>
            <a:r>
              <a:rPr lang="hu-HU" dirty="0" smtClean="0"/>
              <a:t>[</a:t>
            </a:r>
            <a:r>
              <a:rPr lang="hu-HU" dirty="0" smtClean="0">
                <a:solidFill>
                  <a:srgbClr val="FF0000"/>
                </a:solidFill>
              </a:rPr>
              <a:t>GDPR 9</a:t>
            </a:r>
            <a:r>
              <a:rPr lang="hu-HU" dirty="0">
                <a:solidFill>
                  <a:srgbClr val="FF0000"/>
                </a:solidFill>
              </a:rPr>
              <a:t>. </a:t>
            </a:r>
            <a:r>
              <a:rPr lang="hu-HU" dirty="0" smtClean="0">
                <a:solidFill>
                  <a:srgbClr val="FF0000"/>
                </a:solidFill>
              </a:rPr>
              <a:t>cikk (2) c)</a:t>
            </a:r>
            <a:r>
              <a:rPr lang="hu-HU" dirty="0" smtClean="0"/>
              <a:t>].</a:t>
            </a:r>
            <a:r>
              <a:rPr lang="hu-HU" dirty="0"/>
              <a:t/>
            </a:r>
            <a:br>
              <a:rPr lang="hu-HU" dirty="0"/>
            </a:br>
            <a:r>
              <a:rPr lang="hu-HU" dirty="0"/>
              <a:t>➢ A </a:t>
            </a:r>
            <a:r>
              <a:rPr lang="hu-HU" dirty="0" smtClean="0">
                <a:solidFill>
                  <a:srgbClr val="FF0000"/>
                </a:solidFill>
              </a:rPr>
              <a:t>GDPR(46</a:t>
            </a:r>
            <a:r>
              <a:rPr lang="hu-HU" dirty="0">
                <a:solidFill>
                  <a:srgbClr val="FF0000"/>
                </a:solidFill>
              </a:rPr>
              <a:t>) </a:t>
            </a:r>
            <a:r>
              <a:rPr lang="hu-HU" dirty="0" err="1">
                <a:solidFill>
                  <a:srgbClr val="FF0000"/>
                </a:solidFill>
              </a:rPr>
              <a:t>preambulumbekezdése</a:t>
            </a:r>
            <a:r>
              <a:rPr lang="hu-HU" dirty="0">
                <a:solidFill>
                  <a:srgbClr val="FF0000"/>
                </a:solidFill>
              </a:rPr>
              <a:t> </a:t>
            </a:r>
            <a:r>
              <a:rPr lang="hu-HU" dirty="0"/>
              <a:t>alapján „más </a:t>
            </a:r>
            <a:r>
              <a:rPr lang="hu-HU" dirty="0" smtClean="0"/>
              <a:t>természetes személy</a:t>
            </a:r>
            <a:r>
              <a:rPr lang="hu-HU" dirty="0"/>
              <a:t>” vonatkozásában ez egy </a:t>
            </a:r>
            <a:r>
              <a:rPr lang="hu-HU" dirty="0" err="1"/>
              <a:t>szubszidiárius</a:t>
            </a:r>
            <a:r>
              <a:rPr lang="hu-HU" dirty="0"/>
              <a:t> jogalap: </a:t>
            </a:r>
            <a:r>
              <a:rPr lang="hu-HU" dirty="0" smtClean="0"/>
              <a:t>adatkezelésre „</a:t>
            </a:r>
            <a:r>
              <a:rPr lang="hu-HU" i="1" dirty="0" smtClean="0"/>
              <a:t>csak </a:t>
            </a:r>
            <a:r>
              <a:rPr lang="hu-HU" i="1" dirty="0"/>
              <a:t>akkor kerülhet sor, ha a szóban forgó adatkezelés egyéb </a:t>
            </a:r>
            <a:r>
              <a:rPr lang="hu-HU" i="1" dirty="0" smtClean="0"/>
              <a:t>jogalapon nem </a:t>
            </a:r>
            <a:r>
              <a:rPr lang="hu-HU" i="1" dirty="0"/>
              <a:t>végezhető</a:t>
            </a:r>
            <a:r>
              <a:rPr lang="hu-HU" dirty="0"/>
              <a:t>.” </a:t>
            </a:r>
          </a:p>
        </p:txBody>
      </p:sp>
    </p:spTree>
    <p:extLst>
      <p:ext uri="{BB962C8B-B14F-4D97-AF65-F5344CB8AC3E}">
        <p14:creationId xmlns:p14="http://schemas.microsoft.com/office/powerpoint/2010/main" val="141115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492473" y="266010"/>
            <a:ext cx="6903007" cy="729521"/>
          </a:xfrm>
        </p:spPr>
        <p:txBody>
          <a:bodyPr/>
          <a:lstStyle/>
          <a:p>
            <a:r>
              <a:rPr lang="hu-HU" dirty="0" smtClean="0">
                <a:latin typeface="Calibri" panose="020F0502020204030204" pitchFamily="34" charset="0"/>
                <a:cs typeface="Calibri" panose="020F0502020204030204" pitchFamily="34" charset="0"/>
              </a:rPr>
              <a:t>Közfeladat ellátása és közhatalom gyakorlása</a:t>
            </a:r>
            <a:r>
              <a:rPr lang="nb-NO" dirty="0" smtClean="0">
                <a:latin typeface="Calibri" panose="020F0502020204030204" pitchFamily="34" charset="0"/>
                <a:cs typeface="Calibri" panose="020F0502020204030204" pitchFamily="34" charset="0"/>
              </a:rPr>
              <a:t> </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186960" y="1195755"/>
            <a:ext cx="7514035" cy="3604846"/>
          </a:xfrm>
        </p:spPr>
        <p:txBody>
          <a:bodyPr>
            <a:normAutofit fontScale="70000" lnSpcReduction="20000"/>
          </a:bodyPr>
          <a:lstStyle/>
          <a:p>
            <a:r>
              <a:rPr lang="hu-HU" dirty="0"/>
              <a:t>Kizárólag olyan adatkezelő alkalmazhatja ezt a jogalapot, amely</a:t>
            </a:r>
            <a:br>
              <a:rPr lang="hu-HU" dirty="0"/>
            </a:br>
            <a:r>
              <a:rPr lang="hu-HU" dirty="0" smtClean="0"/>
              <a:t>- </a:t>
            </a:r>
            <a:r>
              <a:rPr lang="hu-HU" b="1" dirty="0"/>
              <a:t>közérdekű feladatot lát el, vagy</a:t>
            </a:r>
            <a:br>
              <a:rPr lang="hu-HU" b="1" dirty="0"/>
            </a:br>
            <a:r>
              <a:rPr lang="hu-HU" dirty="0"/>
              <a:t>-</a:t>
            </a:r>
            <a:r>
              <a:rPr lang="hu-HU" dirty="0" smtClean="0"/>
              <a:t> </a:t>
            </a:r>
            <a:r>
              <a:rPr lang="hu-HU" b="1" dirty="0"/>
              <a:t>jogszabályban ráruházott közhatalmi jogosítványt gyakorol, és csak akkor, ha</a:t>
            </a:r>
            <a:br>
              <a:rPr lang="hu-HU" b="1" dirty="0"/>
            </a:br>
            <a:r>
              <a:rPr lang="hu-HU" dirty="0"/>
              <a:t>-</a:t>
            </a:r>
            <a:r>
              <a:rPr lang="hu-HU" dirty="0" smtClean="0"/>
              <a:t> </a:t>
            </a:r>
            <a:r>
              <a:rPr lang="hu-HU" b="1" dirty="0"/>
              <a:t>ezen tevékenységéhez szükséges az adatkezelés.</a:t>
            </a:r>
            <a:br>
              <a:rPr lang="hu-HU" b="1" dirty="0"/>
            </a:br>
            <a:r>
              <a:rPr lang="hu-HU" dirty="0"/>
              <a:t>A GDPR 6. cikk (3) bekezdése alapján az adatkezelés jogalapját</a:t>
            </a:r>
            <a:br>
              <a:rPr lang="hu-HU" dirty="0"/>
            </a:br>
            <a:r>
              <a:rPr lang="hu-HU" dirty="0" smtClean="0"/>
              <a:t>- </a:t>
            </a:r>
            <a:r>
              <a:rPr lang="hu-HU" b="1" dirty="0"/>
              <a:t>uniós jog, vagy</a:t>
            </a:r>
            <a:br>
              <a:rPr lang="hu-HU" b="1" dirty="0"/>
            </a:br>
            <a:r>
              <a:rPr lang="hu-HU" dirty="0"/>
              <a:t>-</a:t>
            </a:r>
            <a:r>
              <a:rPr lang="hu-HU" dirty="0" smtClean="0"/>
              <a:t> </a:t>
            </a:r>
            <a:r>
              <a:rPr lang="hu-HU" b="1" dirty="0"/>
              <a:t>az adatkezelőre alkalmazandó tagállami jog</a:t>
            </a:r>
            <a:br>
              <a:rPr lang="hu-HU" b="1" dirty="0"/>
            </a:br>
            <a:r>
              <a:rPr lang="hu-HU" b="1" dirty="0"/>
              <a:t>állapíthatja meg</a:t>
            </a:r>
            <a:r>
              <a:rPr lang="hu-HU" dirty="0"/>
              <a:t>. </a:t>
            </a:r>
            <a:endParaRPr lang="hu-HU" dirty="0" smtClean="0"/>
          </a:p>
          <a:p>
            <a:pPr algn="just"/>
            <a:r>
              <a:rPr lang="hu-HU" dirty="0" smtClean="0"/>
              <a:t>Egy </a:t>
            </a:r>
            <a:r>
              <a:rPr lang="hu-HU" dirty="0"/>
              <a:t>harmadik ország jogszabályai által megállapított közérdek, közérdekű feladat </a:t>
            </a:r>
            <a:r>
              <a:rPr lang="hu-HU" dirty="0" smtClean="0"/>
              <a:t>vagy közhatalmi </a:t>
            </a:r>
            <a:r>
              <a:rPr lang="hu-HU" dirty="0"/>
              <a:t>jogosítvány keretében végzett feladat esetén ezen jogalap </a:t>
            </a:r>
            <a:r>
              <a:rPr lang="hu-HU" dirty="0" smtClean="0"/>
              <a:t>nem alkalmazható.</a:t>
            </a:r>
          </a:p>
          <a:p>
            <a:pPr algn="just"/>
            <a:r>
              <a:rPr lang="hu-HU" dirty="0" smtClean="0"/>
              <a:t>Ezen </a:t>
            </a:r>
            <a:r>
              <a:rPr lang="hu-HU" dirty="0"/>
              <a:t>jogalap az adatkezelőre vonatkozó jogi kötelezettséggel tehát annyiban közös tőről fakad, hogy </a:t>
            </a:r>
            <a:r>
              <a:rPr lang="hu-HU" dirty="0" smtClean="0"/>
              <a:t>mindkét jogalapnak </a:t>
            </a:r>
            <a:r>
              <a:rPr lang="hu-HU" dirty="0"/>
              <a:t>az uniós vagy adatkezelőre </a:t>
            </a:r>
            <a:r>
              <a:rPr lang="hu-HU" dirty="0" smtClean="0"/>
              <a:t>alkalmazandó </a:t>
            </a:r>
            <a:r>
              <a:rPr lang="hu-HU" dirty="0"/>
              <a:t>tagállami jogra kell visszavezethetőnek lennie. </a:t>
            </a:r>
            <a:r>
              <a:rPr lang="hu-HU" dirty="0" smtClean="0"/>
              <a:t>Míg azonban </a:t>
            </a:r>
            <a:r>
              <a:rPr lang="hu-HU" dirty="0"/>
              <a:t>a </a:t>
            </a:r>
            <a:r>
              <a:rPr lang="hu-HU" b="1" dirty="0"/>
              <a:t>jogi kötelezettség esetében az adatkezelő nem </a:t>
            </a:r>
            <a:r>
              <a:rPr lang="hu-HU" b="1" dirty="0" smtClean="0"/>
              <a:t>mérlegelhet</a:t>
            </a:r>
            <a:r>
              <a:rPr lang="hu-HU" dirty="0" smtClean="0"/>
              <a:t> (kötelező az adatkezelés!), </a:t>
            </a:r>
            <a:r>
              <a:rPr lang="hu-HU" dirty="0"/>
              <a:t>hogy a személyes adatot kezeli-e, </a:t>
            </a:r>
            <a:r>
              <a:rPr lang="hu-HU" dirty="0" smtClean="0"/>
              <a:t>addig a </a:t>
            </a:r>
            <a:r>
              <a:rPr lang="hu-HU" dirty="0"/>
              <a:t>6. cikk </a:t>
            </a:r>
            <a:r>
              <a:rPr lang="hu-HU" i="1" dirty="0"/>
              <a:t>e) </a:t>
            </a:r>
            <a:r>
              <a:rPr lang="hu-HU" dirty="0"/>
              <a:t>pontja csak akkor hívható fel, </a:t>
            </a:r>
            <a:r>
              <a:rPr lang="hu-HU" b="1" dirty="0"/>
              <a:t>ha a személyes adat kezelése szükséges a közérdekű </a:t>
            </a:r>
            <a:r>
              <a:rPr lang="hu-HU" b="1" dirty="0" smtClean="0"/>
              <a:t>feladat végrehajtásához</a:t>
            </a:r>
            <a:r>
              <a:rPr lang="hu-HU" dirty="0"/>
              <a:t>. </a:t>
            </a:r>
          </a:p>
        </p:txBody>
      </p:sp>
    </p:spTree>
    <p:extLst>
      <p:ext uri="{BB962C8B-B14F-4D97-AF65-F5344CB8AC3E}">
        <p14:creationId xmlns:p14="http://schemas.microsoft.com/office/powerpoint/2010/main" val="354949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998933" y="1377462"/>
            <a:ext cx="7514035" cy="2584939"/>
          </a:xfrm>
        </p:spPr>
        <p:txBody>
          <a:bodyPr/>
          <a:lstStyle/>
          <a:p>
            <a:pPr algn="just"/>
            <a:r>
              <a:rPr lang="hu-HU" sz="1600" dirty="0"/>
              <a:t>A GDPR 6. cikk (1) bekezdés </a:t>
            </a:r>
            <a:r>
              <a:rPr lang="hu-HU" sz="1600" i="1" dirty="0"/>
              <a:t>f) </a:t>
            </a:r>
            <a:r>
              <a:rPr lang="hu-HU" sz="1600" dirty="0"/>
              <a:t>pontja alapján </a:t>
            </a:r>
            <a:r>
              <a:rPr lang="hu-HU" sz="1600" i="1" dirty="0"/>
              <a:t>„az adatkezelés az </a:t>
            </a:r>
            <a:r>
              <a:rPr lang="hu-HU" sz="1600" b="1" i="1" dirty="0"/>
              <a:t>adatkezelő vagy egy harmadik fél </a:t>
            </a:r>
            <a:r>
              <a:rPr lang="hu-HU" sz="1600" b="1" i="1" dirty="0" smtClean="0"/>
              <a:t>jogos érdekeinek </a:t>
            </a:r>
            <a:r>
              <a:rPr lang="hu-HU" sz="1600" b="1" i="1" dirty="0"/>
              <a:t>érvényesítéséhez szükséges</a:t>
            </a:r>
            <a:r>
              <a:rPr lang="hu-HU" sz="1600" i="1" dirty="0"/>
              <a:t>, kivéve, ha ezen érdekekkel szemben elsőbbséget élveznek az </a:t>
            </a:r>
            <a:r>
              <a:rPr lang="hu-HU" sz="1600" i="1" dirty="0" smtClean="0"/>
              <a:t>érintett olyan </a:t>
            </a:r>
            <a:r>
              <a:rPr lang="hu-HU" sz="1600" i="1" dirty="0"/>
              <a:t>érdekei vagy alapvető jogai és szabadságai, amelyek személyes adatok </a:t>
            </a:r>
            <a:r>
              <a:rPr lang="hu-HU" sz="1600" i="1" dirty="0" smtClean="0"/>
              <a:t>védelmét </a:t>
            </a:r>
            <a:r>
              <a:rPr lang="hu-HU" sz="1600" i="1" dirty="0"/>
              <a:t>teszik </a:t>
            </a:r>
            <a:r>
              <a:rPr lang="hu-HU" sz="1600" i="1" dirty="0" smtClean="0"/>
              <a:t>szükségessé, különösen</a:t>
            </a:r>
            <a:r>
              <a:rPr lang="hu-HU" sz="1600" i="1" dirty="0"/>
              <a:t>, ha az érintett gyermek.”</a:t>
            </a:r>
            <a:r>
              <a:rPr lang="hu-HU" sz="1600" dirty="0"/>
              <a:t> </a:t>
            </a:r>
            <a:endParaRPr lang="hu-HU" sz="1600" dirty="0" smtClean="0"/>
          </a:p>
          <a:p>
            <a:pPr algn="just"/>
            <a:r>
              <a:rPr lang="hu-HU" sz="1600" dirty="0" smtClean="0"/>
              <a:t>A jogos érdek meglétét az adatkezelőnek </a:t>
            </a:r>
            <a:r>
              <a:rPr lang="hu-HU" sz="1600" b="1" dirty="0" smtClean="0"/>
              <a:t>érdekmérlegelési tesztben </a:t>
            </a:r>
            <a:r>
              <a:rPr lang="hu-HU" sz="1600" dirty="0" smtClean="0"/>
              <a:t>kell tudnia levezetni.</a:t>
            </a:r>
            <a:endParaRPr lang="hu-HU" sz="1600" dirty="0"/>
          </a:p>
        </p:txBody>
      </p:sp>
      <p:sp>
        <p:nvSpPr>
          <p:cNvPr id="4" name="Cím 1"/>
          <p:cNvSpPr>
            <a:spLocks noGrp="1"/>
          </p:cNvSpPr>
          <p:nvPr>
            <p:ph type="title"/>
          </p:nvPr>
        </p:nvSpPr>
        <p:spPr>
          <a:xfrm>
            <a:off x="1323497" y="514351"/>
            <a:ext cx="7093506" cy="689609"/>
          </a:xfrm>
        </p:spPr>
        <p:txBody>
          <a:bodyPr/>
          <a:lstStyle/>
          <a:p>
            <a:r>
              <a:rPr lang="hu-HU" dirty="0" smtClean="0">
                <a:latin typeface="Calibri" panose="020F0502020204030204" pitchFamily="34" charset="0"/>
                <a:cs typeface="Calibri" panose="020F0502020204030204" pitchFamily="34" charset="0"/>
              </a:rPr>
              <a:t>Az adatkezelő vagy harmadik fél jogos érdeke</a:t>
            </a:r>
            <a:r>
              <a:rPr lang="nb-NO" dirty="0" smtClean="0">
                <a:latin typeface="Calibri" panose="020F0502020204030204" pitchFamily="34" charset="0"/>
                <a:cs typeface="Calibri" panose="020F0502020204030204" pitchFamily="34" charset="0"/>
              </a:rPr>
              <a:t> </a:t>
            </a:r>
            <a:endParaRPr lang="hu-HU" dirty="0">
              <a:latin typeface="Calibri" panose="020F0502020204030204" pitchFamily="34" charset="0"/>
              <a:cs typeface="Calibri" panose="020F0502020204030204" pitchFamily="34"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347" y="3163681"/>
            <a:ext cx="3517133" cy="1979819"/>
          </a:xfrm>
          <a:prstGeom prst="rect">
            <a:avLst/>
          </a:prstGeom>
        </p:spPr>
      </p:pic>
    </p:spTree>
    <p:extLst>
      <p:ext uri="{BB962C8B-B14F-4D97-AF65-F5344CB8AC3E}">
        <p14:creationId xmlns:p14="http://schemas.microsoft.com/office/powerpoint/2010/main" val="3064746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36325" y="236914"/>
            <a:ext cx="7514035" cy="4783494"/>
          </a:xfrm>
        </p:spPr>
        <p:txBody>
          <a:bodyPr>
            <a:normAutofit fontScale="62500" lnSpcReduction="20000"/>
          </a:bodyPr>
          <a:lstStyle/>
          <a:p>
            <a:pPr marL="0" indent="0">
              <a:buNone/>
            </a:pPr>
            <a:r>
              <a:rPr lang="hu-HU" dirty="0"/>
              <a:t>Mi a jogos érdek?</a:t>
            </a:r>
            <a:br>
              <a:rPr lang="hu-HU" dirty="0"/>
            </a:br>
            <a:r>
              <a:rPr lang="hu-HU" dirty="0" smtClean="0"/>
              <a:t>- </a:t>
            </a:r>
            <a:r>
              <a:rPr lang="hu-HU" b="1" dirty="0" smtClean="0"/>
              <a:t>törvényes</a:t>
            </a:r>
            <a:r>
              <a:rPr lang="hu-HU" b="1" dirty="0"/>
              <a:t>, bíróság előtt érvényesíthető </a:t>
            </a:r>
            <a:r>
              <a:rPr lang="hu-HU" dirty="0"/>
              <a:t>(pl. nem lehet bűncselekménybe vagy </a:t>
            </a:r>
            <a:r>
              <a:rPr lang="hu-HU" dirty="0" err="1"/>
              <a:t>jóerkölcsbe</a:t>
            </a:r>
            <a:r>
              <a:rPr lang="hu-HU" dirty="0"/>
              <a:t> </a:t>
            </a:r>
            <a:r>
              <a:rPr lang="hu-HU" dirty="0" smtClean="0"/>
              <a:t>ütköző érdek) </a:t>
            </a:r>
          </a:p>
          <a:p>
            <a:pPr>
              <a:buFontTx/>
              <a:buChar char="-"/>
            </a:pPr>
            <a:r>
              <a:rPr lang="hu-HU" b="1" dirty="0" smtClean="0"/>
              <a:t>valós </a:t>
            </a:r>
            <a:r>
              <a:rPr lang="hu-HU" b="1" dirty="0"/>
              <a:t>érdek </a:t>
            </a:r>
            <a:r>
              <a:rPr lang="hu-HU" dirty="0"/>
              <a:t>kell legyen, amelynek megszűnése/jelentős csökkenése a jogalapot is megszünteti </a:t>
            </a:r>
            <a:r>
              <a:rPr lang="hu-HU" dirty="0" smtClean="0"/>
              <a:t>a jövőre </a:t>
            </a:r>
            <a:r>
              <a:rPr lang="hu-HU" dirty="0"/>
              <a:t>nézve (pl. jelentős vagyoni értékre alapozott munkáltatói </a:t>
            </a:r>
            <a:r>
              <a:rPr lang="hu-HU" dirty="0" smtClean="0"/>
              <a:t>ellenőrzés)</a:t>
            </a:r>
            <a:endParaRPr lang="hu-HU" dirty="0"/>
          </a:p>
          <a:p>
            <a:pPr>
              <a:buFontTx/>
              <a:buChar char="-"/>
            </a:pPr>
            <a:r>
              <a:rPr lang="hu-HU" dirty="0" smtClean="0"/>
              <a:t>meghatározása </a:t>
            </a:r>
            <a:r>
              <a:rPr lang="hu-HU" dirty="0"/>
              <a:t>az adatkezelő feladata, </a:t>
            </a:r>
            <a:endParaRPr lang="hu-HU" dirty="0" smtClean="0"/>
          </a:p>
          <a:p>
            <a:pPr>
              <a:buFontTx/>
              <a:buChar char="-"/>
            </a:pPr>
            <a:r>
              <a:rPr lang="hu-HU" b="1" dirty="0" smtClean="0"/>
              <a:t>kellő </a:t>
            </a:r>
            <a:r>
              <a:rPr lang="hu-HU" b="1" dirty="0"/>
              <a:t>súlyú, világos, konkrétan meghatározott </a:t>
            </a:r>
            <a:r>
              <a:rPr lang="hu-HU" dirty="0"/>
              <a:t>kell legyen, nem értelmezhető kiterjesztően, </a:t>
            </a:r>
            <a:r>
              <a:rPr lang="hu-HU" dirty="0" smtClean="0"/>
              <a:t>nem lehet semmitmondó</a:t>
            </a:r>
            <a:endParaRPr lang="hu-HU" dirty="0"/>
          </a:p>
          <a:p>
            <a:pPr>
              <a:buFontTx/>
              <a:buChar char="-"/>
            </a:pPr>
            <a:r>
              <a:rPr lang="hu-HU" dirty="0" smtClean="0"/>
              <a:t>az </a:t>
            </a:r>
            <a:r>
              <a:rPr lang="hu-HU" dirty="0"/>
              <a:t>adatkezelési tájékoztatóban konkrétan meg kell határozni a jogos </a:t>
            </a:r>
            <a:r>
              <a:rPr lang="hu-HU" dirty="0" smtClean="0"/>
              <a:t>érdeket, </a:t>
            </a:r>
            <a:r>
              <a:rPr lang="hu-HU" dirty="0"/>
              <a:t>az </a:t>
            </a:r>
            <a:r>
              <a:rPr lang="hu-HU" b="1" dirty="0"/>
              <a:t>érintett ez </a:t>
            </a:r>
            <a:r>
              <a:rPr lang="hu-HU" b="1" dirty="0" smtClean="0"/>
              <a:t>ellen tiltakozhat</a:t>
            </a:r>
            <a:r>
              <a:rPr lang="hu-HU" dirty="0" smtClean="0"/>
              <a:t>!</a:t>
            </a:r>
          </a:p>
          <a:p>
            <a:pPr marL="0" indent="0">
              <a:buNone/>
            </a:pPr>
            <a:r>
              <a:rPr lang="hu-HU" dirty="0"/>
              <a:t/>
            </a:r>
            <a:br>
              <a:rPr lang="hu-HU" dirty="0"/>
            </a:br>
            <a:r>
              <a:rPr lang="hu-HU" dirty="0"/>
              <a:t>A </a:t>
            </a:r>
            <a:r>
              <a:rPr lang="hu-HU" dirty="0">
                <a:solidFill>
                  <a:srgbClr val="FF0000"/>
                </a:solidFill>
              </a:rPr>
              <a:t>GDPR (47)-(49) </a:t>
            </a:r>
            <a:r>
              <a:rPr lang="hu-HU" dirty="0" err="1">
                <a:solidFill>
                  <a:srgbClr val="FF0000"/>
                </a:solidFill>
              </a:rPr>
              <a:t>preambulumbekezdések</a:t>
            </a:r>
            <a:r>
              <a:rPr lang="hu-HU" dirty="0">
                <a:solidFill>
                  <a:srgbClr val="FF0000"/>
                </a:solidFill>
              </a:rPr>
              <a:t> </a:t>
            </a:r>
            <a:r>
              <a:rPr lang="hu-HU" dirty="0"/>
              <a:t>5 példát említenek, amikor biztosan alkalmazható ez a jogalap:</a:t>
            </a:r>
            <a:br>
              <a:rPr lang="hu-HU" dirty="0"/>
            </a:br>
            <a:r>
              <a:rPr lang="hu-HU" dirty="0"/>
              <a:t>o csalások megelőzése céljából végzett </a:t>
            </a:r>
            <a:r>
              <a:rPr lang="hu-HU" dirty="0" smtClean="0"/>
              <a:t>adatkezelés,</a:t>
            </a:r>
            <a:r>
              <a:rPr lang="hu-HU" dirty="0"/>
              <a:t/>
            </a:r>
            <a:br>
              <a:rPr lang="hu-HU" dirty="0"/>
            </a:br>
            <a:r>
              <a:rPr lang="hu-HU" dirty="0"/>
              <a:t>o közvetlen üzletszerzési célú </a:t>
            </a:r>
            <a:r>
              <a:rPr lang="hu-HU" dirty="0" smtClean="0"/>
              <a:t>adatkezelés,</a:t>
            </a:r>
            <a:r>
              <a:rPr lang="hu-HU" dirty="0"/>
              <a:t/>
            </a:r>
            <a:br>
              <a:rPr lang="hu-HU" dirty="0"/>
            </a:br>
            <a:r>
              <a:rPr lang="hu-HU" dirty="0"/>
              <a:t>o vállalkozáscsoporton belül belső adminisztratív célból az ügyfelek és alkalmazottak személyes</a:t>
            </a:r>
            <a:br>
              <a:rPr lang="hu-HU" dirty="0"/>
            </a:br>
            <a:r>
              <a:rPr lang="hu-HU" dirty="0"/>
              <a:t>adatainak </a:t>
            </a:r>
            <a:r>
              <a:rPr lang="hu-HU" dirty="0" smtClean="0"/>
              <a:t>továbbítása,</a:t>
            </a:r>
            <a:r>
              <a:rPr lang="hu-HU" dirty="0"/>
              <a:t/>
            </a:r>
            <a:br>
              <a:rPr lang="hu-HU" dirty="0"/>
            </a:br>
            <a:r>
              <a:rPr lang="hu-HU" dirty="0"/>
              <a:t>o a hálózati és informatikai biztonság garantálásához feltétlenül szükséges és arányos adatkezelés</a:t>
            </a:r>
            <a:br>
              <a:rPr lang="hu-HU" dirty="0"/>
            </a:br>
            <a:r>
              <a:rPr lang="hu-HU" dirty="0"/>
              <a:t>(túlterheléses támadások, kémprogramok telepítésének megelőzése</a:t>
            </a:r>
            <a:r>
              <a:rPr lang="hu-HU" dirty="0" smtClean="0"/>
              <a:t>),</a:t>
            </a:r>
            <a:r>
              <a:rPr lang="hu-HU" dirty="0"/>
              <a:t/>
            </a:r>
            <a:br>
              <a:rPr lang="hu-HU" dirty="0"/>
            </a:br>
            <a:r>
              <a:rPr lang="hu-HU" dirty="0"/>
              <a:t>o a bűncselekményekhez vagy a közbiztonságot fenyegető veszélyekhez kapcsolódó, az illetékes</a:t>
            </a:r>
            <a:br>
              <a:rPr lang="hu-HU" dirty="0"/>
            </a:br>
            <a:r>
              <a:rPr lang="hu-HU" dirty="0"/>
              <a:t>hatóságok felé történő adattovábbítás. </a:t>
            </a:r>
            <a:br>
              <a:rPr lang="hu-HU" dirty="0"/>
            </a:br>
            <a:endParaRPr lang="hu-HU" dirty="0"/>
          </a:p>
        </p:txBody>
      </p:sp>
    </p:spTree>
    <p:extLst>
      <p:ext uri="{BB962C8B-B14F-4D97-AF65-F5344CB8AC3E}">
        <p14:creationId xmlns:p14="http://schemas.microsoft.com/office/powerpoint/2010/main" val="356621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0898" y="1628290"/>
            <a:ext cx="6025869" cy="556130"/>
          </a:xfrm>
        </p:spPr>
        <p:txBody>
          <a:bodyPr/>
          <a:lstStyle/>
          <a:p>
            <a:pPr algn="ctr"/>
            <a:r>
              <a:rPr lang="hu-HU" dirty="0">
                <a:latin typeface="Calibri" panose="020F0502020204030204" pitchFamily="34" charset="0"/>
                <a:cs typeface="Calibri" panose="020F0502020204030204" pitchFamily="34" charset="0"/>
              </a:rPr>
              <a:t>Köszönöm a figyelmet!</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D7096EC-A894-4F47-929A-65581C0900F7}" type="slidenum">
              <a:rPr lang="en-US" smtClean="0"/>
              <a:t>37</a:t>
            </a:fld>
            <a:endParaRPr lang="en-US"/>
          </a:p>
        </p:txBody>
      </p:sp>
      <p:sp>
        <p:nvSpPr>
          <p:cNvPr id="4" name="Content Placeholder 2"/>
          <p:cNvSpPr txBox="1">
            <a:spLocks/>
          </p:cNvSpPr>
          <p:nvPr/>
        </p:nvSpPr>
        <p:spPr>
          <a:xfrm>
            <a:off x="950490" y="986523"/>
            <a:ext cx="7386686" cy="2759137"/>
          </a:xfrm>
          <a:prstGeom prst="rect">
            <a:avLst/>
          </a:prstGeom>
        </p:spPr>
        <p:txBody>
          <a:bodyPr/>
          <a:lstStyle>
            <a:lvl1pPr marL="171450" indent="-171450" algn="l" defTabSz="685800" rtl="0" eaLnBrk="1" latinLnBrk="0" hangingPunct="1">
              <a:lnSpc>
                <a:spcPct val="100000"/>
              </a:lnSpc>
              <a:spcBef>
                <a:spcPts val="750"/>
              </a:spcBef>
              <a:buClr>
                <a:srgbClr val="1B5C93"/>
              </a:buClr>
              <a:buSzPct val="90000"/>
              <a:buFont typeface="Wingdings" charset="2"/>
              <a:buChar char="§"/>
              <a:defRPr sz="2300" kern="1200" baseline="0">
                <a:solidFill>
                  <a:schemeClr val="tx1"/>
                </a:solidFill>
                <a:latin typeface="Calibri" charset="0"/>
                <a:ea typeface="Calibri" charset="0"/>
                <a:cs typeface="Calibri" charset="0"/>
              </a:defRPr>
            </a:lvl1pPr>
            <a:lvl2pPr marL="514350" indent="-171450" algn="l" defTabSz="685800" rtl="0" eaLnBrk="1" latinLnBrk="0" hangingPunct="1">
              <a:lnSpc>
                <a:spcPct val="90000"/>
              </a:lnSpc>
              <a:spcBef>
                <a:spcPts val="375"/>
              </a:spcBef>
              <a:buClr>
                <a:srgbClr val="1B5C93"/>
              </a:buClr>
              <a:buFont typeface="Arial" charset="0"/>
              <a:buChar char="•"/>
              <a:defRPr sz="2200" kern="1200">
                <a:solidFill>
                  <a:schemeClr val="tx1"/>
                </a:solidFill>
                <a:latin typeface="Calibri" charset="0"/>
                <a:ea typeface="Calibri" charset="0"/>
                <a:cs typeface="Calibri" charset="0"/>
              </a:defRPr>
            </a:lvl2pPr>
            <a:lvl3pPr marL="857250" indent="-171450" algn="l" defTabSz="685800" rtl="0" eaLnBrk="1" latinLnBrk="0" hangingPunct="1">
              <a:lnSpc>
                <a:spcPct val="90000"/>
              </a:lnSpc>
              <a:spcBef>
                <a:spcPts val="375"/>
              </a:spcBef>
              <a:buClr>
                <a:srgbClr val="1B5C93"/>
              </a:buClr>
              <a:buFont typeface="Wingdings" charset="2"/>
              <a:buChar char="§"/>
              <a:defRPr sz="1800" kern="1200">
                <a:solidFill>
                  <a:schemeClr val="tx1"/>
                </a:solidFill>
                <a:latin typeface="Calibri" charset="0"/>
                <a:ea typeface="Calibri" charset="0"/>
                <a:cs typeface="Calibri" charset="0"/>
              </a:defRPr>
            </a:lvl3pPr>
            <a:lvl4pPr marL="1200150" indent="-171450" algn="l" defTabSz="685800" rtl="0" eaLnBrk="1" latinLnBrk="0" hangingPunct="1">
              <a:lnSpc>
                <a:spcPct val="90000"/>
              </a:lnSpc>
              <a:spcBef>
                <a:spcPts val="375"/>
              </a:spcBef>
              <a:buClr>
                <a:srgbClr val="7B9DC7"/>
              </a:buClr>
              <a:buFont typeface="Arial" panose="020B0604020202020204" pitchFamily="34" charset="0"/>
              <a:buChar char="•"/>
              <a:defRPr sz="1500" kern="1200">
                <a:solidFill>
                  <a:schemeClr val="tx1"/>
                </a:solidFill>
                <a:latin typeface="Calibri" charset="0"/>
                <a:ea typeface="Calibri" charset="0"/>
                <a:cs typeface="Calibri" charset="0"/>
              </a:defRPr>
            </a:lvl4pPr>
            <a:lvl5pPr marL="1543050" indent="-171450" algn="l" defTabSz="685800" rtl="0" eaLnBrk="1" latinLnBrk="0" hangingPunct="1">
              <a:lnSpc>
                <a:spcPct val="90000"/>
              </a:lnSpc>
              <a:spcBef>
                <a:spcPts val="375"/>
              </a:spcBef>
              <a:buClr>
                <a:srgbClr val="7B9DC7"/>
              </a:buClr>
              <a:buFont typeface="Wingdings" charset="2"/>
              <a:buChar char="§"/>
              <a:defRPr sz="1450" kern="1200">
                <a:solidFill>
                  <a:schemeClr val="tx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Tx/>
              <a:buChar char="-"/>
            </a:pPr>
            <a:endParaRPr lang="en-US" sz="20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027200" y="3692085"/>
            <a:ext cx="3021909" cy="55613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800" b="1" kern="1200" baseline="0">
                <a:solidFill>
                  <a:srgbClr val="1B5C93"/>
                </a:solidFill>
                <a:latin typeface="+mj-lt"/>
                <a:ea typeface="+mj-ea"/>
                <a:cs typeface="+mj-cs"/>
              </a:defRPr>
            </a:lvl1pPr>
          </a:lstStyle>
          <a:p>
            <a:pPr algn="ctr"/>
            <a:r>
              <a:rPr lang="hu-HU" sz="1800" dirty="0">
                <a:solidFill>
                  <a:schemeClr val="tx1"/>
                </a:solidFill>
                <a:latin typeface="Calibri" panose="020F0502020204030204" pitchFamily="34" charset="0"/>
                <a:cs typeface="Calibri" panose="020F0502020204030204" pitchFamily="34" charset="0"/>
              </a:rPr>
              <a:t>eszteri.daniel@naih.hu</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651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FD7096EC-A894-4F47-929A-65581C0900F7}" type="slidenum">
              <a:rPr lang="en-US" smtClean="0"/>
              <a:t>4</a:t>
            </a:fld>
            <a:endParaRPr lang="en-US"/>
          </a:p>
        </p:txBody>
      </p:sp>
      <p:sp>
        <p:nvSpPr>
          <p:cNvPr id="5" name="Cím 1"/>
          <p:cNvSpPr>
            <a:spLocks noGrp="1"/>
          </p:cNvSpPr>
          <p:nvPr>
            <p:ph type="title"/>
          </p:nvPr>
        </p:nvSpPr>
        <p:spPr>
          <a:xfrm>
            <a:off x="1531378" y="2078225"/>
            <a:ext cx="6227575" cy="856853"/>
          </a:xfrm>
        </p:spPr>
        <p:txBody>
          <a:bodyPr/>
          <a:lstStyle/>
          <a:p>
            <a:pPr algn="ctr"/>
            <a:r>
              <a:rPr lang="hu-HU" dirty="0" smtClean="0">
                <a:latin typeface="Calibri" panose="020F0502020204030204" pitchFamily="34" charset="0"/>
                <a:cs typeface="Calibri" panose="020F0502020204030204" pitchFamily="34" charset="0"/>
              </a:rPr>
              <a:t>Néhány alapfogalom</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99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3386569" y="332070"/>
            <a:ext cx="3043759" cy="571286"/>
          </a:xfrm>
        </p:spPr>
        <p:txBody>
          <a:bodyPr/>
          <a:lstStyle/>
          <a:p>
            <a:r>
              <a:rPr lang="hu-HU" dirty="0" smtClean="0">
                <a:latin typeface="Calibri" panose="020F0502020204030204" pitchFamily="34" charset="0"/>
                <a:cs typeface="Calibri" panose="020F0502020204030204" pitchFamily="34" charset="0"/>
              </a:rPr>
              <a:t>Személyes adat</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380823" y="766008"/>
            <a:ext cx="6545757" cy="2601844"/>
          </a:xfrm>
        </p:spPr>
        <p:txBody>
          <a:bodyPr/>
          <a:lstStyle/>
          <a:p>
            <a:r>
              <a:rPr lang="hu-HU" sz="2000" dirty="0" smtClean="0"/>
              <a:t>Az érintettre vonatkozó bármely információ.</a:t>
            </a:r>
          </a:p>
          <a:p>
            <a:r>
              <a:rPr lang="hu-HU" sz="2000" dirty="0" smtClean="0"/>
              <a:t>Érintett az azonosított vagy azonosítható élő természetes személy lehet.</a:t>
            </a:r>
          </a:p>
          <a:p>
            <a:r>
              <a:rPr lang="hu-HU" sz="2000" dirty="0" smtClean="0"/>
              <a:t>Az </a:t>
            </a:r>
            <a:r>
              <a:rPr lang="hu-HU" sz="2000" dirty="0"/>
              <a:t>érintettel kapcsolatba hozható </a:t>
            </a:r>
            <a:r>
              <a:rPr lang="hu-HU" sz="2000" dirty="0" smtClean="0"/>
              <a:t>adat.</a:t>
            </a:r>
          </a:p>
          <a:p>
            <a:r>
              <a:rPr lang="hu-HU" sz="2000" dirty="0" smtClean="0"/>
              <a:t> Az adatból levonható, az érintettre vonatkozó következtetés:</a:t>
            </a:r>
            <a:br>
              <a:rPr lang="hu-HU" sz="2000" dirty="0" smtClean="0"/>
            </a:br>
            <a:r>
              <a:rPr lang="hu-HU" sz="2000" dirty="0" smtClean="0"/>
              <a:t>• logikai művelettel előállított ismeret</a:t>
            </a:r>
            <a:br>
              <a:rPr lang="hu-HU" sz="2000" dirty="0" smtClean="0"/>
            </a:br>
            <a:r>
              <a:rPr lang="hu-HU" sz="2000" dirty="0" smtClean="0"/>
              <a:t>• pl. hitelképesség vizsgálata</a:t>
            </a:r>
            <a:endParaRPr lang="hu-HU" sz="2000" dirty="0"/>
          </a:p>
        </p:txBody>
      </p:sp>
      <p:sp>
        <p:nvSpPr>
          <p:cNvPr id="4" name="Dia számának helye 3"/>
          <p:cNvSpPr>
            <a:spLocks noGrp="1"/>
          </p:cNvSpPr>
          <p:nvPr>
            <p:ph type="sldNum" sz="quarter" idx="12"/>
          </p:nvPr>
        </p:nvSpPr>
        <p:spPr/>
        <p:txBody>
          <a:bodyPr/>
          <a:lstStyle/>
          <a:p>
            <a:fld id="{FD7096EC-A894-4F47-929A-65581C0900F7}" type="slidenum">
              <a:rPr lang="en-US" smtClean="0"/>
              <a:t>5</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908" y="764352"/>
            <a:ext cx="2590838" cy="1671508"/>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02" y="3367852"/>
            <a:ext cx="7112698" cy="1775648"/>
          </a:xfrm>
          <a:prstGeom prst="rect">
            <a:avLst/>
          </a:prstGeom>
        </p:spPr>
      </p:pic>
    </p:spTree>
    <p:extLst>
      <p:ext uri="{BB962C8B-B14F-4D97-AF65-F5344CB8AC3E}">
        <p14:creationId xmlns:p14="http://schemas.microsoft.com/office/powerpoint/2010/main" val="20656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760599" y="681516"/>
            <a:ext cx="7705725" cy="2988000"/>
          </a:xfrm>
        </p:spPr>
        <p:txBody>
          <a:bodyPr/>
          <a:lstStyle/>
          <a:p>
            <a:pPr marL="0" indent="0">
              <a:buNone/>
            </a:pPr>
            <a:r>
              <a:rPr lang="hu-HU" sz="2000" dirty="0" smtClean="0"/>
              <a:t>Információ </a:t>
            </a:r>
            <a:r>
              <a:rPr lang="hu-HU" sz="2000" dirty="0"/>
              <a:t>természetének szempontjából → a személyre </a:t>
            </a:r>
            <a:r>
              <a:rPr lang="hu-HU" sz="2000" dirty="0" smtClean="0"/>
              <a:t>vonatkozó állítások </a:t>
            </a:r>
            <a:r>
              <a:rPr lang="hu-HU" sz="2000" dirty="0"/>
              <a:t>valamennyi fajtáját </a:t>
            </a:r>
            <a:r>
              <a:rPr lang="hu-HU" sz="2000" dirty="0" smtClean="0"/>
              <a:t>felöleli.</a:t>
            </a:r>
            <a:r>
              <a:rPr lang="hu-HU" sz="2000" dirty="0"/>
              <a:t/>
            </a:r>
            <a:br>
              <a:rPr lang="hu-HU" sz="2000" dirty="0"/>
            </a:br>
            <a:r>
              <a:rPr lang="hu-HU" sz="2000" dirty="0"/>
              <a:t>• objektív → egy adott anyag előfordulását valaki vérében</a:t>
            </a:r>
            <a:br>
              <a:rPr lang="hu-HU" sz="2000" dirty="0"/>
            </a:br>
            <a:r>
              <a:rPr lang="hu-HU" sz="2000" dirty="0"/>
              <a:t>• szubjektív → vélemény vagy </a:t>
            </a:r>
            <a:r>
              <a:rPr lang="hu-HU" sz="2000" dirty="0" smtClean="0"/>
              <a:t>értékelés</a:t>
            </a:r>
          </a:p>
          <a:p>
            <a:pPr marL="0" indent="0">
              <a:buNone/>
            </a:pPr>
            <a:r>
              <a:rPr lang="hu-HU" sz="2000" dirty="0"/>
              <a:t/>
            </a:r>
            <a:br>
              <a:rPr lang="hu-HU" sz="2000" dirty="0"/>
            </a:br>
            <a:r>
              <a:rPr lang="hu-HU" sz="2000" dirty="0" smtClean="0"/>
              <a:t>Információ </a:t>
            </a:r>
            <a:r>
              <a:rPr lang="hu-HU" sz="2000" dirty="0"/>
              <a:t>tartalma szempontjából → valamennyi információt</a:t>
            </a:r>
            <a:br>
              <a:rPr lang="hu-HU" sz="2000" dirty="0"/>
            </a:br>
            <a:r>
              <a:rPr lang="hu-HU" sz="2000" dirty="0"/>
              <a:t>tartalmazó adat</a:t>
            </a:r>
            <a:br>
              <a:rPr lang="hu-HU" sz="2000" dirty="0"/>
            </a:br>
            <a:r>
              <a:rPr lang="hu-HU" sz="2000" dirty="0"/>
              <a:t>• az egyén „szoros értelemben vett” magán- és családi életét </a:t>
            </a:r>
            <a:r>
              <a:rPr lang="hu-HU" sz="2000" dirty="0" smtClean="0"/>
              <a:t>érintő információk</a:t>
            </a:r>
            <a:r>
              <a:rPr lang="hu-HU" sz="2000" dirty="0"/>
              <a:t/>
            </a:r>
            <a:br>
              <a:rPr lang="hu-HU" sz="2000" dirty="0"/>
            </a:br>
            <a:r>
              <a:rPr lang="hu-HU" sz="2000" dirty="0"/>
              <a:t>• az egyén által végzett bármiféle, például a </a:t>
            </a:r>
            <a:r>
              <a:rPr lang="hu-HU" sz="2000" dirty="0" smtClean="0"/>
              <a:t>munkakörülményeivel vagy </a:t>
            </a:r>
            <a:r>
              <a:rPr lang="hu-HU" sz="2000" dirty="0"/>
              <a:t>gazdasági, illetve társas </a:t>
            </a:r>
            <a:r>
              <a:rPr lang="hu-HU" sz="2000" dirty="0" smtClean="0"/>
              <a:t>viselkedésével kapcsolatos tevékenységekre </a:t>
            </a:r>
            <a:r>
              <a:rPr lang="hu-HU" sz="2000" dirty="0"/>
              <a:t>vonatkozó </a:t>
            </a:r>
            <a:r>
              <a:rPr lang="hu-HU" sz="2000" dirty="0" smtClean="0"/>
              <a:t>adat.</a:t>
            </a:r>
            <a:endParaRPr lang="hu-HU" sz="2000" dirty="0"/>
          </a:p>
        </p:txBody>
      </p:sp>
      <p:sp>
        <p:nvSpPr>
          <p:cNvPr id="4" name="Dia számának helye 3"/>
          <p:cNvSpPr>
            <a:spLocks noGrp="1"/>
          </p:cNvSpPr>
          <p:nvPr>
            <p:ph type="sldNum" sz="quarter" idx="12"/>
          </p:nvPr>
        </p:nvSpPr>
        <p:spPr/>
        <p:txBody>
          <a:bodyPr/>
          <a:lstStyle/>
          <a:p>
            <a:fld id="{FD7096EC-A894-4F47-929A-65581C0900F7}" type="slidenum">
              <a:rPr lang="en-US" smtClean="0"/>
              <a:t>6</a:t>
            </a:fld>
            <a:endParaRPr lang="en-US"/>
          </a:p>
        </p:txBody>
      </p:sp>
    </p:spTree>
    <p:extLst>
      <p:ext uri="{BB962C8B-B14F-4D97-AF65-F5344CB8AC3E}">
        <p14:creationId xmlns:p14="http://schemas.microsoft.com/office/powerpoint/2010/main" val="25214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378542" y="310591"/>
            <a:ext cx="5514881" cy="856853"/>
          </a:xfrm>
        </p:spPr>
        <p:txBody>
          <a:bodyPr/>
          <a:lstStyle/>
          <a:p>
            <a:r>
              <a:rPr lang="hu-HU" dirty="0" smtClean="0">
                <a:latin typeface="Calibri" panose="020F0502020204030204" pitchFamily="34" charset="0"/>
                <a:cs typeface="Calibri" panose="020F0502020204030204" pitchFamily="34" charset="0"/>
              </a:rPr>
              <a:t>Különleges személyes adatok</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657057" y="940596"/>
            <a:ext cx="8022123" cy="4202904"/>
          </a:xfrm>
        </p:spPr>
        <p:txBody>
          <a:bodyPr/>
          <a:lstStyle/>
          <a:p>
            <a:pPr marL="0" indent="0">
              <a:spcBef>
                <a:spcPts val="0"/>
              </a:spcBef>
              <a:buNone/>
            </a:pPr>
            <a:r>
              <a:rPr lang="hu-HU" dirty="0" smtClean="0"/>
              <a:t>• </a:t>
            </a:r>
            <a:r>
              <a:rPr lang="hu-HU" sz="2000" dirty="0" smtClean="0">
                <a:solidFill>
                  <a:srgbClr val="FF0000"/>
                </a:solidFill>
              </a:rPr>
              <a:t>GDPR 9. cikk</a:t>
            </a:r>
            <a:r>
              <a:rPr lang="hu-HU" sz="2000" dirty="0" smtClean="0"/>
              <a:t>: Az </a:t>
            </a:r>
            <a:r>
              <a:rPr lang="hu-HU" sz="2000" dirty="0"/>
              <a:t>érintett magánéletét érzékenyebben érintő </a:t>
            </a:r>
            <a:r>
              <a:rPr lang="hu-HU" sz="2000" dirty="0" smtClean="0"/>
              <a:t>információk, ezért többlet </a:t>
            </a:r>
            <a:r>
              <a:rPr lang="hu-HU" sz="2000" dirty="0"/>
              <a:t>védelem </a:t>
            </a:r>
            <a:r>
              <a:rPr lang="hu-HU" sz="2000" dirty="0" smtClean="0"/>
              <a:t>szükséges:</a:t>
            </a:r>
            <a:r>
              <a:rPr lang="hu-HU" sz="2000" dirty="0"/>
              <a:t/>
            </a:r>
            <a:br>
              <a:rPr lang="hu-HU" sz="2000" dirty="0"/>
            </a:br>
            <a:r>
              <a:rPr lang="hu-HU" sz="2000" dirty="0" smtClean="0"/>
              <a:t>• </a:t>
            </a:r>
            <a:r>
              <a:rPr lang="hu-HU" sz="2000" dirty="0"/>
              <a:t>faji eredet</a:t>
            </a:r>
            <a:br>
              <a:rPr lang="hu-HU" sz="2000" dirty="0"/>
            </a:br>
            <a:r>
              <a:rPr lang="hu-HU" sz="2000" dirty="0"/>
              <a:t>• nemzetiséghez tartozás</a:t>
            </a:r>
            <a:br>
              <a:rPr lang="hu-HU" sz="2000" dirty="0"/>
            </a:br>
            <a:r>
              <a:rPr lang="hu-HU" sz="2000" dirty="0"/>
              <a:t>• politikai vélemény vagy pártállás</a:t>
            </a:r>
            <a:br>
              <a:rPr lang="hu-HU" sz="2000" dirty="0"/>
            </a:br>
            <a:r>
              <a:rPr lang="hu-HU" sz="2000" dirty="0"/>
              <a:t>• vallásos vagy más világnézeti meggyőződés</a:t>
            </a:r>
            <a:br>
              <a:rPr lang="hu-HU" sz="2000" dirty="0"/>
            </a:br>
            <a:r>
              <a:rPr lang="hu-HU" sz="2000" dirty="0"/>
              <a:t>• érdek-képviseleti szervezeti tagság</a:t>
            </a:r>
            <a:br>
              <a:rPr lang="hu-HU" sz="2000" dirty="0"/>
            </a:br>
            <a:r>
              <a:rPr lang="hu-HU" sz="2000" dirty="0"/>
              <a:t>• szexuális </a:t>
            </a:r>
            <a:r>
              <a:rPr lang="hu-HU" sz="2000" dirty="0" smtClean="0"/>
              <a:t>élet</a:t>
            </a:r>
            <a:r>
              <a:rPr lang="hu-HU" sz="2000" dirty="0"/>
              <a:t/>
            </a:r>
            <a:br>
              <a:rPr lang="hu-HU" sz="2000" dirty="0"/>
            </a:br>
            <a:r>
              <a:rPr lang="hu-HU" sz="2000" dirty="0"/>
              <a:t>• egészségi állapot</a:t>
            </a:r>
            <a:br>
              <a:rPr lang="hu-HU" sz="2000" dirty="0"/>
            </a:br>
            <a:r>
              <a:rPr lang="hu-HU" sz="2000" dirty="0"/>
              <a:t>• kóros </a:t>
            </a:r>
            <a:r>
              <a:rPr lang="hu-HU" sz="2000" dirty="0" smtClean="0"/>
              <a:t>szenvedély</a:t>
            </a:r>
          </a:p>
          <a:p>
            <a:pPr marL="0" indent="0">
              <a:spcBef>
                <a:spcPts val="0"/>
              </a:spcBef>
              <a:buNone/>
            </a:pPr>
            <a:r>
              <a:rPr lang="hu-HU" sz="2000" dirty="0"/>
              <a:t>• a</a:t>
            </a:r>
            <a:r>
              <a:rPr lang="hu-HU" sz="2000" dirty="0" smtClean="0"/>
              <a:t>zonosítási célból kezelt </a:t>
            </a:r>
            <a:r>
              <a:rPr lang="hu-HU" sz="2000" dirty="0" err="1" smtClean="0"/>
              <a:t>biometrikus</a:t>
            </a:r>
            <a:r>
              <a:rPr lang="hu-HU" sz="2000" dirty="0" smtClean="0"/>
              <a:t> adatok</a:t>
            </a:r>
          </a:p>
          <a:p>
            <a:pPr marL="0" indent="0">
              <a:spcBef>
                <a:spcPts val="0"/>
              </a:spcBef>
              <a:buNone/>
            </a:pPr>
            <a:r>
              <a:rPr lang="hu-HU" sz="2000" dirty="0"/>
              <a:t>• </a:t>
            </a:r>
            <a:r>
              <a:rPr lang="hu-HU" sz="2000" dirty="0" smtClean="0"/>
              <a:t>genetikai adatok</a:t>
            </a: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t>7</a:t>
            </a:fld>
            <a:endParaRPr lang="en-US"/>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040" y="1370786"/>
            <a:ext cx="2072640" cy="1916482"/>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203" y="3287268"/>
            <a:ext cx="3121152" cy="1856232"/>
          </a:xfrm>
          <a:prstGeom prst="rect">
            <a:avLst/>
          </a:prstGeom>
        </p:spPr>
      </p:pic>
    </p:spTree>
    <p:extLst>
      <p:ext uri="{BB962C8B-B14F-4D97-AF65-F5344CB8AC3E}">
        <p14:creationId xmlns:p14="http://schemas.microsoft.com/office/powerpoint/2010/main" val="376465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2932466" y="189190"/>
            <a:ext cx="3681506" cy="856853"/>
          </a:xfrm>
        </p:spPr>
        <p:txBody>
          <a:bodyPr/>
          <a:lstStyle/>
          <a:p>
            <a:r>
              <a:rPr lang="hu-HU" dirty="0" err="1" smtClean="0">
                <a:latin typeface="Calibri" panose="020F0502020204030204" pitchFamily="34" charset="0"/>
                <a:cs typeface="Calibri" panose="020F0502020204030204" pitchFamily="34" charset="0"/>
              </a:rPr>
              <a:t>Biometrikus</a:t>
            </a:r>
            <a:r>
              <a:rPr lang="hu-HU" dirty="0" smtClean="0">
                <a:latin typeface="Calibri" panose="020F0502020204030204" pitchFamily="34" charset="0"/>
                <a:cs typeface="Calibri" panose="020F0502020204030204" pitchFamily="34" charset="0"/>
              </a:rPr>
              <a:t> adat</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722947" y="924799"/>
            <a:ext cx="6211253" cy="1620281"/>
          </a:xfrm>
        </p:spPr>
        <p:txBody>
          <a:bodyPr/>
          <a:lstStyle/>
          <a:p>
            <a:pPr marL="0" indent="0" algn="just">
              <a:buNone/>
            </a:pPr>
            <a:r>
              <a:rPr lang="hu-HU" sz="2000" dirty="0"/>
              <a:t>E</a:t>
            </a:r>
            <a:r>
              <a:rPr lang="hu-HU" sz="2000" dirty="0" smtClean="0"/>
              <a:t>gy </a:t>
            </a:r>
            <a:r>
              <a:rPr lang="hu-HU" sz="2000" dirty="0"/>
              <a:t>természetes személy fizikai, fiziológiai vagy viselkedési</a:t>
            </a:r>
            <a:br>
              <a:rPr lang="hu-HU" sz="2000" dirty="0"/>
            </a:br>
            <a:r>
              <a:rPr lang="hu-HU" sz="2000" dirty="0"/>
              <a:t>jellemzőire vonatkozó minden olyan sajátos technikai</a:t>
            </a:r>
            <a:br>
              <a:rPr lang="hu-HU" sz="2000" dirty="0"/>
            </a:br>
            <a:r>
              <a:rPr lang="hu-HU" sz="2000" dirty="0"/>
              <a:t>eljárásokkal nyert személyes adat, amely lehetővé teszi vagy</a:t>
            </a:r>
            <a:br>
              <a:rPr lang="hu-HU" sz="2000" dirty="0"/>
            </a:br>
            <a:r>
              <a:rPr lang="hu-HU" sz="2000" dirty="0"/>
              <a:t>megerősíti a természetes személy egyedi azonosítását, ilyen</a:t>
            </a:r>
            <a:br>
              <a:rPr lang="hu-HU" sz="2000" dirty="0"/>
            </a:br>
            <a:r>
              <a:rPr lang="hu-HU" sz="2000" dirty="0"/>
              <a:t>például az arckép vagy a daktiloszkópiai adat (pl. ujjlenyomat).</a:t>
            </a:r>
          </a:p>
        </p:txBody>
      </p:sp>
      <p:sp>
        <p:nvSpPr>
          <p:cNvPr id="4" name="Dia számának helye 3"/>
          <p:cNvSpPr>
            <a:spLocks noGrp="1"/>
          </p:cNvSpPr>
          <p:nvPr>
            <p:ph type="sldNum" sz="quarter" idx="12"/>
          </p:nvPr>
        </p:nvSpPr>
        <p:spPr/>
        <p:txBody>
          <a:bodyPr/>
          <a:lstStyle/>
          <a:p>
            <a:fld id="{FD7096EC-A894-4F47-929A-65581C0900F7}" type="slidenum">
              <a:rPr lang="en-US" smtClean="0"/>
              <a:t>8</a:t>
            </a:fld>
            <a:endParaRPr lang="en-US"/>
          </a:p>
        </p:txBody>
      </p:sp>
      <p:sp>
        <p:nvSpPr>
          <p:cNvPr id="5" name="Cím 1"/>
          <p:cNvSpPr txBox="1">
            <a:spLocks/>
          </p:cNvSpPr>
          <p:nvPr/>
        </p:nvSpPr>
        <p:spPr>
          <a:xfrm>
            <a:off x="2932466" y="2551206"/>
            <a:ext cx="3139515" cy="856853"/>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800" b="1" kern="1200" baseline="0">
                <a:solidFill>
                  <a:srgbClr val="1B5C93"/>
                </a:solidFill>
                <a:latin typeface="+mj-lt"/>
                <a:ea typeface="+mj-ea"/>
                <a:cs typeface="+mj-cs"/>
              </a:defRPr>
            </a:lvl1pPr>
          </a:lstStyle>
          <a:p>
            <a:r>
              <a:rPr lang="hu-HU" dirty="0" smtClean="0">
                <a:latin typeface="Calibri" panose="020F0502020204030204" pitchFamily="34" charset="0"/>
                <a:cs typeface="Calibri" panose="020F0502020204030204" pitchFamily="34" charset="0"/>
              </a:rPr>
              <a:t>Genetikai adat</a:t>
            </a:r>
            <a:endParaRPr lang="hu-HU" dirty="0">
              <a:latin typeface="Calibri" panose="020F0502020204030204" pitchFamily="34" charset="0"/>
              <a:cs typeface="Calibri" panose="020F0502020204030204" pitchFamily="34" charset="0"/>
            </a:endParaRPr>
          </a:p>
        </p:txBody>
      </p:sp>
      <p:sp>
        <p:nvSpPr>
          <p:cNvPr id="6" name="Téglalap 5"/>
          <p:cNvSpPr/>
          <p:nvPr/>
        </p:nvSpPr>
        <p:spPr>
          <a:xfrm>
            <a:off x="637566" y="3067190"/>
            <a:ext cx="6570954" cy="1938992"/>
          </a:xfrm>
          <a:prstGeom prst="rect">
            <a:avLst/>
          </a:prstGeom>
        </p:spPr>
        <p:txBody>
          <a:bodyPr wrap="square">
            <a:spAutoFit/>
          </a:bodyPr>
          <a:lstStyle/>
          <a:p>
            <a:pPr algn="just"/>
            <a:r>
              <a:rPr lang="hu-HU" sz="2000" dirty="0">
                <a:solidFill>
                  <a:srgbClr val="404040"/>
                </a:solidFill>
                <a:latin typeface="Calibri" panose="020F0502020204030204" pitchFamily="34" charset="0"/>
                <a:cs typeface="Calibri" panose="020F0502020204030204" pitchFamily="34" charset="0"/>
              </a:rPr>
              <a:t>E</a:t>
            </a:r>
            <a:r>
              <a:rPr lang="hu-HU" sz="2000" dirty="0" smtClean="0">
                <a:solidFill>
                  <a:srgbClr val="404040"/>
                </a:solidFill>
                <a:latin typeface="Calibri" panose="020F0502020204030204" pitchFamily="34" charset="0"/>
                <a:cs typeface="Calibri" panose="020F0502020204030204" pitchFamily="34" charset="0"/>
              </a:rPr>
              <a:t>gy </a:t>
            </a:r>
            <a:r>
              <a:rPr lang="hu-HU" sz="2000" dirty="0">
                <a:solidFill>
                  <a:srgbClr val="404040"/>
                </a:solidFill>
                <a:latin typeface="Calibri" panose="020F0502020204030204" pitchFamily="34" charset="0"/>
                <a:cs typeface="Calibri" panose="020F0502020204030204" pitchFamily="34" charset="0"/>
              </a:rPr>
              <a:t>természetes személy örökölt vagy szerzett genetikai</a:t>
            </a:r>
            <a:br>
              <a:rPr lang="hu-HU" sz="2000" dirty="0">
                <a:solidFill>
                  <a:srgbClr val="404040"/>
                </a:solidFill>
                <a:latin typeface="Calibri" panose="020F0502020204030204" pitchFamily="34" charset="0"/>
                <a:cs typeface="Calibri" panose="020F0502020204030204" pitchFamily="34" charset="0"/>
              </a:rPr>
            </a:br>
            <a:r>
              <a:rPr lang="hu-HU" sz="2000" dirty="0">
                <a:solidFill>
                  <a:srgbClr val="404040"/>
                </a:solidFill>
                <a:latin typeface="Calibri" panose="020F0502020204030204" pitchFamily="34" charset="0"/>
                <a:cs typeface="Calibri" panose="020F0502020204030204" pitchFamily="34" charset="0"/>
              </a:rPr>
              <a:t>jellemzőire vonatkozó minden olyan személyes adat, amely</a:t>
            </a:r>
            <a:br>
              <a:rPr lang="hu-HU" sz="2000" dirty="0">
                <a:solidFill>
                  <a:srgbClr val="404040"/>
                </a:solidFill>
                <a:latin typeface="Calibri" panose="020F0502020204030204" pitchFamily="34" charset="0"/>
                <a:cs typeface="Calibri" panose="020F0502020204030204" pitchFamily="34" charset="0"/>
              </a:rPr>
            </a:br>
            <a:r>
              <a:rPr lang="hu-HU" sz="2000" dirty="0">
                <a:solidFill>
                  <a:srgbClr val="404040"/>
                </a:solidFill>
                <a:latin typeface="Calibri" panose="020F0502020204030204" pitchFamily="34" charset="0"/>
                <a:cs typeface="Calibri" panose="020F0502020204030204" pitchFamily="34" charset="0"/>
              </a:rPr>
              <a:t>az adott személy fiziológiájára vagy egészségi állapotára</a:t>
            </a:r>
            <a:br>
              <a:rPr lang="hu-HU" sz="2000" dirty="0">
                <a:solidFill>
                  <a:srgbClr val="404040"/>
                </a:solidFill>
                <a:latin typeface="Calibri" panose="020F0502020204030204" pitchFamily="34" charset="0"/>
                <a:cs typeface="Calibri" panose="020F0502020204030204" pitchFamily="34" charset="0"/>
              </a:rPr>
            </a:br>
            <a:r>
              <a:rPr lang="hu-HU" sz="2000" dirty="0">
                <a:solidFill>
                  <a:srgbClr val="404040"/>
                </a:solidFill>
                <a:latin typeface="Calibri" panose="020F0502020204030204" pitchFamily="34" charset="0"/>
                <a:cs typeface="Calibri" panose="020F0502020204030204" pitchFamily="34" charset="0"/>
              </a:rPr>
              <a:t>vonatkozó egyedi információt hordoz, és amely elsősorban az</a:t>
            </a:r>
            <a:br>
              <a:rPr lang="hu-HU" sz="2000" dirty="0">
                <a:solidFill>
                  <a:srgbClr val="404040"/>
                </a:solidFill>
                <a:latin typeface="Calibri" panose="020F0502020204030204" pitchFamily="34" charset="0"/>
                <a:cs typeface="Calibri" panose="020F0502020204030204" pitchFamily="34" charset="0"/>
              </a:rPr>
            </a:br>
            <a:r>
              <a:rPr lang="hu-HU" sz="2000" dirty="0">
                <a:solidFill>
                  <a:srgbClr val="404040"/>
                </a:solidFill>
                <a:latin typeface="Calibri" panose="020F0502020204030204" pitchFamily="34" charset="0"/>
                <a:cs typeface="Calibri" panose="020F0502020204030204" pitchFamily="34" charset="0"/>
              </a:rPr>
              <a:t>említett természetes személyből vett biológiai minta</a:t>
            </a:r>
            <a:br>
              <a:rPr lang="hu-HU" sz="2000" dirty="0">
                <a:solidFill>
                  <a:srgbClr val="404040"/>
                </a:solidFill>
                <a:latin typeface="Calibri" panose="020F0502020204030204" pitchFamily="34" charset="0"/>
                <a:cs typeface="Calibri" panose="020F0502020204030204" pitchFamily="34" charset="0"/>
              </a:rPr>
            </a:br>
            <a:r>
              <a:rPr lang="hu-HU" sz="2000" dirty="0">
                <a:solidFill>
                  <a:srgbClr val="404040"/>
                </a:solidFill>
                <a:latin typeface="Calibri" panose="020F0502020204030204" pitchFamily="34" charset="0"/>
                <a:cs typeface="Calibri" panose="020F0502020204030204" pitchFamily="34" charset="0"/>
              </a:rPr>
              <a:t>elemzéséből </a:t>
            </a:r>
            <a:r>
              <a:rPr lang="hu-HU" sz="2000" dirty="0" smtClean="0">
                <a:solidFill>
                  <a:srgbClr val="404040"/>
                </a:solidFill>
                <a:latin typeface="Calibri" panose="020F0502020204030204" pitchFamily="34" charset="0"/>
                <a:cs typeface="Calibri" panose="020F0502020204030204" pitchFamily="34" charset="0"/>
              </a:rPr>
              <a:t>ered</a:t>
            </a:r>
            <a:r>
              <a:rPr lang="hu-HU" sz="2000" dirty="0" smtClean="0">
                <a:latin typeface="Calibri" panose="020F0502020204030204" pitchFamily="34" charset="0"/>
                <a:cs typeface="Calibri" panose="020F0502020204030204" pitchFamily="34" charset="0"/>
              </a:rPr>
              <a:t>.</a:t>
            </a:r>
            <a:endParaRPr lang="hu-HU" sz="2000" dirty="0"/>
          </a:p>
        </p:txBody>
      </p:sp>
      <p:pic>
        <p:nvPicPr>
          <p:cNvPr id="8" name="Kép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674" y="523120"/>
            <a:ext cx="1394460" cy="1045845"/>
          </a:xfrm>
          <a:prstGeom prst="rect">
            <a:avLst/>
          </a:prstGeom>
        </p:spPr>
      </p:pic>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979" y="1568965"/>
            <a:ext cx="1945005" cy="1113957"/>
          </a:xfrm>
          <a:prstGeom prst="rect">
            <a:avLst/>
          </a:prstGeom>
        </p:spPr>
      </p:pic>
      <p:pic>
        <p:nvPicPr>
          <p:cNvPr id="11" name="Kép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143" y="3252203"/>
            <a:ext cx="1767841" cy="1325881"/>
          </a:xfrm>
          <a:prstGeom prst="rect">
            <a:avLst/>
          </a:prstGeom>
        </p:spPr>
      </p:pic>
    </p:spTree>
    <p:extLst>
      <p:ext uri="{BB962C8B-B14F-4D97-AF65-F5344CB8AC3E}">
        <p14:creationId xmlns:p14="http://schemas.microsoft.com/office/powerpoint/2010/main" val="216171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3289875" y="453268"/>
            <a:ext cx="2830164" cy="856853"/>
          </a:xfrm>
        </p:spPr>
        <p:txBody>
          <a:bodyPr/>
          <a:lstStyle/>
          <a:p>
            <a:r>
              <a:rPr lang="hu-HU" dirty="0" smtClean="0">
                <a:latin typeface="Calibri" panose="020F0502020204030204" pitchFamily="34" charset="0"/>
                <a:cs typeface="Calibri" panose="020F0502020204030204" pitchFamily="34" charset="0"/>
              </a:rPr>
              <a:t>Adatkezelés</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661203" y="1447347"/>
            <a:ext cx="8087509" cy="3481608"/>
          </a:xfrm>
        </p:spPr>
        <p:txBody>
          <a:bodyPr/>
          <a:lstStyle/>
          <a:p>
            <a:pPr marL="0" indent="0" algn="just">
              <a:buNone/>
            </a:pPr>
            <a:r>
              <a:rPr lang="hu-HU" sz="2000" dirty="0" smtClean="0"/>
              <a:t>Az </a:t>
            </a:r>
            <a:r>
              <a:rPr lang="hu-HU" sz="2000" dirty="0"/>
              <a:t>alkalmazott eljárástól függetlenül az adaton végzett </a:t>
            </a:r>
            <a:r>
              <a:rPr lang="hu-HU" sz="2000" dirty="0" smtClean="0"/>
              <a:t>bármely művelet </a:t>
            </a:r>
            <a:r>
              <a:rPr lang="hu-HU" sz="2000" dirty="0"/>
              <a:t>vagy a műveletek </a:t>
            </a:r>
            <a:r>
              <a:rPr lang="hu-HU" sz="2000" dirty="0" smtClean="0"/>
              <a:t>összessége.</a:t>
            </a:r>
          </a:p>
          <a:p>
            <a:pPr marL="0" indent="0" algn="just">
              <a:buNone/>
            </a:pPr>
            <a:r>
              <a:rPr lang="hu-HU" sz="2000" dirty="0"/>
              <a:t/>
            </a:r>
            <a:br>
              <a:rPr lang="hu-HU" sz="2000" dirty="0"/>
            </a:br>
            <a:r>
              <a:rPr lang="hu-HU" sz="2000" dirty="0" smtClean="0"/>
              <a:t>A GDPR </a:t>
            </a:r>
            <a:r>
              <a:rPr lang="hu-HU" sz="2000" dirty="0"/>
              <a:t>példálózó felsorolást ad: gyűjtés, rögzítés, rendszerezés,</a:t>
            </a:r>
            <a:br>
              <a:rPr lang="hu-HU" sz="2000" dirty="0"/>
            </a:br>
            <a:r>
              <a:rPr lang="hu-HU" sz="2000" dirty="0"/>
              <a:t>tagolás, tárolás, átalakítás vagy megváltoztatás, </a:t>
            </a:r>
            <a:r>
              <a:rPr lang="hu-HU" sz="2000" dirty="0" smtClean="0"/>
              <a:t>lekérdezés, betekintés</a:t>
            </a:r>
            <a:r>
              <a:rPr lang="hu-HU" sz="2000" dirty="0"/>
              <a:t>, felhasználás, közlés továbbítás, terjesztés </a:t>
            </a:r>
            <a:r>
              <a:rPr lang="hu-HU" sz="2000" dirty="0" smtClean="0"/>
              <a:t>vagy egyéb </a:t>
            </a:r>
            <a:r>
              <a:rPr lang="hu-HU" sz="2000" dirty="0"/>
              <a:t>módon történő hozzáférhetővé tétel </a:t>
            </a:r>
            <a:r>
              <a:rPr lang="hu-HU" sz="2000" dirty="0" smtClean="0"/>
              <a:t>útján, összehangolás </a:t>
            </a:r>
            <a:r>
              <a:rPr lang="hu-HU" sz="2000" dirty="0"/>
              <a:t>vagy összekapcsolás, korlátozás, </a:t>
            </a:r>
            <a:r>
              <a:rPr lang="hu-HU" sz="2000" dirty="0" smtClean="0"/>
              <a:t>törlés</a:t>
            </a:r>
            <a:r>
              <a:rPr lang="hu-HU" sz="2000" dirty="0"/>
              <a:t>, </a:t>
            </a:r>
            <a:r>
              <a:rPr lang="hu-HU" sz="2000" dirty="0" smtClean="0"/>
              <a:t>illetve megsemmisítés.</a:t>
            </a:r>
          </a:p>
          <a:p>
            <a:pPr marL="0" indent="0" algn="just">
              <a:buNone/>
            </a:pPr>
            <a:r>
              <a:rPr lang="hu-HU" sz="2000" dirty="0" smtClean="0"/>
              <a:t>Lényeges</a:t>
            </a:r>
            <a:r>
              <a:rPr lang="hu-HU" sz="2000" dirty="0"/>
              <a:t>, hogy a személyes adatokon </a:t>
            </a:r>
            <a:r>
              <a:rPr lang="hu-HU" sz="2000" dirty="0" smtClean="0"/>
              <a:t>valamilyen műveletet</a:t>
            </a:r>
            <a:r>
              <a:rPr lang="hu-HU" sz="2000" dirty="0"/>
              <a:t/>
            </a:r>
            <a:br>
              <a:rPr lang="hu-HU" sz="2000" dirty="0"/>
            </a:br>
            <a:r>
              <a:rPr lang="hu-HU" sz="2000" dirty="0"/>
              <a:t>vagy műveletsort hajtsanak </a:t>
            </a:r>
            <a:r>
              <a:rPr lang="hu-HU" sz="2000" dirty="0" smtClean="0"/>
              <a:t>végre.</a:t>
            </a:r>
          </a:p>
        </p:txBody>
      </p:sp>
      <p:sp>
        <p:nvSpPr>
          <p:cNvPr id="4" name="Dia számának helye 3"/>
          <p:cNvSpPr>
            <a:spLocks noGrp="1"/>
          </p:cNvSpPr>
          <p:nvPr>
            <p:ph type="sldNum" sz="quarter" idx="12"/>
          </p:nvPr>
        </p:nvSpPr>
        <p:spPr/>
        <p:txBody>
          <a:bodyPr/>
          <a:lstStyle/>
          <a:p>
            <a:fld id="{FD7096EC-A894-4F47-929A-65581C0900F7}" type="slidenum">
              <a:rPr lang="en-US" smtClean="0"/>
              <a:t>9</a:t>
            </a:fld>
            <a:endParaRPr lang="en-US"/>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228" y="18387"/>
            <a:ext cx="2029772" cy="1428960"/>
          </a:xfrm>
          <a:prstGeom prst="rect">
            <a:avLst/>
          </a:prstGeom>
        </p:spPr>
      </p:pic>
    </p:spTree>
    <p:extLst>
      <p:ext uri="{BB962C8B-B14F-4D97-AF65-F5344CB8AC3E}">
        <p14:creationId xmlns:p14="http://schemas.microsoft.com/office/powerpoint/2010/main" val="1559065315"/>
      </p:ext>
    </p:extLst>
  </p:cSld>
  <p:clrMapOvr>
    <a:masterClrMapping/>
  </p:clrMapOvr>
</p:sld>
</file>

<file path=ppt/theme/theme1.xml><?xml version="1.0" encoding="utf-8"?>
<a:theme xmlns:a="http://schemas.openxmlformats.org/drawingml/2006/main" name="MTÜ - előadás PowerPoint sablon 2017 - színhelyes">
  <a:themeElements>
    <a:clrScheme name="MTA arculati színek">
      <a:dk1>
        <a:srgbClr val="424242"/>
      </a:dk1>
      <a:lt1>
        <a:srgbClr val="FFFFFF"/>
      </a:lt1>
      <a:dk2>
        <a:srgbClr val="004A81"/>
      </a:dk2>
      <a:lt2>
        <a:srgbClr val="FBFBFB"/>
      </a:lt2>
      <a:accent1>
        <a:srgbClr val="1F6FA4"/>
      </a:accent1>
      <a:accent2>
        <a:srgbClr val="8CADD1"/>
      </a:accent2>
      <a:accent3>
        <a:srgbClr val="D6E4F4"/>
      </a:accent3>
      <a:accent4>
        <a:srgbClr val="DE4448"/>
      </a:accent4>
      <a:accent5>
        <a:srgbClr val="FF6F74"/>
      </a:accent5>
      <a:accent6>
        <a:srgbClr val="4B8CBA"/>
      </a:accent6>
      <a:hlink>
        <a:srgbClr val="1E6FA4"/>
      </a:hlink>
      <a:folHlink>
        <a:srgbClr val="5B7F9C"/>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Ü - előadás PowerPoint sablon 2017 - színhelyes" id="{C48792BF-EAA0-A645-813F-7E31C7D43F78}" vid="{A520D132-DE29-2845-90F6-133C8112F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MTÜ - előadás PowerPoint sablon 2017 - színhelyes</Template>
  <TotalTime>2425</TotalTime>
  <Words>1411</Words>
  <Application>Microsoft Office PowerPoint</Application>
  <PresentationFormat>Diavetítés a képernyőre (16:9 oldalarány)</PresentationFormat>
  <Paragraphs>187</Paragraphs>
  <Slides>37</Slides>
  <Notes>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37</vt:i4>
      </vt:variant>
    </vt:vector>
  </HeadingPairs>
  <TitlesOfParts>
    <vt:vector size="44" baseType="lpstr">
      <vt:lpstr>Arial</vt:lpstr>
      <vt:lpstr>Calibri</vt:lpstr>
      <vt:lpstr>Constantia</vt:lpstr>
      <vt:lpstr>Franklin Gothic Book</vt:lpstr>
      <vt:lpstr>Times New Roman</vt:lpstr>
      <vt:lpstr>Wingdings</vt:lpstr>
      <vt:lpstr>MTÜ - előadás PowerPoint sablon 2017 - színhelyes</vt:lpstr>
      <vt:lpstr>Adatvédelem I.</vt:lpstr>
      <vt:lpstr>PowerPoint bemutató</vt:lpstr>
      <vt:lpstr>Az európai adatvédelmi reform</vt:lpstr>
      <vt:lpstr>Néhány alapfogalom</vt:lpstr>
      <vt:lpstr>Személyes adat</vt:lpstr>
      <vt:lpstr>PowerPoint bemutató</vt:lpstr>
      <vt:lpstr>Különleges személyes adatok</vt:lpstr>
      <vt:lpstr>Biometrikus adat</vt:lpstr>
      <vt:lpstr>Adatkezelés</vt:lpstr>
      <vt:lpstr>PowerPoint bemutató</vt:lpstr>
      <vt:lpstr>Adatkezelő és adatfeldolgozó</vt:lpstr>
      <vt:lpstr>A GDPR személyi és tárgyi hatálya</vt:lpstr>
      <vt:lpstr>A GDPR személyi hatálya</vt:lpstr>
      <vt:lpstr>Az elhunyt természetes személyek adatainak sorsa</vt:lpstr>
      <vt:lpstr>A GDPR tárgyi hatálya</vt:lpstr>
      <vt:lpstr>Nem strukturált manuális adatkezelések</vt:lpstr>
      <vt:lpstr>A GDPR hatálya alól kivett adatkezelések</vt:lpstr>
      <vt:lpstr>A magáncélú adatkezelésekről</vt:lpstr>
      <vt:lpstr>A magáncélú adatkezelés fogalma</vt:lpstr>
      <vt:lpstr>Példák magáncélú adatkezelésre</vt:lpstr>
      <vt:lpstr>Kivételek a magáncélú adatkezelés alól</vt:lpstr>
      <vt:lpstr>Alapelvek a GDPR-ban</vt:lpstr>
      <vt:lpstr>Alapelvek a GDPR-ban</vt:lpstr>
      <vt:lpstr>PowerPoint bemutató</vt:lpstr>
      <vt:lpstr>PowerPoint bemutató</vt:lpstr>
      <vt:lpstr>Elszámoltathatóság: a „szuperelv”</vt:lpstr>
      <vt:lpstr>Alapelvek: összefoglalás</vt:lpstr>
      <vt:lpstr>A GDPR-ban szabályozott jogalapok:  Mikor kezelhető a személyes adat?</vt:lpstr>
      <vt:lpstr>GDPR 6. cikk: Az adatkezelés jogszerűsége</vt:lpstr>
      <vt:lpstr>Az érintett hozzájárulása</vt:lpstr>
      <vt:lpstr>Szerződés teljesítése</vt:lpstr>
      <vt:lpstr>Jogi kötelezettség teljesítése </vt:lpstr>
      <vt:lpstr>Az érintett létfontosságú érdeke </vt:lpstr>
      <vt:lpstr>Közfeladat ellátása és közhatalom gyakorlása </vt:lpstr>
      <vt:lpstr>Az adatkezelő vagy harmadik fél jogos érdeke </vt:lpstr>
      <vt:lpstr>PowerPoint bemutató</vt:lpstr>
      <vt:lpstr>Köszönöm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Rédey Soma</dc:creator>
  <cp:lastModifiedBy>NAIH-223</cp:lastModifiedBy>
  <cp:revision>236</cp:revision>
  <dcterms:created xsi:type="dcterms:W3CDTF">2017-09-14T13:52:50Z</dcterms:created>
  <dcterms:modified xsi:type="dcterms:W3CDTF">2023-10-24T11:50:42Z</dcterms:modified>
</cp:coreProperties>
</file>