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8" r:id="rId6"/>
    <p:sldId id="260" r:id="rId7"/>
    <p:sldId id="267" r:id="rId8"/>
    <p:sldId id="262" r:id="rId9"/>
    <p:sldId id="261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C0C31-2A08-4436-B0FA-3A2AD7C7FBBA}" type="datetimeFigureOut">
              <a:rPr lang="hu-HU"/>
              <a:pPr>
                <a:defRPr/>
              </a:pPr>
              <a:t>2020.02.12.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C8AD-802D-4F77-9B69-44C45D79E1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32CF-8D1F-4249-98D7-C4865A246D6C}" type="datetimeFigureOut">
              <a:rPr lang="hu-HU"/>
              <a:pPr>
                <a:defRPr/>
              </a:pPr>
              <a:t>2020.02.12.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66ED-D9A1-40EB-9B04-94F4B5446E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0E0E-29AD-4481-B1F8-904203A5939E}" type="datetimeFigureOut">
              <a:rPr lang="hu-HU"/>
              <a:pPr>
                <a:defRPr/>
              </a:pPr>
              <a:t>2020.02.12.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349A-413A-4086-B3CB-2225652BA8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BC0D-0116-4B31-8CA4-FB3BD5763A7C}" type="datetimeFigureOut">
              <a:rPr lang="hu-HU"/>
              <a:pPr>
                <a:defRPr/>
              </a:pPr>
              <a:t>2020.02.12.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DFAF-6F1A-4620-9E82-361ABF506D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E74A-2C91-4E8F-8F4D-529B91F13DE1}" type="datetimeFigureOut">
              <a:rPr lang="hu-HU"/>
              <a:pPr>
                <a:defRPr/>
              </a:pPr>
              <a:t>2020.02.12.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4EDB-E5B6-4EDF-B0CA-4AC2606F8C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8DCB5-EFC5-4548-AE1C-4480B32B166E}" type="datetimeFigureOut">
              <a:rPr lang="hu-HU"/>
              <a:pPr>
                <a:defRPr/>
              </a:pPr>
              <a:t>2020.02.12.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7615-B363-4AE2-8C98-CF5F517651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E487-45A7-42A5-A623-9DBBCDFD28E3}" type="datetimeFigureOut">
              <a:rPr lang="hu-HU"/>
              <a:pPr>
                <a:defRPr/>
              </a:pPr>
              <a:t>2020.02.12.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B3A5-5C13-4D61-B212-42E5D58D93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7F49-9439-49F6-A7A9-895111A1B2D2}" type="datetimeFigureOut">
              <a:rPr lang="hu-HU"/>
              <a:pPr>
                <a:defRPr/>
              </a:pPr>
              <a:t>2020.02.12.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2143-70A7-4EAA-AB07-F9E9ED32A0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56E7C-14CE-41B0-8F44-2635C456CB92}" type="datetimeFigureOut">
              <a:rPr lang="hu-HU"/>
              <a:pPr>
                <a:defRPr/>
              </a:pPr>
              <a:t>2020.02.12.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746E-D423-404F-8714-EE82DFA199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5A48-AEBF-4CFC-960D-84BB4D7F8259}" type="datetimeFigureOut">
              <a:rPr lang="hu-HU"/>
              <a:pPr>
                <a:defRPr/>
              </a:pPr>
              <a:t>2020.02.12.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78D7-4232-47AC-A34B-73E23CBC24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CD76-A5E3-4022-86C3-C67AD09984D4}" type="datetimeFigureOut">
              <a:rPr lang="hu-HU"/>
              <a:pPr>
                <a:defRPr/>
              </a:pPr>
              <a:t>2020.02.12.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7DE0-82AF-42A7-B0EB-35014D6A37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E3D211-5AF3-47CB-9AD8-A673C2E0FE1D}" type="datetimeFigureOut">
              <a:rPr lang="hu-HU"/>
              <a:pPr>
                <a:defRPr/>
              </a:pPr>
              <a:t>2020.02.12.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E5CCFD-C1D8-4A3D-9774-D23C13C9AC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/>
          <a:p>
            <a:r>
              <a:rPr lang="hu-HU"/>
              <a:t>INFORMATIKA</a:t>
            </a:r>
          </a:p>
        </p:txBody>
      </p:sp>
      <p:grpSp>
        <p:nvGrpSpPr>
          <p:cNvPr id="13314" name="Group 5"/>
          <p:cNvGrpSpPr>
            <a:grpSpLocks noChangeAspect="1"/>
          </p:cNvGrpSpPr>
          <p:nvPr/>
        </p:nvGrpSpPr>
        <p:grpSpPr bwMode="auto">
          <a:xfrm>
            <a:off x="3563938" y="2565400"/>
            <a:ext cx="2309812" cy="2643188"/>
            <a:chOff x="2245" y="2115"/>
            <a:chExt cx="970" cy="1110"/>
          </a:xfrm>
        </p:grpSpPr>
        <p:sp>
          <p:nvSpPr>
            <p:cNvPr id="133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245" y="2115"/>
              <a:ext cx="97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13316" name="Group 206"/>
            <p:cNvGrpSpPr>
              <a:grpSpLocks/>
            </p:cNvGrpSpPr>
            <p:nvPr/>
          </p:nvGrpSpPr>
          <p:grpSpPr bwMode="auto">
            <a:xfrm>
              <a:off x="2247" y="2115"/>
              <a:ext cx="968" cy="1107"/>
              <a:chOff x="2247" y="2115"/>
              <a:chExt cx="968" cy="1107"/>
            </a:xfrm>
          </p:grpSpPr>
          <p:sp>
            <p:nvSpPr>
              <p:cNvPr id="13462" name="Freeform 6"/>
              <p:cNvSpPr>
                <a:spLocks/>
              </p:cNvSpPr>
              <p:nvPr/>
            </p:nvSpPr>
            <p:spPr bwMode="auto">
              <a:xfrm>
                <a:off x="2247" y="2115"/>
                <a:ext cx="968" cy="1107"/>
              </a:xfrm>
              <a:custGeom>
                <a:avLst/>
                <a:gdLst>
                  <a:gd name="T0" fmla="*/ 792 w 1936"/>
                  <a:gd name="T1" fmla="*/ 1381 h 2214"/>
                  <a:gd name="T2" fmla="*/ 738 w 1936"/>
                  <a:gd name="T3" fmla="*/ 1391 h 2214"/>
                  <a:gd name="T4" fmla="*/ 677 w 1936"/>
                  <a:gd name="T5" fmla="*/ 1407 h 2214"/>
                  <a:gd name="T6" fmla="*/ 588 w 1936"/>
                  <a:gd name="T7" fmla="*/ 1394 h 2214"/>
                  <a:gd name="T8" fmla="*/ 510 w 1936"/>
                  <a:gd name="T9" fmla="*/ 1395 h 2214"/>
                  <a:gd name="T10" fmla="*/ 494 w 1936"/>
                  <a:gd name="T11" fmla="*/ 1280 h 2214"/>
                  <a:gd name="T12" fmla="*/ 458 w 1936"/>
                  <a:gd name="T13" fmla="*/ 1246 h 2214"/>
                  <a:gd name="T14" fmla="*/ 281 w 1936"/>
                  <a:gd name="T15" fmla="*/ 1194 h 2214"/>
                  <a:gd name="T16" fmla="*/ 244 w 1936"/>
                  <a:gd name="T17" fmla="*/ 1144 h 2214"/>
                  <a:gd name="T18" fmla="*/ 212 w 1936"/>
                  <a:gd name="T19" fmla="*/ 1181 h 2214"/>
                  <a:gd name="T20" fmla="*/ 163 w 1936"/>
                  <a:gd name="T21" fmla="*/ 1338 h 2214"/>
                  <a:gd name="T22" fmla="*/ 91 w 1936"/>
                  <a:gd name="T23" fmla="*/ 1515 h 2214"/>
                  <a:gd name="T24" fmla="*/ 25 w 1936"/>
                  <a:gd name="T25" fmla="*/ 1757 h 2214"/>
                  <a:gd name="T26" fmla="*/ 0 w 1936"/>
                  <a:gd name="T27" fmla="*/ 1903 h 2214"/>
                  <a:gd name="T28" fmla="*/ 53 w 1936"/>
                  <a:gd name="T29" fmla="*/ 1950 h 2214"/>
                  <a:gd name="T30" fmla="*/ 139 w 1936"/>
                  <a:gd name="T31" fmla="*/ 2003 h 2214"/>
                  <a:gd name="T32" fmla="*/ 236 w 1936"/>
                  <a:gd name="T33" fmla="*/ 2043 h 2214"/>
                  <a:gd name="T34" fmla="*/ 295 w 1936"/>
                  <a:gd name="T35" fmla="*/ 2061 h 2214"/>
                  <a:gd name="T36" fmla="*/ 355 w 1936"/>
                  <a:gd name="T37" fmla="*/ 2093 h 2214"/>
                  <a:gd name="T38" fmla="*/ 412 w 1936"/>
                  <a:gd name="T39" fmla="*/ 2105 h 2214"/>
                  <a:gd name="T40" fmla="*/ 507 w 1936"/>
                  <a:gd name="T41" fmla="*/ 2138 h 2214"/>
                  <a:gd name="T42" fmla="*/ 614 w 1936"/>
                  <a:gd name="T43" fmla="*/ 2163 h 2214"/>
                  <a:gd name="T44" fmla="*/ 718 w 1936"/>
                  <a:gd name="T45" fmla="*/ 2176 h 2214"/>
                  <a:gd name="T46" fmla="*/ 789 w 1936"/>
                  <a:gd name="T47" fmla="*/ 2192 h 2214"/>
                  <a:gd name="T48" fmla="*/ 858 w 1936"/>
                  <a:gd name="T49" fmla="*/ 2200 h 2214"/>
                  <a:gd name="T50" fmla="*/ 935 w 1936"/>
                  <a:gd name="T51" fmla="*/ 2207 h 2214"/>
                  <a:gd name="T52" fmla="*/ 1020 w 1936"/>
                  <a:gd name="T53" fmla="*/ 2208 h 2214"/>
                  <a:gd name="T54" fmla="*/ 1103 w 1936"/>
                  <a:gd name="T55" fmla="*/ 2214 h 2214"/>
                  <a:gd name="T56" fmla="*/ 1217 w 1936"/>
                  <a:gd name="T57" fmla="*/ 2189 h 2214"/>
                  <a:gd name="T58" fmla="*/ 1301 w 1936"/>
                  <a:gd name="T59" fmla="*/ 2159 h 2214"/>
                  <a:gd name="T60" fmla="*/ 1360 w 1936"/>
                  <a:gd name="T61" fmla="*/ 2131 h 2214"/>
                  <a:gd name="T62" fmla="*/ 1474 w 1936"/>
                  <a:gd name="T63" fmla="*/ 2103 h 2214"/>
                  <a:gd name="T64" fmla="*/ 1607 w 1936"/>
                  <a:gd name="T65" fmla="*/ 2051 h 2214"/>
                  <a:gd name="T66" fmla="*/ 1705 w 1936"/>
                  <a:gd name="T67" fmla="*/ 2011 h 2214"/>
                  <a:gd name="T68" fmla="*/ 1771 w 1936"/>
                  <a:gd name="T69" fmla="*/ 1984 h 2214"/>
                  <a:gd name="T70" fmla="*/ 1867 w 1936"/>
                  <a:gd name="T71" fmla="*/ 1915 h 2214"/>
                  <a:gd name="T72" fmla="*/ 1870 w 1936"/>
                  <a:gd name="T73" fmla="*/ 1870 h 2214"/>
                  <a:gd name="T74" fmla="*/ 1840 w 1936"/>
                  <a:gd name="T75" fmla="*/ 1690 h 2214"/>
                  <a:gd name="T76" fmla="*/ 1764 w 1936"/>
                  <a:gd name="T77" fmla="*/ 1528 h 2214"/>
                  <a:gd name="T78" fmla="*/ 1688 w 1936"/>
                  <a:gd name="T79" fmla="*/ 1384 h 2214"/>
                  <a:gd name="T80" fmla="*/ 1631 w 1936"/>
                  <a:gd name="T81" fmla="*/ 1201 h 2214"/>
                  <a:gd name="T82" fmla="*/ 1642 w 1936"/>
                  <a:gd name="T83" fmla="*/ 982 h 2214"/>
                  <a:gd name="T84" fmla="*/ 1593 w 1936"/>
                  <a:gd name="T85" fmla="*/ 835 h 2214"/>
                  <a:gd name="T86" fmla="*/ 1549 w 1936"/>
                  <a:gd name="T87" fmla="*/ 736 h 2214"/>
                  <a:gd name="T88" fmla="*/ 1523 w 1936"/>
                  <a:gd name="T89" fmla="*/ 598 h 2214"/>
                  <a:gd name="T90" fmla="*/ 1485 w 1936"/>
                  <a:gd name="T91" fmla="*/ 543 h 2214"/>
                  <a:gd name="T92" fmla="*/ 1480 w 1936"/>
                  <a:gd name="T93" fmla="*/ 441 h 2214"/>
                  <a:gd name="T94" fmla="*/ 1661 w 1936"/>
                  <a:gd name="T95" fmla="*/ 350 h 2214"/>
                  <a:gd name="T96" fmla="*/ 1843 w 1936"/>
                  <a:gd name="T97" fmla="*/ 264 h 2214"/>
                  <a:gd name="T98" fmla="*/ 1936 w 1936"/>
                  <a:gd name="T99" fmla="*/ 215 h 2214"/>
                  <a:gd name="T100" fmla="*/ 1803 w 1936"/>
                  <a:gd name="T101" fmla="*/ 180 h 2214"/>
                  <a:gd name="T102" fmla="*/ 1438 w 1936"/>
                  <a:gd name="T103" fmla="*/ 83 h 2214"/>
                  <a:gd name="T104" fmla="*/ 1103 w 1936"/>
                  <a:gd name="T105" fmla="*/ 16 h 2214"/>
                  <a:gd name="T106" fmla="*/ 912 w 1936"/>
                  <a:gd name="T107" fmla="*/ 117 h 2214"/>
                  <a:gd name="T108" fmla="*/ 719 w 1936"/>
                  <a:gd name="T109" fmla="*/ 217 h 2214"/>
                  <a:gd name="T110" fmla="*/ 563 w 1936"/>
                  <a:gd name="T111" fmla="*/ 299 h 2214"/>
                  <a:gd name="T112" fmla="*/ 475 w 1936"/>
                  <a:gd name="T113" fmla="*/ 355 h 2214"/>
                  <a:gd name="T114" fmla="*/ 588 w 1936"/>
                  <a:gd name="T115" fmla="*/ 387 h 2214"/>
                  <a:gd name="T116" fmla="*/ 703 w 1936"/>
                  <a:gd name="T117" fmla="*/ 419 h 2214"/>
                  <a:gd name="T118" fmla="*/ 778 w 1936"/>
                  <a:gd name="T119" fmla="*/ 441 h 2214"/>
                  <a:gd name="T120" fmla="*/ 780 w 1936"/>
                  <a:gd name="T121" fmla="*/ 520 h 2214"/>
                  <a:gd name="T122" fmla="*/ 799 w 1936"/>
                  <a:gd name="T123" fmla="*/ 562 h 221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36"/>
                  <a:gd name="T187" fmla="*/ 0 h 2214"/>
                  <a:gd name="T188" fmla="*/ 1936 w 1936"/>
                  <a:gd name="T189" fmla="*/ 2214 h 221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36" h="2214">
                    <a:moveTo>
                      <a:pt x="808" y="562"/>
                    </a:moveTo>
                    <a:lnTo>
                      <a:pt x="820" y="664"/>
                    </a:lnTo>
                    <a:lnTo>
                      <a:pt x="821" y="936"/>
                    </a:lnTo>
                    <a:lnTo>
                      <a:pt x="813" y="1225"/>
                    </a:lnTo>
                    <a:lnTo>
                      <a:pt x="798" y="1378"/>
                    </a:lnTo>
                    <a:lnTo>
                      <a:pt x="792" y="1381"/>
                    </a:lnTo>
                    <a:lnTo>
                      <a:pt x="785" y="1381"/>
                    </a:lnTo>
                    <a:lnTo>
                      <a:pt x="775" y="1381"/>
                    </a:lnTo>
                    <a:lnTo>
                      <a:pt x="766" y="1381"/>
                    </a:lnTo>
                    <a:lnTo>
                      <a:pt x="756" y="1384"/>
                    </a:lnTo>
                    <a:lnTo>
                      <a:pt x="747" y="1387"/>
                    </a:lnTo>
                    <a:lnTo>
                      <a:pt x="738" y="1391"/>
                    </a:lnTo>
                    <a:lnTo>
                      <a:pt x="729" y="1394"/>
                    </a:lnTo>
                    <a:lnTo>
                      <a:pt x="719" y="1398"/>
                    </a:lnTo>
                    <a:lnTo>
                      <a:pt x="710" y="1401"/>
                    </a:lnTo>
                    <a:lnTo>
                      <a:pt x="702" y="1404"/>
                    </a:lnTo>
                    <a:lnTo>
                      <a:pt x="691" y="1406"/>
                    </a:lnTo>
                    <a:lnTo>
                      <a:pt x="677" y="1407"/>
                    </a:lnTo>
                    <a:lnTo>
                      <a:pt x="661" y="1407"/>
                    </a:lnTo>
                    <a:lnTo>
                      <a:pt x="646" y="1406"/>
                    </a:lnTo>
                    <a:lnTo>
                      <a:pt x="631" y="1403"/>
                    </a:lnTo>
                    <a:lnTo>
                      <a:pt x="615" y="1400"/>
                    </a:lnTo>
                    <a:lnTo>
                      <a:pt x="602" y="1397"/>
                    </a:lnTo>
                    <a:lnTo>
                      <a:pt x="588" y="1394"/>
                    </a:lnTo>
                    <a:lnTo>
                      <a:pt x="574" y="1391"/>
                    </a:lnTo>
                    <a:lnTo>
                      <a:pt x="561" y="1388"/>
                    </a:lnTo>
                    <a:lnTo>
                      <a:pt x="548" y="1388"/>
                    </a:lnTo>
                    <a:lnTo>
                      <a:pt x="535" y="1390"/>
                    </a:lnTo>
                    <a:lnTo>
                      <a:pt x="522" y="1391"/>
                    </a:lnTo>
                    <a:lnTo>
                      <a:pt x="510" y="1395"/>
                    </a:lnTo>
                    <a:lnTo>
                      <a:pt x="499" y="1400"/>
                    </a:lnTo>
                    <a:lnTo>
                      <a:pt x="487" y="1406"/>
                    </a:lnTo>
                    <a:lnTo>
                      <a:pt x="475" y="1413"/>
                    </a:lnTo>
                    <a:lnTo>
                      <a:pt x="480" y="1368"/>
                    </a:lnTo>
                    <a:lnTo>
                      <a:pt x="488" y="1321"/>
                    </a:lnTo>
                    <a:lnTo>
                      <a:pt x="494" y="1280"/>
                    </a:lnTo>
                    <a:lnTo>
                      <a:pt x="490" y="1255"/>
                    </a:lnTo>
                    <a:lnTo>
                      <a:pt x="485" y="1252"/>
                    </a:lnTo>
                    <a:lnTo>
                      <a:pt x="480" y="1249"/>
                    </a:lnTo>
                    <a:lnTo>
                      <a:pt x="475" y="1248"/>
                    </a:lnTo>
                    <a:lnTo>
                      <a:pt x="458" y="1246"/>
                    </a:lnTo>
                    <a:lnTo>
                      <a:pt x="433" y="1244"/>
                    </a:lnTo>
                    <a:lnTo>
                      <a:pt x="404" y="1238"/>
                    </a:lnTo>
                    <a:lnTo>
                      <a:pt x="371" y="1232"/>
                    </a:lnTo>
                    <a:lnTo>
                      <a:pt x="338" y="1222"/>
                    </a:lnTo>
                    <a:lnTo>
                      <a:pt x="307" y="1210"/>
                    </a:lnTo>
                    <a:lnTo>
                      <a:pt x="281" y="1194"/>
                    </a:lnTo>
                    <a:lnTo>
                      <a:pt x="260" y="1173"/>
                    </a:lnTo>
                    <a:lnTo>
                      <a:pt x="257" y="1166"/>
                    </a:lnTo>
                    <a:lnTo>
                      <a:pt x="256" y="1160"/>
                    </a:lnTo>
                    <a:lnTo>
                      <a:pt x="255" y="1156"/>
                    </a:lnTo>
                    <a:lnTo>
                      <a:pt x="255" y="1149"/>
                    </a:lnTo>
                    <a:lnTo>
                      <a:pt x="244" y="1144"/>
                    </a:lnTo>
                    <a:lnTo>
                      <a:pt x="236" y="1146"/>
                    </a:lnTo>
                    <a:lnTo>
                      <a:pt x="228" y="1150"/>
                    </a:lnTo>
                    <a:lnTo>
                      <a:pt x="222" y="1156"/>
                    </a:lnTo>
                    <a:lnTo>
                      <a:pt x="218" y="1165"/>
                    </a:lnTo>
                    <a:lnTo>
                      <a:pt x="215" y="1173"/>
                    </a:lnTo>
                    <a:lnTo>
                      <a:pt x="212" y="1181"/>
                    </a:lnTo>
                    <a:lnTo>
                      <a:pt x="211" y="1188"/>
                    </a:lnTo>
                    <a:lnTo>
                      <a:pt x="203" y="1219"/>
                    </a:lnTo>
                    <a:lnTo>
                      <a:pt x="195" y="1249"/>
                    </a:lnTo>
                    <a:lnTo>
                      <a:pt x="184" y="1280"/>
                    </a:lnTo>
                    <a:lnTo>
                      <a:pt x="174" y="1309"/>
                    </a:lnTo>
                    <a:lnTo>
                      <a:pt x="163" y="1338"/>
                    </a:lnTo>
                    <a:lnTo>
                      <a:pt x="151" y="1369"/>
                    </a:lnTo>
                    <a:lnTo>
                      <a:pt x="139" y="1398"/>
                    </a:lnTo>
                    <a:lnTo>
                      <a:pt x="126" y="1427"/>
                    </a:lnTo>
                    <a:lnTo>
                      <a:pt x="114" y="1457"/>
                    </a:lnTo>
                    <a:lnTo>
                      <a:pt x="103" y="1486"/>
                    </a:lnTo>
                    <a:lnTo>
                      <a:pt x="91" y="1515"/>
                    </a:lnTo>
                    <a:lnTo>
                      <a:pt x="81" y="1546"/>
                    </a:lnTo>
                    <a:lnTo>
                      <a:pt x="68" y="1588"/>
                    </a:lnTo>
                    <a:lnTo>
                      <a:pt x="54" y="1630"/>
                    </a:lnTo>
                    <a:lnTo>
                      <a:pt x="44" y="1673"/>
                    </a:lnTo>
                    <a:lnTo>
                      <a:pt x="34" y="1714"/>
                    </a:lnTo>
                    <a:lnTo>
                      <a:pt x="25" y="1757"/>
                    </a:lnTo>
                    <a:lnTo>
                      <a:pt x="18" y="1800"/>
                    </a:lnTo>
                    <a:lnTo>
                      <a:pt x="12" y="1843"/>
                    </a:lnTo>
                    <a:lnTo>
                      <a:pt x="8" y="1887"/>
                    </a:lnTo>
                    <a:lnTo>
                      <a:pt x="5" y="1892"/>
                    </a:lnTo>
                    <a:lnTo>
                      <a:pt x="2" y="1897"/>
                    </a:lnTo>
                    <a:lnTo>
                      <a:pt x="0" y="1903"/>
                    </a:lnTo>
                    <a:lnTo>
                      <a:pt x="2" y="1908"/>
                    </a:lnTo>
                    <a:lnTo>
                      <a:pt x="12" y="1918"/>
                    </a:lnTo>
                    <a:lnTo>
                      <a:pt x="21" y="1927"/>
                    </a:lnTo>
                    <a:lnTo>
                      <a:pt x="31" y="1934"/>
                    </a:lnTo>
                    <a:lnTo>
                      <a:pt x="43" y="1943"/>
                    </a:lnTo>
                    <a:lnTo>
                      <a:pt x="53" y="1950"/>
                    </a:lnTo>
                    <a:lnTo>
                      <a:pt x="65" y="1959"/>
                    </a:lnTo>
                    <a:lnTo>
                      <a:pt x="76" y="1966"/>
                    </a:lnTo>
                    <a:lnTo>
                      <a:pt x="88" y="1973"/>
                    </a:lnTo>
                    <a:lnTo>
                      <a:pt x="104" y="1984"/>
                    </a:lnTo>
                    <a:lnTo>
                      <a:pt x="122" y="1994"/>
                    </a:lnTo>
                    <a:lnTo>
                      <a:pt x="139" y="2003"/>
                    </a:lnTo>
                    <a:lnTo>
                      <a:pt x="155" y="2010"/>
                    </a:lnTo>
                    <a:lnTo>
                      <a:pt x="173" y="2019"/>
                    </a:lnTo>
                    <a:lnTo>
                      <a:pt x="190" y="2026"/>
                    </a:lnTo>
                    <a:lnTo>
                      <a:pt x="209" y="2033"/>
                    </a:lnTo>
                    <a:lnTo>
                      <a:pt x="227" y="2040"/>
                    </a:lnTo>
                    <a:lnTo>
                      <a:pt x="236" y="2043"/>
                    </a:lnTo>
                    <a:lnTo>
                      <a:pt x="244" y="2045"/>
                    </a:lnTo>
                    <a:lnTo>
                      <a:pt x="253" y="2046"/>
                    </a:lnTo>
                    <a:lnTo>
                      <a:pt x="262" y="2048"/>
                    </a:lnTo>
                    <a:lnTo>
                      <a:pt x="274" y="2051"/>
                    </a:lnTo>
                    <a:lnTo>
                      <a:pt x="285" y="2055"/>
                    </a:lnTo>
                    <a:lnTo>
                      <a:pt x="295" y="2061"/>
                    </a:lnTo>
                    <a:lnTo>
                      <a:pt x="306" y="2067"/>
                    </a:lnTo>
                    <a:lnTo>
                      <a:pt x="316" y="2073"/>
                    </a:lnTo>
                    <a:lnTo>
                      <a:pt x="326" y="2078"/>
                    </a:lnTo>
                    <a:lnTo>
                      <a:pt x="336" y="2084"/>
                    </a:lnTo>
                    <a:lnTo>
                      <a:pt x="347" y="2090"/>
                    </a:lnTo>
                    <a:lnTo>
                      <a:pt x="355" y="2093"/>
                    </a:lnTo>
                    <a:lnTo>
                      <a:pt x="366" y="2094"/>
                    </a:lnTo>
                    <a:lnTo>
                      <a:pt x="374" y="2097"/>
                    </a:lnTo>
                    <a:lnTo>
                      <a:pt x="385" y="2099"/>
                    </a:lnTo>
                    <a:lnTo>
                      <a:pt x="393" y="2100"/>
                    </a:lnTo>
                    <a:lnTo>
                      <a:pt x="404" y="2102"/>
                    </a:lnTo>
                    <a:lnTo>
                      <a:pt x="412" y="2105"/>
                    </a:lnTo>
                    <a:lnTo>
                      <a:pt x="421" y="2108"/>
                    </a:lnTo>
                    <a:lnTo>
                      <a:pt x="439" y="2115"/>
                    </a:lnTo>
                    <a:lnTo>
                      <a:pt x="455" y="2121"/>
                    </a:lnTo>
                    <a:lnTo>
                      <a:pt x="472" y="2127"/>
                    </a:lnTo>
                    <a:lnTo>
                      <a:pt x="490" y="2132"/>
                    </a:lnTo>
                    <a:lnTo>
                      <a:pt x="507" y="2138"/>
                    </a:lnTo>
                    <a:lnTo>
                      <a:pt x="525" y="2144"/>
                    </a:lnTo>
                    <a:lnTo>
                      <a:pt x="542" y="2148"/>
                    </a:lnTo>
                    <a:lnTo>
                      <a:pt x="560" y="2153"/>
                    </a:lnTo>
                    <a:lnTo>
                      <a:pt x="577" y="2157"/>
                    </a:lnTo>
                    <a:lnTo>
                      <a:pt x="596" y="2160"/>
                    </a:lnTo>
                    <a:lnTo>
                      <a:pt x="614" y="2163"/>
                    </a:lnTo>
                    <a:lnTo>
                      <a:pt x="633" y="2166"/>
                    </a:lnTo>
                    <a:lnTo>
                      <a:pt x="650" y="2169"/>
                    </a:lnTo>
                    <a:lnTo>
                      <a:pt x="669" y="2172"/>
                    </a:lnTo>
                    <a:lnTo>
                      <a:pt x="687" y="2173"/>
                    </a:lnTo>
                    <a:lnTo>
                      <a:pt x="706" y="2175"/>
                    </a:lnTo>
                    <a:lnTo>
                      <a:pt x="718" y="2176"/>
                    </a:lnTo>
                    <a:lnTo>
                      <a:pt x="729" y="2179"/>
                    </a:lnTo>
                    <a:lnTo>
                      <a:pt x="741" y="2181"/>
                    </a:lnTo>
                    <a:lnTo>
                      <a:pt x="754" y="2184"/>
                    </a:lnTo>
                    <a:lnTo>
                      <a:pt x="766" y="2188"/>
                    </a:lnTo>
                    <a:lnTo>
                      <a:pt x="778" y="2189"/>
                    </a:lnTo>
                    <a:lnTo>
                      <a:pt x="789" y="2192"/>
                    </a:lnTo>
                    <a:lnTo>
                      <a:pt x="802" y="2194"/>
                    </a:lnTo>
                    <a:lnTo>
                      <a:pt x="814" y="2195"/>
                    </a:lnTo>
                    <a:lnTo>
                      <a:pt x="824" y="2195"/>
                    </a:lnTo>
                    <a:lnTo>
                      <a:pt x="836" y="2197"/>
                    </a:lnTo>
                    <a:lnTo>
                      <a:pt x="848" y="2198"/>
                    </a:lnTo>
                    <a:lnTo>
                      <a:pt x="858" y="2200"/>
                    </a:lnTo>
                    <a:lnTo>
                      <a:pt x="870" y="2200"/>
                    </a:lnTo>
                    <a:lnTo>
                      <a:pt x="880" y="2201"/>
                    </a:lnTo>
                    <a:lnTo>
                      <a:pt x="891" y="2202"/>
                    </a:lnTo>
                    <a:lnTo>
                      <a:pt x="906" y="2204"/>
                    </a:lnTo>
                    <a:lnTo>
                      <a:pt x="921" y="2205"/>
                    </a:lnTo>
                    <a:lnTo>
                      <a:pt x="935" y="2207"/>
                    </a:lnTo>
                    <a:lnTo>
                      <a:pt x="950" y="2207"/>
                    </a:lnTo>
                    <a:lnTo>
                      <a:pt x="963" y="2208"/>
                    </a:lnTo>
                    <a:lnTo>
                      <a:pt x="978" y="2208"/>
                    </a:lnTo>
                    <a:lnTo>
                      <a:pt x="992" y="2208"/>
                    </a:lnTo>
                    <a:lnTo>
                      <a:pt x="1007" y="2208"/>
                    </a:lnTo>
                    <a:lnTo>
                      <a:pt x="1020" y="2208"/>
                    </a:lnTo>
                    <a:lnTo>
                      <a:pt x="1035" y="2208"/>
                    </a:lnTo>
                    <a:lnTo>
                      <a:pt x="1048" y="2210"/>
                    </a:lnTo>
                    <a:lnTo>
                      <a:pt x="1062" y="2211"/>
                    </a:lnTo>
                    <a:lnTo>
                      <a:pt x="1076" y="2213"/>
                    </a:lnTo>
                    <a:lnTo>
                      <a:pt x="1090" y="2214"/>
                    </a:lnTo>
                    <a:lnTo>
                      <a:pt x="1103" y="2214"/>
                    </a:lnTo>
                    <a:lnTo>
                      <a:pt x="1116" y="2211"/>
                    </a:lnTo>
                    <a:lnTo>
                      <a:pt x="1137" y="2207"/>
                    </a:lnTo>
                    <a:lnTo>
                      <a:pt x="1157" y="2202"/>
                    </a:lnTo>
                    <a:lnTo>
                      <a:pt x="1178" y="2198"/>
                    </a:lnTo>
                    <a:lnTo>
                      <a:pt x="1197" y="2194"/>
                    </a:lnTo>
                    <a:lnTo>
                      <a:pt x="1217" y="2189"/>
                    </a:lnTo>
                    <a:lnTo>
                      <a:pt x="1236" y="2185"/>
                    </a:lnTo>
                    <a:lnTo>
                      <a:pt x="1257" y="2179"/>
                    </a:lnTo>
                    <a:lnTo>
                      <a:pt x="1276" y="2172"/>
                    </a:lnTo>
                    <a:lnTo>
                      <a:pt x="1284" y="2167"/>
                    </a:lnTo>
                    <a:lnTo>
                      <a:pt x="1292" y="2163"/>
                    </a:lnTo>
                    <a:lnTo>
                      <a:pt x="1301" y="2159"/>
                    </a:lnTo>
                    <a:lnTo>
                      <a:pt x="1309" y="2154"/>
                    </a:lnTo>
                    <a:lnTo>
                      <a:pt x="1317" y="2150"/>
                    </a:lnTo>
                    <a:lnTo>
                      <a:pt x="1325" y="2146"/>
                    </a:lnTo>
                    <a:lnTo>
                      <a:pt x="1334" y="2141"/>
                    </a:lnTo>
                    <a:lnTo>
                      <a:pt x="1343" y="2138"/>
                    </a:lnTo>
                    <a:lnTo>
                      <a:pt x="1360" y="2131"/>
                    </a:lnTo>
                    <a:lnTo>
                      <a:pt x="1379" y="2125"/>
                    </a:lnTo>
                    <a:lnTo>
                      <a:pt x="1398" y="2121"/>
                    </a:lnTo>
                    <a:lnTo>
                      <a:pt x="1417" y="2116"/>
                    </a:lnTo>
                    <a:lnTo>
                      <a:pt x="1436" y="2112"/>
                    </a:lnTo>
                    <a:lnTo>
                      <a:pt x="1455" y="2108"/>
                    </a:lnTo>
                    <a:lnTo>
                      <a:pt x="1474" y="2103"/>
                    </a:lnTo>
                    <a:lnTo>
                      <a:pt x="1493" y="2099"/>
                    </a:lnTo>
                    <a:lnTo>
                      <a:pt x="1517" y="2092"/>
                    </a:lnTo>
                    <a:lnTo>
                      <a:pt x="1540" y="2081"/>
                    </a:lnTo>
                    <a:lnTo>
                      <a:pt x="1562" y="2071"/>
                    </a:lnTo>
                    <a:lnTo>
                      <a:pt x="1585" y="2061"/>
                    </a:lnTo>
                    <a:lnTo>
                      <a:pt x="1607" y="2051"/>
                    </a:lnTo>
                    <a:lnTo>
                      <a:pt x="1629" y="2040"/>
                    </a:lnTo>
                    <a:lnTo>
                      <a:pt x="1651" y="2030"/>
                    </a:lnTo>
                    <a:lnTo>
                      <a:pt x="1675" y="2021"/>
                    </a:lnTo>
                    <a:lnTo>
                      <a:pt x="1685" y="2017"/>
                    </a:lnTo>
                    <a:lnTo>
                      <a:pt x="1695" y="2014"/>
                    </a:lnTo>
                    <a:lnTo>
                      <a:pt x="1705" y="2011"/>
                    </a:lnTo>
                    <a:lnTo>
                      <a:pt x="1715" y="2008"/>
                    </a:lnTo>
                    <a:lnTo>
                      <a:pt x="1724" y="2004"/>
                    </a:lnTo>
                    <a:lnTo>
                      <a:pt x="1734" y="2001"/>
                    </a:lnTo>
                    <a:lnTo>
                      <a:pt x="1745" y="1997"/>
                    </a:lnTo>
                    <a:lnTo>
                      <a:pt x="1753" y="1992"/>
                    </a:lnTo>
                    <a:lnTo>
                      <a:pt x="1771" y="1984"/>
                    </a:lnTo>
                    <a:lnTo>
                      <a:pt x="1790" y="1975"/>
                    </a:lnTo>
                    <a:lnTo>
                      <a:pt x="1806" y="1965"/>
                    </a:lnTo>
                    <a:lnTo>
                      <a:pt x="1824" y="1954"/>
                    </a:lnTo>
                    <a:lnTo>
                      <a:pt x="1840" y="1943"/>
                    </a:lnTo>
                    <a:lnTo>
                      <a:pt x="1854" y="1930"/>
                    </a:lnTo>
                    <a:lnTo>
                      <a:pt x="1867" y="1915"/>
                    </a:lnTo>
                    <a:lnTo>
                      <a:pt x="1879" y="1897"/>
                    </a:lnTo>
                    <a:lnTo>
                      <a:pt x="1879" y="1893"/>
                    </a:lnTo>
                    <a:lnTo>
                      <a:pt x="1878" y="1889"/>
                    </a:lnTo>
                    <a:lnTo>
                      <a:pt x="1875" y="1884"/>
                    </a:lnTo>
                    <a:lnTo>
                      <a:pt x="1873" y="1880"/>
                    </a:lnTo>
                    <a:lnTo>
                      <a:pt x="1870" y="1870"/>
                    </a:lnTo>
                    <a:lnTo>
                      <a:pt x="1870" y="1858"/>
                    </a:lnTo>
                    <a:lnTo>
                      <a:pt x="1869" y="1848"/>
                    </a:lnTo>
                    <a:lnTo>
                      <a:pt x="1867" y="1836"/>
                    </a:lnTo>
                    <a:lnTo>
                      <a:pt x="1856" y="1788"/>
                    </a:lnTo>
                    <a:lnTo>
                      <a:pt x="1847" y="1738"/>
                    </a:lnTo>
                    <a:lnTo>
                      <a:pt x="1840" y="1690"/>
                    </a:lnTo>
                    <a:lnTo>
                      <a:pt x="1832" y="1641"/>
                    </a:lnTo>
                    <a:lnTo>
                      <a:pt x="1825" y="1614"/>
                    </a:lnTo>
                    <a:lnTo>
                      <a:pt x="1815" y="1591"/>
                    </a:lnTo>
                    <a:lnTo>
                      <a:pt x="1800" y="1568"/>
                    </a:lnTo>
                    <a:lnTo>
                      <a:pt x="1783" y="1547"/>
                    </a:lnTo>
                    <a:lnTo>
                      <a:pt x="1764" y="1528"/>
                    </a:lnTo>
                    <a:lnTo>
                      <a:pt x="1743" y="1511"/>
                    </a:lnTo>
                    <a:lnTo>
                      <a:pt x="1723" y="1493"/>
                    </a:lnTo>
                    <a:lnTo>
                      <a:pt x="1702" y="1476"/>
                    </a:lnTo>
                    <a:lnTo>
                      <a:pt x="1696" y="1445"/>
                    </a:lnTo>
                    <a:lnTo>
                      <a:pt x="1692" y="1414"/>
                    </a:lnTo>
                    <a:lnTo>
                      <a:pt x="1688" y="1384"/>
                    </a:lnTo>
                    <a:lnTo>
                      <a:pt x="1682" y="1353"/>
                    </a:lnTo>
                    <a:lnTo>
                      <a:pt x="1673" y="1321"/>
                    </a:lnTo>
                    <a:lnTo>
                      <a:pt x="1663" y="1290"/>
                    </a:lnTo>
                    <a:lnTo>
                      <a:pt x="1651" y="1261"/>
                    </a:lnTo>
                    <a:lnTo>
                      <a:pt x="1641" y="1232"/>
                    </a:lnTo>
                    <a:lnTo>
                      <a:pt x="1631" y="1201"/>
                    </a:lnTo>
                    <a:lnTo>
                      <a:pt x="1625" y="1172"/>
                    </a:lnTo>
                    <a:lnTo>
                      <a:pt x="1622" y="1140"/>
                    </a:lnTo>
                    <a:lnTo>
                      <a:pt x="1626" y="1108"/>
                    </a:lnTo>
                    <a:lnTo>
                      <a:pt x="1635" y="1065"/>
                    </a:lnTo>
                    <a:lnTo>
                      <a:pt x="1641" y="1023"/>
                    </a:lnTo>
                    <a:lnTo>
                      <a:pt x="1642" y="982"/>
                    </a:lnTo>
                    <a:lnTo>
                      <a:pt x="1637" y="940"/>
                    </a:lnTo>
                    <a:lnTo>
                      <a:pt x="1629" y="918"/>
                    </a:lnTo>
                    <a:lnTo>
                      <a:pt x="1622" y="896"/>
                    </a:lnTo>
                    <a:lnTo>
                      <a:pt x="1613" y="876"/>
                    </a:lnTo>
                    <a:lnTo>
                      <a:pt x="1603" y="855"/>
                    </a:lnTo>
                    <a:lnTo>
                      <a:pt x="1593" y="835"/>
                    </a:lnTo>
                    <a:lnTo>
                      <a:pt x="1584" y="814"/>
                    </a:lnTo>
                    <a:lnTo>
                      <a:pt x="1575" y="794"/>
                    </a:lnTo>
                    <a:lnTo>
                      <a:pt x="1566" y="774"/>
                    </a:lnTo>
                    <a:lnTo>
                      <a:pt x="1561" y="760"/>
                    </a:lnTo>
                    <a:lnTo>
                      <a:pt x="1555" y="749"/>
                    </a:lnTo>
                    <a:lnTo>
                      <a:pt x="1549" y="736"/>
                    </a:lnTo>
                    <a:lnTo>
                      <a:pt x="1546" y="722"/>
                    </a:lnTo>
                    <a:lnTo>
                      <a:pt x="1543" y="693"/>
                    </a:lnTo>
                    <a:lnTo>
                      <a:pt x="1537" y="664"/>
                    </a:lnTo>
                    <a:lnTo>
                      <a:pt x="1530" y="635"/>
                    </a:lnTo>
                    <a:lnTo>
                      <a:pt x="1524" y="604"/>
                    </a:lnTo>
                    <a:lnTo>
                      <a:pt x="1523" y="598"/>
                    </a:lnTo>
                    <a:lnTo>
                      <a:pt x="1520" y="591"/>
                    </a:lnTo>
                    <a:lnTo>
                      <a:pt x="1517" y="585"/>
                    </a:lnTo>
                    <a:lnTo>
                      <a:pt x="1514" y="579"/>
                    </a:lnTo>
                    <a:lnTo>
                      <a:pt x="1505" y="566"/>
                    </a:lnTo>
                    <a:lnTo>
                      <a:pt x="1495" y="555"/>
                    </a:lnTo>
                    <a:lnTo>
                      <a:pt x="1485" y="543"/>
                    </a:lnTo>
                    <a:lnTo>
                      <a:pt x="1477" y="531"/>
                    </a:lnTo>
                    <a:lnTo>
                      <a:pt x="1471" y="512"/>
                    </a:lnTo>
                    <a:lnTo>
                      <a:pt x="1464" y="493"/>
                    </a:lnTo>
                    <a:lnTo>
                      <a:pt x="1458" y="474"/>
                    </a:lnTo>
                    <a:lnTo>
                      <a:pt x="1451" y="455"/>
                    </a:lnTo>
                    <a:lnTo>
                      <a:pt x="1480" y="441"/>
                    </a:lnTo>
                    <a:lnTo>
                      <a:pt x="1511" y="425"/>
                    </a:lnTo>
                    <a:lnTo>
                      <a:pt x="1540" y="410"/>
                    </a:lnTo>
                    <a:lnTo>
                      <a:pt x="1571" y="396"/>
                    </a:lnTo>
                    <a:lnTo>
                      <a:pt x="1601" y="381"/>
                    </a:lnTo>
                    <a:lnTo>
                      <a:pt x="1631" y="365"/>
                    </a:lnTo>
                    <a:lnTo>
                      <a:pt x="1661" y="350"/>
                    </a:lnTo>
                    <a:lnTo>
                      <a:pt x="1691" y="336"/>
                    </a:lnTo>
                    <a:lnTo>
                      <a:pt x="1721" y="321"/>
                    </a:lnTo>
                    <a:lnTo>
                      <a:pt x="1752" y="307"/>
                    </a:lnTo>
                    <a:lnTo>
                      <a:pt x="1783" y="293"/>
                    </a:lnTo>
                    <a:lnTo>
                      <a:pt x="1812" y="279"/>
                    </a:lnTo>
                    <a:lnTo>
                      <a:pt x="1843" y="264"/>
                    </a:lnTo>
                    <a:lnTo>
                      <a:pt x="1873" y="250"/>
                    </a:lnTo>
                    <a:lnTo>
                      <a:pt x="1904" y="235"/>
                    </a:lnTo>
                    <a:lnTo>
                      <a:pt x="1935" y="220"/>
                    </a:lnTo>
                    <a:lnTo>
                      <a:pt x="1936" y="219"/>
                    </a:lnTo>
                    <a:lnTo>
                      <a:pt x="1936" y="217"/>
                    </a:lnTo>
                    <a:lnTo>
                      <a:pt x="1936" y="215"/>
                    </a:lnTo>
                    <a:lnTo>
                      <a:pt x="1935" y="215"/>
                    </a:lnTo>
                    <a:lnTo>
                      <a:pt x="1929" y="213"/>
                    </a:lnTo>
                    <a:lnTo>
                      <a:pt x="1911" y="209"/>
                    </a:lnTo>
                    <a:lnTo>
                      <a:pt x="1883" y="201"/>
                    </a:lnTo>
                    <a:lnTo>
                      <a:pt x="1847" y="191"/>
                    </a:lnTo>
                    <a:lnTo>
                      <a:pt x="1803" y="180"/>
                    </a:lnTo>
                    <a:lnTo>
                      <a:pt x="1752" y="166"/>
                    </a:lnTo>
                    <a:lnTo>
                      <a:pt x="1695" y="152"/>
                    </a:lnTo>
                    <a:lnTo>
                      <a:pt x="1634" y="136"/>
                    </a:lnTo>
                    <a:lnTo>
                      <a:pt x="1571" y="118"/>
                    </a:lnTo>
                    <a:lnTo>
                      <a:pt x="1505" y="101"/>
                    </a:lnTo>
                    <a:lnTo>
                      <a:pt x="1438" y="83"/>
                    </a:lnTo>
                    <a:lnTo>
                      <a:pt x="1372" y="66"/>
                    </a:lnTo>
                    <a:lnTo>
                      <a:pt x="1308" y="48"/>
                    </a:lnTo>
                    <a:lnTo>
                      <a:pt x="1245" y="31"/>
                    </a:lnTo>
                    <a:lnTo>
                      <a:pt x="1188" y="15"/>
                    </a:lnTo>
                    <a:lnTo>
                      <a:pt x="1135" y="0"/>
                    </a:lnTo>
                    <a:lnTo>
                      <a:pt x="1103" y="16"/>
                    </a:lnTo>
                    <a:lnTo>
                      <a:pt x="1071" y="34"/>
                    </a:lnTo>
                    <a:lnTo>
                      <a:pt x="1039" y="50"/>
                    </a:lnTo>
                    <a:lnTo>
                      <a:pt x="1007" y="67"/>
                    </a:lnTo>
                    <a:lnTo>
                      <a:pt x="975" y="83"/>
                    </a:lnTo>
                    <a:lnTo>
                      <a:pt x="944" y="99"/>
                    </a:lnTo>
                    <a:lnTo>
                      <a:pt x="912" y="117"/>
                    </a:lnTo>
                    <a:lnTo>
                      <a:pt x="880" y="133"/>
                    </a:lnTo>
                    <a:lnTo>
                      <a:pt x="848" y="150"/>
                    </a:lnTo>
                    <a:lnTo>
                      <a:pt x="816" y="166"/>
                    </a:lnTo>
                    <a:lnTo>
                      <a:pt x="783" y="184"/>
                    </a:lnTo>
                    <a:lnTo>
                      <a:pt x="751" y="200"/>
                    </a:lnTo>
                    <a:lnTo>
                      <a:pt x="719" y="217"/>
                    </a:lnTo>
                    <a:lnTo>
                      <a:pt x="686" y="235"/>
                    </a:lnTo>
                    <a:lnTo>
                      <a:pt x="653" y="251"/>
                    </a:lnTo>
                    <a:lnTo>
                      <a:pt x="621" y="269"/>
                    </a:lnTo>
                    <a:lnTo>
                      <a:pt x="605" y="276"/>
                    </a:lnTo>
                    <a:lnTo>
                      <a:pt x="586" y="288"/>
                    </a:lnTo>
                    <a:lnTo>
                      <a:pt x="563" y="299"/>
                    </a:lnTo>
                    <a:lnTo>
                      <a:pt x="538" y="311"/>
                    </a:lnTo>
                    <a:lnTo>
                      <a:pt x="513" y="323"/>
                    </a:lnTo>
                    <a:lnTo>
                      <a:pt x="491" y="334"/>
                    </a:lnTo>
                    <a:lnTo>
                      <a:pt x="472" y="344"/>
                    </a:lnTo>
                    <a:lnTo>
                      <a:pt x="458" y="350"/>
                    </a:lnTo>
                    <a:lnTo>
                      <a:pt x="475" y="355"/>
                    </a:lnTo>
                    <a:lnTo>
                      <a:pt x="493" y="361"/>
                    </a:lnTo>
                    <a:lnTo>
                      <a:pt x="510" y="365"/>
                    </a:lnTo>
                    <a:lnTo>
                      <a:pt x="529" y="371"/>
                    </a:lnTo>
                    <a:lnTo>
                      <a:pt x="548" y="375"/>
                    </a:lnTo>
                    <a:lnTo>
                      <a:pt x="567" y="381"/>
                    </a:lnTo>
                    <a:lnTo>
                      <a:pt x="588" y="387"/>
                    </a:lnTo>
                    <a:lnTo>
                      <a:pt x="607" y="391"/>
                    </a:lnTo>
                    <a:lnTo>
                      <a:pt x="627" y="397"/>
                    </a:lnTo>
                    <a:lnTo>
                      <a:pt x="646" y="403"/>
                    </a:lnTo>
                    <a:lnTo>
                      <a:pt x="665" y="409"/>
                    </a:lnTo>
                    <a:lnTo>
                      <a:pt x="684" y="413"/>
                    </a:lnTo>
                    <a:lnTo>
                      <a:pt x="703" y="419"/>
                    </a:lnTo>
                    <a:lnTo>
                      <a:pt x="721" y="425"/>
                    </a:lnTo>
                    <a:lnTo>
                      <a:pt x="738" y="429"/>
                    </a:lnTo>
                    <a:lnTo>
                      <a:pt x="754" y="435"/>
                    </a:lnTo>
                    <a:lnTo>
                      <a:pt x="763" y="436"/>
                    </a:lnTo>
                    <a:lnTo>
                      <a:pt x="772" y="438"/>
                    </a:lnTo>
                    <a:lnTo>
                      <a:pt x="778" y="441"/>
                    </a:lnTo>
                    <a:lnTo>
                      <a:pt x="780" y="445"/>
                    </a:lnTo>
                    <a:lnTo>
                      <a:pt x="779" y="458"/>
                    </a:lnTo>
                    <a:lnTo>
                      <a:pt x="779" y="473"/>
                    </a:lnTo>
                    <a:lnTo>
                      <a:pt x="779" y="486"/>
                    </a:lnTo>
                    <a:lnTo>
                      <a:pt x="780" y="501"/>
                    </a:lnTo>
                    <a:lnTo>
                      <a:pt x="780" y="520"/>
                    </a:lnTo>
                    <a:lnTo>
                      <a:pt x="778" y="533"/>
                    </a:lnTo>
                    <a:lnTo>
                      <a:pt x="773" y="546"/>
                    </a:lnTo>
                    <a:lnTo>
                      <a:pt x="770" y="558"/>
                    </a:lnTo>
                    <a:lnTo>
                      <a:pt x="776" y="559"/>
                    </a:lnTo>
                    <a:lnTo>
                      <a:pt x="788" y="560"/>
                    </a:lnTo>
                    <a:lnTo>
                      <a:pt x="799" y="562"/>
                    </a:lnTo>
                    <a:lnTo>
                      <a:pt x="808" y="5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3" name="Freeform 7"/>
              <p:cNvSpPr>
                <a:spLocks/>
              </p:cNvSpPr>
              <p:nvPr/>
            </p:nvSpPr>
            <p:spPr bwMode="auto">
              <a:xfrm>
                <a:off x="2618" y="2398"/>
                <a:ext cx="47" cy="442"/>
              </a:xfrm>
              <a:custGeom>
                <a:avLst/>
                <a:gdLst>
                  <a:gd name="T0" fmla="*/ 61 w 95"/>
                  <a:gd name="T1" fmla="*/ 831 h 883"/>
                  <a:gd name="T2" fmla="*/ 76 w 95"/>
                  <a:gd name="T3" fmla="*/ 869 h 883"/>
                  <a:gd name="T4" fmla="*/ 88 w 95"/>
                  <a:gd name="T5" fmla="*/ 883 h 883"/>
                  <a:gd name="T6" fmla="*/ 83 w 95"/>
                  <a:gd name="T7" fmla="*/ 840 h 883"/>
                  <a:gd name="T8" fmla="*/ 91 w 95"/>
                  <a:gd name="T9" fmla="*/ 791 h 883"/>
                  <a:gd name="T10" fmla="*/ 95 w 95"/>
                  <a:gd name="T11" fmla="*/ 777 h 883"/>
                  <a:gd name="T12" fmla="*/ 94 w 95"/>
                  <a:gd name="T13" fmla="*/ 753 h 883"/>
                  <a:gd name="T14" fmla="*/ 89 w 95"/>
                  <a:gd name="T15" fmla="*/ 724 h 883"/>
                  <a:gd name="T16" fmla="*/ 89 w 95"/>
                  <a:gd name="T17" fmla="*/ 692 h 883"/>
                  <a:gd name="T18" fmla="*/ 85 w 95"/>
                  <a:gd name="T19" fmla="*/ 626 h 883"/>
                  <a:gd name="T20" fmla="*/ 83 w 95"/>
                  <a:gd name="T21" fmla="*/ 589 h 883"/>
                  <a:gd name="T22" fmla="*/ 79 w 95"/>
                  <a:gd name="T23" fmla="*/ 562 h 883"/>
                  <a:gd name="T24" fmla="*/ 70 w 95"/>
                  <a:gd name="T25" fmla="*/ 529 h 883"/>
                  <a:gd name="T26" fmla="*/ 57 w 95"/>
                  <a:gd name="T27" fmla="*/ 470 h 883"/>
                  <a:gd name="T28" fmla="*/ 53 w 95"/>
                  <a:gd name="T29" fmla="*/ 365 h 883"/>
                  <a:gd name="T30" fmla="*/ 72 w 95"/>
                  <a:gd name="T31" fmla="*/ 244 h 883"/>
                  <a:gd name="T32" fmla="*/ 72 w 95"/>
                  <a:gd name="T33" fmla="*/ 133 h 883"/>
                  <a:gd name="T34" fmla="*/ 63 w 95"/>
                  <a:gd name="T35" fmla="*/ 72 h 883"/>
                  <a:gd name="T36" fmla="*/ 61 w 95"/>
                  <a:gd name="T37" fmla="*/ 22 h 883"/>
                  <a:gd name="T38" fmla="*/ 57 w 95"/>
                  <a:gd name="T39" fmla="*/ 15 h 883"/>
                  <a:gd name="T40" fmla="*/ 60 w 95"/>
                  <a:gd name="T41" fmla="*/ 2 h 883"/>
                  <a:gd name="T42" fmla="*/ 34 w 95"/>
                  <a:gd name="T43" fmla="*/ 5 h 883"/>
                  <a:gd name="T44" fmla="*/ 29 w 95"/>
                  <a:gd name="T45" fmla="*/ 11 h 883"/>
                  <a:gd name="T46" fmla="*/ 35 w 95"/>
                  <a:gd name="T47" fmla="*/ 21 h 883"/>
                  <a:gd name="T48" fmla="*/ 38 w 95"/>
                  <a:gd name="T49" fmla="*/ 51 h 883"/>
                  <a:gd name="T50" fmla="*/ 37 w 95"/>
                  <a:gd name="T51" fmla="*/ 108 h 883"/>
                  <a:gd name="T52" fmla="*/ 31 w 95"/>
                  <a:gd name="T53" fmla="*/ 192 h 883"/>
                  <a:gd name="T54" fmla="*/ 12 w 95"/>
                  <a:gd name="T55" fmla="*/ 298 h 883"/>
                  <a:gd name="T56" fmla="*/ 1 w 95"/>
                  <a:gd name="T57" fmla="*/ 371 h 883"/>
                  <a:gd name="T58" fmla="*/ 0 w 95"/>
                  <a:gd name="T59" fmla="*/ 408 h 883"/>
                  <a:gd name="T60" fmla="*/ 3 w 95"/>
                  <a:gd name="T61" fmla="*/ 475 h 883"/>
                  <a:gd name="T62" fmla="*/ 9 w 95"/>
                  <a:gd name="T63" fmla="*/ 571 h 883"/>
                  <a:gd name="T64" fmla="*/ 9 w 95"/>
                  <a:gd name="T65" fmla="*/ 619 h 883"/>
                  <a:gd name="T66" fmla="*/ 13 w 95"/>
                  <a:gd name="T67" fmla="*/ 613 h 883"/>
                  <a:gd name="T68" fmla="*/ 26 w 95"/>
                  <a:gd name="T69" fmla="*/ 644 h 883"/>
                  <a:gd name="T70" fmla="*/ 39 w 95"/>
                  <a:gd name="T71" fmla="*/ 710 h 883"/>
                  <a:gd name="T72" fmla="*/ 50 w 95"/>
                  <a:gd name="T73" fmla="*/ 761 h 883"/>
                  <a:gd name="T74" fmla="*/ 60 w 95"/>
                  <a:gd name="T75" fmla="*/ 788 h 88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883"/>
                  <a:gd name="T116" fmla="*/ 95 w 95"/>
                  <a:gd name="T117" fmla="*/ 883 h 88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883">
                    <a:moveTo>
                      <a:pt x="58" y="803"/>
                    </a:moveTo>
                    <a:lnTo>
                      <a:pt x="61" y="831"/>
                    </a:lnTo>
                    <a:lnTo>
                      <a:pt x="67" y="851"/>
                    </a:lnTo>
                    <a:lnTo>
                      <a:pt x="76" y="869"/>
                    </a:lnTo>
                    <a:lnTo>
                      <a:pt x="86" y="883"/>
                    </a:lnTo>
                    <a:lnTo>
                      <a:pt x="88" y="883"/>
                    </a:lnTo>
                    <a:lnTo>
                      <a:pt x="85" y="867"/>
                    </a:lnTo>
                    <a:lnTo>
                      <a:pt x="83" y="840"/>
                    </a:lnTo>
                    <a:lnTo>
                      <a:pt x="86" y="802"/>
                    </a:lnTo>
                    <a:lnTo>
                      <a:pt x="91" y="791"/>
                    </a:lnTo>
                    <a:lnTo>
                      <a:pt x="94" y="784"/>
                    </a:lnTo>
                    <a:lnTo>
                      <a:pt x="95" y="777"/>
                    </a:lnTo>
                    <a:lnTo>
                      <a:pt x="95" y="767"/>
                    </a:lnTo>
                    <a:lnTo>
                      <a:pt x="94" y="753"/>
                    </a:lnTo>
                    <a:lnTo>
                      <a:pt x="91" y="739"/>
                    </a:lnTo>
                    <a:lnTo>
                      <a:pt x="89" y="724"/>
                    </a:lnTo>
                    <a:lnTo>
                      <a:pt x="89" y="713"/>
                    </a:lnTo>
                    <a:lnTo>
                      <a:pt x="89" y="692"/>
                    </a:lnTo>
                    <a:lnTo>
                      <a:pt x="86" y="660"/>
                    </a:lnTo>
                    <a:lnTo>
                      <a:pt x="85" y="626"/>
                    </a:lnTo>
                    <a:lnTo>
                      <a:pt x="83" y="602"/>
                    </a:lnTo>
                    <a:lnTo>
                      <a:pt x="83" y="589"/>
                    </a:lnTo>
                    <a:lnTo>
                      <a:pt x="82" y="575"/>
                    </a:lnTo>
                    <a:lnTo>
                      <a:pt x="79" y="562"/>
                    </a:lnTo>
                    <a:lnTo>
                      <a:pt x="76" y="546"/>
                    </a:lnTo>
                    <a:lnTo>
                      <a:pt x="70" y="529"/>
                    </a:lnTo>
                    <a:lnTo>
                      <a:pt x="63" y="504"/>
                    </a:lnTo>
                    <a:lnTo>
                      <a:pt x="57" y="470"/>
                    </a:lnTo>
                    <a:lnTo>
                      <a:pt x="51" y="422"/>
                    </a:lnTo>
                    <a:lnTo>
                      <a:pt x="53" y="365"/>
                    </a:lnTo>
                    <a:lnTo>
                      <a:pt x="61" y="305"/>
                    </a:lnTo>
                    <a:lnTo>
                      <a:pt x="72" y="244"/>
                    </a:lnTo>
                    <a:lnTo>
                      <a:pt x="76" y="184"/>
                    </a:lnTo>
                    <a:lnTo>
                      <a:pt x="72" y="133"/>
                    </a:lnTo>
                    <a:lnTo>
                      <a:pt x="67" y="98"/>
                    </a:lnTo>
                    <a:lnTo>
                      <a:pt x="63" y="72"/>
                    </a:lnTo>
                    <a:lnTo>
                      <a:pt x="63" y="43"/>
                    </a:lnTo>
                    <a:lnTo>
                      <a:pt x="61" y="22"/>
                    </a:lnTo>
                    <a:lnTo>
                      <a:pt x="57" y="18"/>
                    </a:lnTo>
                    <a:lnTo>
                      <a:pt x="57" y="15"/>
                    </a:lnTo>
                    <a:lnTo>
                      <a:pt x="69" y="0"/>
                    </a:lnTo>
                    <a:lnTo>
                      <a:pt x="60" y="2"/>
                    </a:lnTo>
                    <a:lnTo>
                      <a:pt x="45" y="3"/>
                    </a:lnTo>
                    <a:lnTo>
                      <a:pt x="34" y="5"/>
                    </a:lnTo>
                    <a:lnTo>
                      <a:pt x="28" y="5"/>
                    </a:lnTo>
                    <a:lnTo>
                      <a:pt x="29" y="11"/>
                    </a:lnTo>
                    <a:lnTo>
                      <a:pt x="31" y="16"/>
                    </a:lnTo>
                    <a:lnTo>
                      <a:pt x="35" y="21"/>
                    </a:lnTo>
                    <a:lnTo>
                      <a:pt x="42" y="24"/>
                    </a:lnTo>
                    <a:lnTo>
                      <a:pt x="38" y="51"/>
                    </a:lnTo>
                    <a:lnTo>
                      <a:pt x="37" y="81"/>
                    </a:lnTo>
                    <a:lnTo>
                      <a:pt x="37" y="108"/>
                    </a:lnTo>
                    <a:lnTo>
                      <a:pt x="37" y="138"/>
                    </a:lnTo>
                    <a:lnTo>
                      <a:pt x="31" y="192"/>
                    </a:lnTo>
                    <a:lnTo>
                      <a:pt x="22" y="244"/>
                    </a:lnTo>
                    <a:lnTo>
                      <a:pt x="12" y="298"/>
                    </a:lnTo>
                    <a:lnTo>
                      <a:pt x="3" y="352"/>
                    </a:lnTo>
                    <a:lnTo>
                      <a:pt x="1" y="371"/>
                    </a:lnTo>
                    <a:lnTo>
                      <a:pt x="0" y="389"/>
                    </a:lnTo>
                    <a:lnTo>
                      <a:pt x="0" y="408"/>
                    </a:lnTo>
                    <a:lnTo>
                      <a:pt x="0" y="427"/>
                    </a:lnTo>
                    <a:lnTo>
                      <a:pt x="3" y="475"/>
                    </a:lnTo>
                    <a:lnTo>
                      <a:pt x="7" y="523"/>
                    </a:lnTo>
                    <a:lnTo>
                      <a:pt x="9" y="571"/>
                    </a:lnTo>
                    <a:lnTo>
                      <a:pt x="9" y="619"/>
                    </a:lnTo>
                    <a:lnTo>
                      <a:pt x="10" y="616"/>
                    </a:lnTo>
                    <a:lnTo>
                      <a:pt x="13" y="613"/>
                    </a:lnTo>
                    <a:lnTo>
                      <a:pt x="15" y="610"/>
                    </a:lnTo>
                    <a:lnTo>
                      <a:pt x="26" y="644"/>
                    </a:lnTo>
                    <a:lnTo>
                      <a:pt x="34" y="676"/>
                    </a:lnTo>
                    <a:lnTo>
                      <a:pt x="39" y="710"/>
                    </a:lnTo>
                    <a:lnTo>
                      <a:pt x="45" y="745"/>
                    </a:lnTo>
                    <a:lnTo>
                      <a:pt x="50" y="761"/>
                    </a:lnTo>
                    <a:lnTo>
                      <a:pt x="56" y="775"/>
                    </a:lnTo>
                    <a:lnTo>
                      <a:pt x="60" y="788"/>
                    </a:lnTo>
                    <a:lnTo>
                      <a:pt x="58" y="803"/>
                    </a:lnTo>
                    <a:close/>
                  </a:path>
                </a:pathLst>
              </a:custGeom>
              <a:solidFill>
                <a:srgbClr val="D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4" name="Freeform 8"/>
              <p:cNvSpPr>
                <a:spLocks/>
              </p:cNvSpPr>
              <p:nvPr/>
            </p:nvSpPr>
            <p:spPr bwMode="auto">
              <a:xfrm>
                <a:off x="2632" y="2800"/>
                <a:ext cx="41" cy="48"/>
              </a:xfrm>
              <a:custGeom>
                <a:avLst/>
                <a:gdLst>
                  <a:gd name="T0" fmla="*/ 82 w 82"/>
                  <a:gd name="T1" fmla="*/ 66 h 96"/>
                  <a:gd name="T2" fmla="*/ 82 w 82"/>
                  <a:gd name="T3" fmla="*/ 64 h 96"/>
                  <a:gd name="T4" fmla="*/ 72 w 82"/>
                  <a:gd name="T5" fmla="*/ 51 h 96"/>
                  <a:gd name="T6" fmla="*/ 66 w 82"/>
                  <a:gd name="T7" fmla="*/ 38 h 96"/>
                  <a:gd name="T8" fmla="*/ 62 w 82"/>
                  <a:gd name="T9" fmla="*/ 23 h 96"/>
                  <a:gd name="T10" fmla="*/ 59 w 82"/>
                  <a:gd name="T11" fmla="*/ 0 h 96"/>
                  <a:gd name="T12" fmla="*/ 0 w 82"/>
                  <a:gd name="T13" fmla="*/ 0 h 96"/>
                  <a:gd name="T14" fmla="*/ 3 w 82"/>
                  <a:gd name="T15" fmla="*/ 32 h 96"/>
                  <a:gd name="T16" fmla="*/ 10 w 82"/>
                  <a:gd name="T17" fmla="*/ 58 h 96"/>
                  <a:gd name="T18" fmla="*/ 22 w 82"/>
                  <a:gd name="T19" fmla="*/ 80 h 96"/>
                  <a:gd name="T20" fmla="*/ 32 w 82"/>
                  <a:gd name="T21" fmla="*/ 96 h 96"/>
                  <a:gd name="T22" fmla="*/ 32 w 82"/>
                  <a:gd name="T23" fmla="*/ 95 h 96"/>
                  <a:gd name="T24" fmla="*/ 82 w 82"/>
                  <a:gd name="T25" fmla="*/ 66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96"/>
                  <a:gd name="T41" fmla="*/ 82 w 82"/>
                  <a:gd name="T42" fmla="*/ 96 h 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96">
                    <a:moveTo>
                      <a:pt x="82" y="66"/>
                    </a:moveTo>
                    <a:lnTo>
                      <a:pt x="82" y="64"/>
                    </a:lnTo>
                    <a:lnTo>
                      <a:pt x="72" y="51"/>
                    </a:lnTo>
                    <a:lnTo>
                      <a:pt x="66" y="38"/>
                    </a:lnTo>
                    <a:lnTo>
                      <a:pt x="62" y="23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3" y="32"/>
                    </a:lnTo>
                    <a:lnTo>
                      <a:pt x="10" y="58"/>
                    </a:lnTo>
                    <a:lnTo>
                      <a:pt x="22" y="80"/>
                    </a:lnTo>
                    <a:lnTo>
                      <a:pt x="32" y="96"/>
                    </a:lnTo>
                    <a:lnTo>
                      <a:pt x="32" y="95"/>
                    </a:lnTo>
                    <a:lnTo>
                      <a:pt x="8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5" name="Freeform 9"/>
              <p:cNvSpPr>
                <a:spLocks/>
              </p:cNvSpPr>
              <p:nvPr/>
            </p:nvSpPr>
            <p:spPr bwMode="auto">
              <a:xfrm>
                <a:off x="2645" y="2794"/>
                <a:ext cx="31" cy="53"/>
              </a:xfrm>
              <a:custGeom>
                <a:avLst/>
                <a:gdLst>
                  <a:gd name="T0" fmla="*/ 6 w 63"/>
                  <a:gd name="T1" fmla="*/ 0 h 107"/>
                  <a:gd name="T2" fmla="*/ 3 w 63"/>
                  <a:gd name="T3" fmla="*/ 6 h 107"/>
                  <a:gd name="T4" fmla="*/ 0 w 63"/>
                  <a:gd name="T5" fmla="*/ 49 h 107"/>
                  <a:gd name="T6" fmla="*/ 2 w 63"/>
                  <a:gd name="T7" fmla="*/ 79 h 107"/>
                  <a:gd name="T8" fmla="*/ 4 w 63"/>
                  <a:gd name="T9" fmla="*/ 94 h 107"/>
                  <a:gd name="T10" fmla="*/ 57 w 63"/>
                  <a:gd name="T11" fmla="*/ 78 h 107"/>
                  <a:gd name="T12" fmla="*/ 7 w 63"/>
                  <a:gd name="T13" fmla="*/ 107 h 107"/>
                  <a:gd name="T14" fmla="*/ 63 w 63"/>
                  <a:gd name="T15" fmla="*/ 91 h 107"/>
                  <a:gd name="T16" fmla="*/ 60 w 63"/>
                  <a:gd name="T17" fmla="*/ 73 h 107"/>
                  <a:gd name="T18" fmla="*/ 59 w 63"/>
                  <a:gd name="T19" fmla="*/ 49 h 107"/>
                  <a:gd name="T20" fmla="*/ 61 w 63"/>
                  <a:gd name="T21" fmla="*/ 15 h 107"/>
                  <a:gd name="T22" fmla="*/ 59 w 63"/>
                  <a:gd name="T23" fmla="*/ 21 h 107"/>
                  <a:gd name="T24" fmla="*/ 6 w 63"/>
                  <a:gd name="T25" fmla="*/ 0 h 107"/>
                  <a:gd name="T26" fmla="*/ 4 w 63"/>
                  <a:gd name="T27" fmla="*/ 3 h 107"/>
                  <a:gd name="T28" fmla="*/ 3 w 63"/>
                  <a:gd name="T29" fmla="*/ 6 h 107"/>
                  <a:gd name="T30" fmla="*/ 6 w 63"/>
                  <a:gd name="T31" fmla="*/ 0 h 1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3"/>
                  <a:gd name="T49" fmla="*/ 0 h 107"/>
                  <a:gd name="T50" fmla="*/ 63 w 63"/>
                  <a:gd name="T51" fmla="*/ 107 h 1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3" h="107">
                    <a:moveTo>
                      <a:pt x="6" y="0"/>
                    </a:moveTo>
                    <a:lnTo>
                      <a:pt x="3" y="6"/>
                    </a:lnTo>
                    <a:lnTo>
                      <a:pt x="0" y="49"/>
                    </a:lnTo>
                    <a:lnTo>
                      <a:pt x="2" y="79"/>
                    </a:lnTo>
                    <a:lnTo>
                      <a:pt x="4" y="94"/>
                    </a:lnTo>
                    <a:lnTo>
                      <a:pt x="57" y="78"/>
                    </a:lnTo>
                    <a:lnTo>
                      <a:pt x="7" y="107"/>
                    </a:lnTo>
                    <a:lnTo>
                      <a:pt x="63" y="91"/>
                    </a:lnTo>
                    <a:lnTo>
                      <a:pt x="60" y="73"/>
                    </a:lnTo>
                    <a:lnTo>
                      <a:pt x="59" y="49"/>
                    </a:lnTo>
                    <a:lnTo>
                      <a:pt x="61" y="15"/>
                    </a:lnTo>
                    <a:lnTo>
                      <a:pt x="59" y="21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6" name="Freeform 10"/>
              <p:cNvSpPr>
                <a:spLocks/>
              </p:cNvSpPr>
              <p:nvPr/>
            </p:nvSpPr>
            <p:spPr bwMode="auto">
              <a:xfrm>
                <a:off x="2647" y="2781"/>
                <a:ext cx="33" cy="23"/>
              </a:xfrm>
              <a:custGeom>
                <a:avLst/>
                <a:gdLst>
                  <a:gd name="T0" fmla="*/ 6 w 64"/>
                  <a:gd name="T1" fmla="*/ 3 h 47"/>
                  <a:gd name="T2" fmla="*/ 6 w 64"/>
                  <a:gd name="T3" fmla="*/ 3 h 47"/>
                  <a:gd name="T4" fmla="*/ 6 w 64"/>
                  <a:gd name="T5" fmla="*/ 10 h 47"/>
                  <a:gd name="T6" fmla="*/ 6 w 64"/>
                  <a:gd name="T7" fmla="*/ 12 h 47"/>
                  <a:gd name="T8" fmla="*/ 4 w 64"/>
                  <a:gd name="T9" fmla="*/ 16 h 47"/>
                  <a:gd name="T10" fmla="*/ 0 w 64"/>
                  <a:gd name="T11" fmla="*/ 26 h 47"/>
                  <a:gd name="T12" fmla="*/ 53 w 64"/>
                  <a:gd name="T13" fmla="*/ 47 h 47"/>
                  <a:gd name="T14" fmla="*/ 57 w 64"/>
                  <a:gd name="T15" fmla="*/ 37 h 47"/>
                  <a:gd name="T16" fmla="*/ 61 w 64"/>
                  <a:gd name="T17" fmla="*/ 26 h 47"/>
                  <a:gd name="T18" fmla="*/ 64 w 64"/>
                  <a:gd name="T19" fmla="*/ 13 h 47"/>
                  <a:gd name="T20" fmla="*/ 64 w 64"/>
                  <a:gd name="T21" fmla="*/ 0 h 47"/>
                  <a:gd name="T22" fmla="*/ 64 w 64"/>
                  <a:gd name="T23" fmla="*/ 0 h 47"/>
                  <a:gd name="T24" fmla="*/ 6 w 64"/>
                  <a:gd name="T25" fmla="*/ 3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47"/>
                  <a:gd name="T41" fmla="*/ 64 w 6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47">
                    <a:moveTo>
                      <a:pt x="6" y="3"/>
                    </a:moveTo>
                    <a:lnTo>
                      <a:pt x="6" y="3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4" y="16"/>
                    </a:lnTo>
                    <a:lnTo>
                      <a:pt x="0" y="26"/>
                    </a:lnTo>
                    <a:lnTo>
                      <a:pt x="53" y="47"/>
                    </a:lnTo>
                    <a:lnTo>
                      <a:pt x="57" y="37"/>
                    </a:lnTo>
                    <a:lnTo>
                      <a:pt x="61" y="26"/>
                    </a:lnTo>
                    <a:lnTo>
                      <a:pt x="64" y="13"/>
                    </a:lnTo>
                    <a:lnTo>
                      <a:pt x="64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7" name="Freeform 11"/>
              <p:cNvSpPr>
                <a:spLocks/>
              </p:cNvSpPr>
              <p:nvPr/>
            </p:nvSpPr>
            <p:spPr bwMode="auto">
              <a:xfrm>
                <a:off x="2647" y="2751"/>
                <a:ext cx="33" cy="31"/>
              </a:xfrm>
              <a:custGeom>
                <a:avLst/>
                <a:gdLst>
                  <a:gd name="T0" fmla="*/ 0 w 64"/>
                  <a:gd name="T1" fmla="*/ 3 h 61"/>
                  <a:gd name="T2" fmla="*/ 1 w 64"/>
                  <a:gd name="T3" fmla="*/ 0 h 61"/>
                  <a:gd name="T4" fmla="*/ 0 w 64"/>
                  <a:gd name="T5" fmla="*/ 19 h 61"/>
                  <a:gd name="T6" fmla="*/ 1 w 64"/>
                  <a:gd name="T7" fmla="*/ 35 h 61"/>
                  <a:gd name="T8" fmla="*/ 4 w 64"/>
                  <a:gd name="T9" fmla="*/ 51 h 61"/>
                  <a:gd name="T10" fmla="*/ 6 w 64"/>
                  <a:gd name="T11" fmla="*/ 61 h 61"/>
                  <a:gd name="T12" fmla="*/ 64 w 64"/>
                  <a:gd name="T13" fmla="*/ 58 h 61"/>
                  <a:gd name="T14" fmla="*/ 63 w 64"/>
                  <a:gd name="T15" fmla="*/ 42 h 61"/>
                  <a:gd name="T16" fmla="*/ 60 w 64"/>
                  <a:gd name="T17" fmla="*/ 29 h 61"/>
                  <a:gd name="T18" fmla="*/ 58 w 64"/>
                  <a:gd name="T19" fmla="*/ 16 h 61"/>
                  <a:gd name="T20" fmla="*/ 57 w 64"/>
                  <a:gd name="T21" fmla="*/ 11 h 61"/>
                  <a:gd name="T22" fmla="*/ 58 w 64"/>
                  <a:gd name="T23" fmla="*/ 8 h 61"/>
                  <a:gd name="T24" fmla="*/ 0 w 64"/>
                  <a:gd name="T25" fmla="*/ 3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61"/>
                  <a:gd name="T41" fmla="*/ 64 w 64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61">
                    <a:moveTo>
                      <a:pt x="0" y="3"/>
                    </a:moveTo>
                    <a:lnTo>
                      <a:pt x="1" y="0"/>
                    </a:lnTo>
                    <a:lnTo>
                      <a:pt x="0" y="19"/>
                    </a:lnTo>
                    <a:lnTo>
                      <a:pt x="1" y="35"/>
                    </a:lnTo>
                    <a:lnTo>
                      <a:pt x="4" y="51"/>
                    </a:lnTo>
                    <a:lnTo>
                      <a:pt x="6" y="61"/>
                    </a:lnTo>
                    <a:lnTo>
                      <a:pt x="64" y="58"/>
                    </a:lnTo>
                    <a:lnTo>
                      <a:pt x="63" y="42"/>
                    </a:lnTo>
                    <a:lnTo>
                      <a:pt x="60" y="29"/>
                    </a:lnTo>
                    <a:lnTo>
                      <a:pt x="58" y="16"/>
                    </a:lnTo>
                    <a:lnTo>
                      <a:pt x="57" y="11"/>
                    </a:lnTo>
                    <a:lnTo>
                      <a:pt x="58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8" name="Freeform 12"/>
              <p:cNvSpPr>
                <a:spLocks/>
              </p:cNvSpPr>
              <p:nvPr/>
            </p:nvSpPr>
            <p:spPr bwMode="auto">
              <a:xfrm>
                <a:off x="2645" y="2699"/>
                <a:ext cx="32" cy="57"/>
              </a:xfrm>
              <a:custGeom>
                <a:avLst/>
                <a:gdLst>
                  <a:gd name="T0" fmla="*/ 0 w 64"/>
                  <a:gd name="T1" fmla="*/ 0 h 113"/>
                  <a:gd name="T2" fmla="*/ 0 w 64"/>
                  <a:gd name="T3" fmla="*/ 0 h 113"/>
                  <a:gd name="T4" fmla="*/ 2 w 64"/>
                  <a:gd name="T5" fmla="*/ 24 h 113"/>
                  <a:gd name="T6" fmla="*/ 3 w 64"/>
                  <a:gd name="T7" fmla="*/ 59 h 113"/>
                  <a:gd name="T8" fmla="*/ 6 w 64"/>
                  <a:gd name="T9" fmla="*/ 92 h 113"/>
                  <a:gd name="T10" fmla="*/ 6 w 64"/>
                  <a:gd name="T11" fmla="*/ 108 h 113"/>
                  <a:gd name="T12" fmla="*/ 64 w 64"/>
                  <a:gd name="T13" fmla="*/ 113 h 113"/>
                  <a:gd name="T14" fmla="*/ 64 w 64"/>
                  <a:gd name="T15" fmla="*/ 89 h 113"/>
                  <a:gd name="T16" fmla="*/ 61 w 64"/>
                  <a:gd name="T17" fmla="*/ 57 h 113"/>
                  <a:gd name="T18" fmla="*/ 60 w 64"/>
                  <a:gd name="T19" fmla="*/ 24 h 113"/>
                  <a:gd name="T20" fmla="*/ 59 w 64"/>
                  <a:gd name="T21" fmla="*/ 0 h 113"/>
                  <a:gd name="T22" fmla="*/ 59 w 64"/>
                  <a:gd name="T23" fmla="*/ 0 h 113"/>
                  <a:gd name="T24" fmla="*/ 0 w 64"/>
                  <a:gd name="T25" fmla="*/ 0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13"/>
                  <a:gd name="T41" fmla="*/ 64 w 64"/>
                  <a:gd name="T42" fmla="*/ 113 h 1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13">
                    <a:moveTo>
                      <a:pt x="0" y="0"/>
                    </a:moveTo>
                    <a:lnTo>
                      <a:pt x="0" y="0"/>
                    </a:lnTo>
                    <a:lnTo>
                      <a:pt x="2" y="24"/>
                    </a:lnTo>
                    <a:lnTo>
                      <a:pt x="3" y="59"/>
                    </a:lnTo>
                    <a:lnTo>
                      <a:pt x="6" y="92"/>
                    </a:lnTo>
                    <a:lnTo>
                      <a:pt x="6" y="108"/>
                    </a:lnTo>
                    <a:lnTo>
                      <a:pt x="64" y="113"/>
                    </a:lnTo>
                    <a:lnTo>
                      <a:pt x="64" y="89"/>
                    </a:lnTo>
                    <a:lnTo>
                      <a:pt x="61" y="57"/>
                    </a:lnTo>
                    <a:lnTo>
                      <a:pt x="60" y="24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69" name="Freeform 13"/>
              <p:cNvSpPr>
                <a:spLocks/>
              </p:cNvSpPr>
              <p:nvPr/>
            </p:nvSpPr>
            <p:spPr bwMode="auto">
              <a:xfrm>
                <a:off x="2642" y="2667"/>
                <a:ext cx="32" cy="32"/>
              </a:xfrm>
              <a:custGeom>
                <a:avLst/>
                <a:gdLst>
                  <a:gd name="T0" fmla="*/ 0 w 65"/>
                  <a:gd name="T1" fmla="*/ 18 h 65"/>
                  <a:gd name="T2" fmla="*/ 0 w 65"/>
                  <a:gd name="T3" fmla="*/ 16 h 65"/>
                  <a:gd name="T4" fmla="*/ 2 w 65"/>
                  <a:gd name="T5" fmla="*/ 31 h 65"/>
                  <a:gd name="T6" fmla="*/ 5 w 65"/>
                  <a:gd name="T7" fmla="*/ 43 h 65"/>
                  <a:gd name="T8" fmla="*/ 6 w 65"/>
                  <a:gd name="T9" fmla="*/ 53 h 65"/>
                  <a:gd name="T10" fmla="*/ 6 w 65"/>
                  <a:gd name="T11" fmla="*/ 65 h 65"/>
                  <a:gd name="T12" fmla="*/ 65 w 65"/>
                  <a:gd name="T13" fmla="*/ 65 h 65"/>
                  <a:gd name="T14" fmla="*/ 65 w 65"/>
                  <a:gd name="T15" fmla="*/ 50 h 65"/>
                  <a:gd name="T16" fmla="*/ 63 w 65"/>
                  <a:gd name="T17" fmla="*/ 34 h 65"/>
                  <a:gd name="T18" fmla="*/ 60 w 65"/>
                  <a:gd name="T19" fmla="*/ 19 h 65"/>
                  <a:gd name="T20" fmla="*/ 56 w 65"/>
                  <a:gd name="T21" fmla="*/ 2 h 65"/>
                  <a:gd name="T22" fmla="*/ 56 w 65"/>
                  <a:gd name="T23" fmla="*/ 0 h 65"/>
                  <a:gd name="T24" fmla="*/ 0 w 65"/>
                  <a:gd name="T25" fmla="*/ 18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5"/>
                  <a:gd name="T41" fmla="*/ 65 w 65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5">
                    <a:moveTo>
                      <a:pt x="0" y="18"/>
                    </a:moveTo>
                    <a:lnTo>
                      <a:pt x="0" y="16"/>
                    </a:lnTo>
                    <a:lnTo>
                      <a:pt x="2" y="31"/>
                    </a:lnTo>
                    <a:lnTo>
                      <a:pt x="5" y="43"/>
                    </a:lnTo>
                    <a:lnTo>
                      <a:pt x="6" y="53"/>
                    </a:lnTo>
                    <a:lnTo>
                      <a:pt x="6" y="65"/>
                    </a:lnTo>
                    <a:lnTo>
                      <a:pt x="65" y="65"/>
                    </a:lnTo>
                    <a:lnTo>
                      <a:pt x="65" y="50"/>
                    </a:lnTo>
                    <a:lnTo>
                      <a:pt x="63" y="34"/>
                    </a:lnTo>
                    <a:lnTo>
                      <a:pt x="60" y="19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0" name="Freeform 14"/>
              <p:cNvSpPr>
                <a:spLocks/>
              </p:cNvSpPr>
              <p:nvPr/>
            </p:nvSpPr>
            <p:spPr bwMode="auto">
              <a:xfrm>
                <a:off x="2628" y="2608"/>
                <a:ext cx="41" cy="67"/>
              </a:xfrm>
              <a:custGeom>
                <a:avLst/>
                <a:gdLst>
                  <a:gd name="T0" fmla="*/ 0 w 82"/>
                  <a:gd name="T1" fmla="*/ 3 h 134"/>
                  <a:gd name="T2" fmla="*/ 0 w 82"/>
                  <a:gd name="T3" fmla="*/ 3 h 134"/>
                  <a:gd name="T4" fmla="*/ 6 w 82"/>
                  <a:gd name="T5" fmla="*/ 52 h 134"/>
                  <a:gd name="T6" fmla="*/ 13 w 82"/>
                  <a:gd name="T7" fmla="*/ 89 h 134"/>
                  <a:gd name="T8" fmla="*/ 20 w 82"/>
                  <a:gd name="T9" fmla="*/ 116 h 134"/>
                  <a:gd name="T10" fmla="*/ 26 w 82"/>
                  <a:gd name="T11" fmla="*/ 134 h 134"/>
                  <a:gd name="T12" fmla="*/ 82 w 82"/>
                  <a:gd name="T13" fmla="*/ 116 h 134"/>
                  <a:gd name="T14" fmla="*/ 76 w 82"/>
                  <a:gd name="T15" fmla="*/ 99 h 134"/>
                  <a:gd name="T16" fmla="*/ 69 w 82"/>
                  <a:gd name="T17" fmla="*/ 77 h 134"/>
                  <a:gd name="T18" fmla="*/ 64 w 82"/>
                  <a:gd name="T19" fmla="*/ 46 h 134"/>
                  <a:gd name="T20" fmla="*/ 58 w 82"/>
                  <a:gd name="T21" fmla="*/ 0 h 134"/>
                  <a:gd name="T22" fmla="*/ 58 w 82"/>
                  <a:gd name="T23" fmla="*/ 0 h 134"/>
                  <a:gd name="T24" fmla="*/ 0 w 82"/>
                  <a:gd name="T25" fmla="*/ 3 h 1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134"/>
                  <a:gd name="T41" fmla="*/ 82 w 82"/>
                  <a:gd name="T42" fmla="*/ 134 h 1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134">
                    <a:moveTo>
                      <a:pt x="0" y="3"/>
                    </a:moveTo>
                    <a:lnTo>
                      <a:pt x="0" y="3"/>
                    </a:lnTo>
                    <a:lnTo>
                      <a:pt x="6" y="52"/>
                    </a:lnTo>
                    <a:lnTo>
                      <a:pt x="13" y="89"/>
                    </a:lnTo>
                    <a:lnTo>
                      <a:pt x="20" y="116"/>
                    </a:lnTo>
                    <a:lnTo>
                      <a:pt x="26" y="134"/>
                    </a:lnTo>
                    <a:lnTo>
                      <a:pt x="82" y="116"/>
                    </a:lnTo>
                    <a:lnTo>
                      <a:pt x="76" y="99"/>
                    </a:lnTo>
                    <a:lnTo>
                      <a:pt x="69" y="77"/>
                    </a:lnTo>
                    <a:lnTo>
                      <a:pt x="64" y="46"/>
                    </a:lnTo>
                    <a:lnTo>
                      <a:pt x="5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1" name="Freeform 15"/>
              <p:cNvSpPr>
                <a:spLocks/>
              </p:cNvSpPr>
              <p:nvPr/>
            </p:nvSpPr>
            <p:spPr bwMode="auto">
              <a:xfrm>
                <a:off x="2628" y="2490"/>
                <a:ext cx="42" cy="120"/>
              </a:xfrm>
              <a:custGeom>
                <a:avLst/>
                <a:gdLst>
                  <a:gd name="T0" fmla="*/ 25 w 83"/>
                  <a:gd name="T1" fmla="*/ 0 h 240"/>
                  <a:gd name="T2" fmla="*/ 25 w 83"/>
                  <a:gd name="T3" fmla="*/ 0 h 240"/>
                  <a:gd name="T4" fmla="*/ 20 w 83"/>
                  <a:gd name="T5" fmla="*/ 57 h 240"/>
                  <a:gd name="T6" fmla="*/ 10 w 83"/>
                  <a:gd name="T7" fmla="*/ 117 h 240"/>
                  <a:gd name="T8" fmla="*/ 1 w 83"/>
                  <a:gd name="T9" fmla="*/ 180 h 240"/>
                  <a:gd name="T10" fmla="*/ 0 w 83"/>
                  <a:gd name="T11" fmla="*/ 240 h 240"/>
                  <a:gd name="T12" fmla="*/ 58 w 83"/>
                  <a:gd name="T13" fmla="*/ 237 h 240"/>
                  <a:gd name="T14" fmla="*/ 60 w 83"/>
                  <a:gd name="T15" fmla="*/ 183 h 240"/>
                  <a:gd name="T16" fmla="*/ 69 w 83"/>
                  <a:gd name="T17" fmla="*/ 126 h 240"/>
                  <a:gd name="T18" fmla="*/ 79 w 83"/>
                  <a:gd name="T19" fmla="*/ 63 h 240"/>
                  <a:gd name="T20" fmla="*/ 83 w 83"/>
                  <a:gd name="T21" fmla="*/ 0 h 240"/>
                  <a:gd name="T22" fmla="*/ 83 w 83"/>
                  <a:gd name="T23" fmla="*/ 0 h 240"/>
                  <a:gd name="T24" fmla="*/ 25 w 83"/>
                  <a:gd name="T25" fmla="*/ 0 h 2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"/>
                  <a:gd name="T40" fmla="*/ 0 h 240"/>
                  <a:gd name="T41" fmla="*/ 83 w 83"/>
                  <a:gd name="T42" fmla="*/ 240 h 2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" h="240">
                    <a:moveTo>
                      <a:pt x="25" y="0"/>
                    </a:moveTo>
                    <a:lnTo>
                      <a:pt x="25" y="0"/>
                    </a:lnTo>
                    <a:lnTo>
                      <a:pt x="20" y="57"/>
                    </a:lnTo>
                    <a:lnTo>
                      <a:pt x="10" y="117"/>
                    </a:lnTo>
                    <a:lnTo>
                      <a:pt x="1" y="180"/>
                    </a:lnTo>
                    <a:lnTo>
                      <a:pt x="0" y="240"/>
                    </a:lnTo>
                    <a:lnTo>
                      <a:pt x="58" y="237"/>
                    </a:lnTo>
                    <a:lnTo>
                      <a:pt x="60" y="183"/>
                    </a:lnTo>
                    <a:lnTo>
                      <a:pt x="69" y="126"/>
                    </a:lnTo>
                    <a:lnTo>
                      <a:pt x="79" y="63"/>
                    </a:lnTo>
                    <a:lnTo>
                      <a:pt x="8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2" name="Freeform 16"/>
              <p:cNvSpPr>
                <a:spLocks/>
              </p:cNvSpPr>
              <p:nvPr/>
            </p:nvSpPr>
            <p:spPr bwMode="auto">
              <a:xfrm>
                <a:off x="2634" y="2418"/>
                <a:ext cx="36" cy="72"/>
              </a:xfrm>
              <a:custGeom>
                <a:avLst/>
                <a:gdLst>
                  <a:gd name="T0" fmla="*/ 0 w 71"/>
                  <a:gd name="T1" fmla="*/ 0 h 144"/>
                  <a:gd name="T2" fmla="*/ 0 w 71"/>
                  <a:gd name="T3" fmla="*/ 0 h 144"/>
                  <a:gd name="T4" fmla="*/ 0 w 71"/>
                  <a:gd name="T5" fmla="*/ 33 h 144"/>
                  <a:gd name="T6" fmla="*/ 4 w 71"/>
                  <a:gd name="T7" fmla="*/ 61 h 144"/>
                  <a:gd name="T8" fmla="*/ 8 w 71"/>
                  <a:gd name="T9" fmla="*/ 96 h 144"/>
                  <a:gd name="T10" fmla="*/ 13 w 71"/>
                  <a:gd name="T11" fmla="*/ 144 h 144"/>
                  <a:gd name="T12" fmla="*/ 71 w 71"/>
                  <a:gd name="T13" fmla="*/ 144 h 144"/>
                  <a:gd name="T14" fmla="*/ 67 w 71"/>
                  <a:gd name="T15" fmla="*/ 90 h 144"/>
                  <a:gd name="T16" fmla="*/ 62 w 71"/>
                  <a:gd name="T17" fmla="*/ 55 h 144"/>
                  <a:gd name="T18" fmla="*/ 58 w 71"/>
                  <a:gd name="T19" fmla="*/ 30 h 144"/>
                  <a:gd name="T20" fmla="*/ 58 w 71"/>
                  <a:gd name="T21" fmla="*/ 6 h 144"/>
                  <a:gd name="T22" fmla="*/ 58 w 71"/>
                  <a:gd name="T23" fmla="*/ 6 h 144"/>
                  <a:gd name="T24" fmla="*/ 0 w 71"/>
                  <a:gd name="T25" fmla="*/ 0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144"/>
                  <a:gd name="T41" fmla="*/ 71 w 71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144">
                    <a:moveTo>
                      <a:pt x="0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4" y="61"/>
                    </a:lnTo>
                    <a:lnTo>
                      <a:pt x="8" y="96"/>
                    </a:lnTo>
                    <a:lnTo>
                      <a:pt x="13" y="144"/>
                    </a:lnTo>
                    <a:lnTo>
                      <a:pt x="71" y="144"/>
                    </a:lnTo>
                    <a:lnTo>
                      <a:pt x="67" y="90"/>
                    </a:lnTo>
                    <a:lnTo>
                      <a:pt x="62" y="55"/>
                    </a:lnTo>
                    <a:lnTo>
                      <a:pt x="58" y="30"/>
                    </a:lnTo>
                    <a:lnTo>
                      <a:pt x="5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3" name="Freeform 17"/>
              <p:cNvSpPr>
                <a:spLocks/>
              </p:cNvSpPr>
              <p:nvPr/>
            </p:nvSpPr>
            <p:spPr bwMode="auto">
              <a:xfrm>
                <a:off x="2634" y="2377"/>
                <a:ext cx="53" cy="44"/>
              </a:xfrm>
              <a:custGeom>
                <a:avLst/>
                <a:gdLst>
                  <a:gd name="T0" fmla="*/ 41 w 107"/>
                  <a:gd name="T1" fmla="*/ 72 h 88"/>
                  <a:gd name="T2" fmla="*/ 13 w 107"/>
                  <a:gd name="T3" fmla="*/ 25 h 88"/>
                  <a:gd name="T4" fmla="*/ 2 w 107"/>
                  <a:gd name="T5" fmla="*/ 41 h 88"/>
                  <a:gd name="T6" fmla="*/ 0 w 107"/>
                  <a:gd name="T7" fmla="*/ 74 h 88"/>
                  <a:gd name="T8" fmla="*/ 2 w 107"/>
                  <a:gd name="T9" fmla="*/ 70 h 88"/>
                  <a:gd name="T10" fmla="*/ 2 w 107"/>
                  <a:gd name="T11" fmla="*/ 82 h 88"/>
                  <a:gd name="T12" fmla="*/ 60 w 107"/>
                  <a:gd name="T13" fmla="*/ 88 h 88"/>
                  <a:gd name="T14" fmla="*/ 57 w 107"/>
                  <a:gd name="T15" fmla="*/ 58 h 88"/>
                  <a:gd name="T16" fmla="*/ 50 w 107"/>
                  <a:gd name="T17" fmla="*/ 45 h 88"/>
                  <a:gd name="T18" fmla="*/ 48 w 107"/>
                  <a:gd name="T19" fmla="*/ 73 h 88"/>
                  <a:gd name="T20" fmla="*/ 60 w 107"/>
                  <a:gd name="T21" fmla="*/ 60 h 88"/>
                  <a:gd name="T22" fmla="*/ 32 w 107"/>
                  <a:gd name="T23" fmla="*/ 13 h 88"/>
                  <a:gd name="T24" fmla="*/ 60 w 107"/>
                  <a:gd name="T25" fmla="*/ 60 h 88"/>
                  <a:gd name="T26" fmla="*/ 107 w 107"/>
                  <a:gd name="T27" fmla="*/ 0 h 88"/>
                  <a:gd name="T28" fmla="*/ 32 w 107"/>
                  <a:gd name="T29" fmla="*/ 15 h 88"/>
                  <a:gd name="T30" fmla="*/ 41 w 107"/>
                  <a:gd name="T31" fmla="*/ 72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88"/>
                  <a:gd name="T50" fmla="*/ 107 w 107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88">
                    <a:moveTo>
                      <a:pt x="41" y="72"/>
                    </a:moveTo>
                    <a:lnTo>
                      <a:pt x="13" y="25"/>
                    </a:lnTo>
                    <a:lnTo>
                      <a:pt x="2" y="41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2" y="82"/>
                    </a:lnTo>
                    <a:lnTo>
                      <a:pt x="60" y="88"/>
                    </a:lnTo>
                    <a:lnTo>
                      <a:pt x="57" y="58"/>
                    </a:lnTo>
                    <a:lnTo>
                      <a:pt x="50" y="45"/>
                    </a:lnTo>
                    <a:lnTo>
                      <a:pt x="48" y="73"/>
                    </a:lnTo>
                    <a:lnTo>
                      <a:pt x="60" y="60"/>
                    </a:lnTo>
                    <a:lnTo>
                      <a:pt x="32" y="13"/>
                    </a:lnTo>
                    <a:lnTo>
                      <a:pt x="60" y="60"/>
                    </a:lnTo>
                    <a:lnTo>
                      <a:pt x="107" y="0"/>
                    </a:lnTo>
                    <a:lnTo>
                      <a:pt x="32" y="15"/>
                    </a:lnTo>
                    <a:lnTo>
                      <a:pt x="41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4" name="Freeform 18"/>
              <p:cNvSpPr>
                <a:spLocks/>
              </p:cNvSpPr>
              <p:nvPr/>
            </p:nvSpPr>
            <p:spPr bwMode="auto">
              <a:xfrm>
                <a:off x="2617" y="2384"/>
                <a:ext cx="37" cy="31"/>
              </a:xfrm>
              <a:custGeom>
                <a:avLst/>
                <a:gdLst>
                  <a:gd name="T0" fmla="*/ 58 w 74"/>
                  <a:gd name="T1" fmla="*/ 34 h 63"/>
                  <a:gd name="T2" fmla="*/ 30 w 74"/>
                  <a:gd name="T3" fmla="*/ 63 h 63"/>
                  <a:gd name="T4" fmla="*/ 36 w 74"/>
                  <a:gd name="T5" fmla="*/ 63 h 63"/>
                  <a:gd name="T6" fmla="*/ 49 w 74"/>
                  <a:gd name="T7" fmla="*/ 61 h 63"/>
                  <a:gd name="T8" fmla="*/ 64 w 74"/>
                  <a:gd name="T9" fmla="*/ 60 h 63"/>
                  <a:gd name="T10" fmla="*/ 74 w 74"/>
                  <a:gd name="T11" fmla="*/ 59 h 63"/>
                  <a:gd name="T12" fmla="*/ 65 w 74"/>
                  <a:gd name="T13" fmla="*/ 0 h 63"/>
                  <a:gd name="T14" fmla="*/ 58 w 74"/>
                  <a:gd name="T15" fmla="*/ 2 h 63"/>
                  <a:gd name="T16" fmla="*/ 43 w 74"/>
                  <a:gd name="T17" fmla="*/ 3 h 63"/>
                  <a:gd name="T18" fmla="*/ 33 w 74"/>
                  <a:gd name="T19" fmla="*/ 4 h 63"/>
                  <a:gd name="T20" fmla="*/ 27 w 74"/>
                  <a:gd name="T21" fmla="*/ 4 h 63"/>
                  <a:gd name="T22" fmla="*/ 0 w 74"/>
                  <a:gd name="T23" fmla="*/ 34 h 63"/>
                  <a:gd name="T24" fmla="*/ 58 w 74"/>
                  <a:gd name="T25" fmla="*/ 34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63"/>
                  <a:gd name="T41" fmla="*/ 74 w 74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63">
                    <a:moveTo>
                      <a:pt x="58" y="34"/>
                    </a:moveTo>
                    <a:lnTo>
                      <a:pt x="30" y="63"/>
                    </a:lnTo>
                    <a:lnTo>
                      <a:pt x="36" y="63"/>
                    </a:lnTo>
                    <a:lnTo>
                      <a:pt x="49" y="61"/>
                    </a:lnTo>
                    <a:lnTo>
                      <a:pt x="64" y="60"/>
                    </a:lnTo>
                    <a:lnTo>
                      <a:pt x="74" y="59"/>
                    </a:lnTo>
                    <a:lnTo>
                      <a:pt x="65" y="0"/>
                    </a:lnTo>
                    <a:lnTo>
                      <a:pt x="58" y="2"/>
                    </a:lnTo>
                    <a:lnTo>
                      <a:pt x="43" y="3"/>
                    </a:lnTo>
                    <a:lnTo>
                      <a:pt x="33" y="4"/>
                    </a:lnTo>
                    <a:lnTo>
                      <a:pt x="27" y="4"/>
                    </a:lnTo>
                    <a:lnTo>
                      <a:pt x="0" y="34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5" name="Freeform 19"/>
              <p:cNvSpPr>
                <a:spLocks/>
              </p:cNvSpPr>
              <p:nvPr/>
            </p:nvSpPr>
            <p:spPr bwMode="auto">
              <a:xfrm>
                <a:off x="2617" y="2395"/>
                <a:ext cx="40" cy="29"/>
              </a:xfrm>
              <a:custGeom>
                <a:avLst/>
                <a:gdLst>
                  <a:gd name="T0" fmla="*/ 71 w 80"/>
                  <a:gd name="T1" fmla="*/ 37 h 59"/>
                  <a:gd name="T2" fmla="*/ 46 w 80"/>
                  <a:gd name="T3" fmla="*/ 0 h 59"/>
                  <a:gd name="T4" fmla="*/ 51 w 80"/>
                  <a:gd name="T5" fmla="*/ 2 h 59"/>
                  <a:gd name="T6" fmla="*/ 57 w 80"/>
                  <a:gd name="T7" fmla="*/ 8 h 59"/>
                  <a:gd name="T8" fmla="*/ 58 w 80"/>
                  <a:gd name="T9" fmla="*/ 11 h 59"/>
                  <a:gd name="T10" fmla="*/ 58 w 80"/>
                  <a:gd name="T11" fmla="*/ 11 h 59"/>
                  <a:gd name="T12" fmla="*/ 0 w 80"/>
                  <a:gd name="T13" fmla="*/ 11 h 59"/>
                  <a:gd name="T14" fmla="*/ 2 w 80"/>
                  <a:gd name="T15" fmla="*/ 22 h 59"/>
                  <a:gd name="T16" fmla="*/ 7 w 80"/>
                  <a:gd name="T17" fmla="*/ 37 h 59"/>
                  <a:gd name="T18" fmla="*/ 21 w 80"/>
                  <a:gd name="T19" fmla="*/ 52 h 59"/>
                  <a:gd name="T20" fmla="*/ 40 w 80"/>
                  <a:gd name="T21" fmla="*/ 59 h 59"/>
                  <a:gd name="T22" fmla="*/ 16 w 80"/>
                  <a:gd name="T23" fmla="*/ 22 h 59"/>
                  <a:gd name="T24" fmla="*/ 71 w 80"/>
                  <a:gd name="T25" fmla="*/ 37 h 59"/>
                  <a:gd name="T26" fmla="*/ 80 w 80"/>
                  <a:gd name="T27" fmla="*/ 6 h 59"/>
                  <a:gd name="T28" fmla="*/ 46 w 80"/>
                  <a:gd name="T29" fmla="*/ 0 h 59"/>
                  <a:gd name="T30" fmla="*/ 71 w 80"/>
                  <a:gd name="T31" fmla="*/ 37 h 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0"/>
                  <a:gd name="T49" fmla="*/ 0 h 59"/>
                  <a:gd name="T50" fmla="*/ 80 w 80"/>
                  <a:gd name="T51" fmla="*/ 59 h 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0" h="59">
                    <a:moveTo>
                      <a:pt x="71" y="37"/>
                    </a:moveTo>
                    <a:lnTo>
                      <a:pt x="46" y="0"/>
                    </a:lnTo>
                    <a:lnTo>
                      <a:pt x="51" y="2"/>
                    </a:lnTo>
                    <a:lnTo>
                      <a:pt x="57" y="8"/>
                    </a:lnTo>
                    <a:lnTo>
                      <a:pt x="58" y="11"/>
                    </a:lnTo>
                    <a:lnTo>
                      <a:pt x="0" y="11"/>
                    </a:lnTo>
                    <a:lnTo>
                      <a:pt x="2" y="22"/>
                    </a:lnTo>
                    <a:lnTo>
                      <a:pt x="7" y="37"/>
                    </a:lnTo>
                    <a:lnTo>
                      <a:pt x="21" y="52"/>
                    </a:lnTo>
                    <a:lnTo>
                      <a:pt x="40" y="59"/>
                    </a:lnTo>
                    <a:lnTo>
                      <a:pt x="16" y="22"/>
                    </a:lnTo>
                    <a:lnTo>
                      <a:pt x="71" y="37"/>
                    </a:lnTo>
                    <a:lnTo>
                      <a:pt x="80" y="6"/>
                    </a:lnTo>
                    <a:lnTo>
                      <a:pt x="46" y="0"/>
                    </a:lnTo>
                    <a:lnTo>
                      <a:pt x="71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6" name="Freeform 20"/>
              <p:cNvSpPr>
                <a:spLocks/>
              </p:cNvSpPr>
              <p:nvPr/>
            </p:nvSpPr>
            <p:spPr bwMode="auto">
              <a:xfrm>
                <a:off x="2621" y="2406"/>
                <a:ext cx="32" cy="61"/>
              </a:xfrm>
              <a:custGeom>
                <a:avLst/>
                <a:gdLst>
                  <a:gd name="T0" fmla="*/ 59 w 63"/>
                  <a:gd name="T1" fmla="*/ 123 h 123"/>
                  <a:gd name="T2" fmla="*/ 59 w 63"/>
                  <a:gd name="T3" fmla="*/ 123 h 123"/>
                  <a:gd name="T4" fmla="*/ 59 w 63"/>
                  <a:gd name="T5" fmla="*/ 92 h 123"/>
                  <a:gd name="T6" fmla="*/ 59 w 63"/>
                  <a:gd name="T7" fmla="*/ 65 h 123"/>
                  <a:gd name="T8" fmla="*/ 60 w 63"/>
                  <a:gd name="T9" fmla="*/ 38 h 123"/>
                  <a:gd name="T10" fmla="*/ 63 w 63"/>
                  <a:gd name="T11" fmla="*/ 15 h 123"/>
                  <a:gd name="T12" fmla="*/ 8 w 63"/>
                  <a:gd name="T13" fmla="*/ 0 h 123"/>
                  <a:gd name="T14" fmla="*/ 2 w 63"/>
                  <a:gd name="T15" fmla="*/ 32 h 123"/>
                  <a:gd name="T16" fmla="*/ 0 w 63"/>
                  <a:gd name="T17" fmla="*/ 65 h 123"/>
                  <a:gd name="T18" fmla="*/ 0 w 63"/>
                  <a:gd name="T19" fmla="*/ 92 h 123"/>
                  <a:gd name="T20" fmla="*/ 0 w 63"/>
                  <a:gd name="T21" fmla="*/ 120 h 123"/>
                  <a:gd name="T22" fmla="*/ 0 w 63"/>
                  <a:gd name="T23" fmla="*/ 120 h 123"/>
                  <a:gd name="T24" fmla="*/ 59 w 63"/>
                  <a:gd name="T25" fmla="*/ 123 h 1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123"/>
                  <a:gd name="T41" fmla="*/ 63 w 63"/>
                  <a:gd name="T42" fmla="*/ 123 h 1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123">
                    <a:moveTo>
                      <a:pt x="59" y="123"/>
                    </a:moveTo>
                    <a:lnTo>
                      <a:pt x="59" y="123"/>
                    </a:lnTo>
                    <a:lnTo>
                      <a:pt x="59" y="92"/>
                    </a:lnTo>
                    <a:lnTo>
                      <a:pt x="59" y="65"/>
                    </a:lnTo>
                    <a:lnTo>
                      <a:pt x="60" y="38"/>
                    </a:lnTo>
                    <a:lnTo>
                      <a:pt x="63" y="15"/>
                    </a:lnTo>
                    <a:lnTo>
                      <a:pt x="8" y="0"/>
                    </a:lnTo>
                    <a:lnTo>
                      <a:pt x="2" y="32"/>
                    </a:lnTo>
                    <a:lnTo>
                      <a:pt x="0" y="65"/>
                    </a:lnTo>
                    <a:lnTo>
                      <a:pt x="0" y="92"/>
                    </a:lnTo>
                    <a:lnTo>
                      <a:pt x="0" y="120"/>
                    </a:lnTo>
                    <a:lnTo>
                      <a:pt x="59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7" name="Freeform 21"/>
              <p:cNvSpPr>
                <a:spLocks/>
              </p:cNvSpPr>
              <p:nvPr/>
            </p:nvSpPr>
            <p:spPr bwMode="auto">
              <a:xfrm>
                <a:off x="2604" y="2466"/>
                <a:ext cx="46" cy="109"/>
              </a:xfrm>
              <a:custGeom>
                <a:avLst/>
                <a:gdLst>
                  <a:gd name="T0" fmla="*/ 58 w 92"/>
                  <a:gd name="T1" fmla="*/ 219 h 219"/>
                  <a:gd name="T2" fmla="*/ 58 w 92"/>
                  <a:gd name="T3" fmla="*/ 219 h 219"/>
                  <a:gd name="T4" fmla="*/ 67 w 92"/>
                  <a:gd name="T5" fmla="*/ 166 h 219"/>
                  <a:gd name="T6" fmla="*/ 77 w 92"/>
                  <a:gd name="T7" fmla="*/ 112 h 219"/>
                  <a:gd name="T8" fmla="*/ 86 w 92"/>
                  <a:gd name="T9" fmla="*/ 58 h 219"/>
                  <a:gd name="T10" fmla="*/ 92 w 92"/>
                  <a:gd name="T11" fmla="*/ 3 h 219"/>
                  <a:gd name="T12" fmla="*/ 33 w 92"/>
                  <a:gd name="T13" fmla="*/ 0 h 219"/>
                  <a:gd name="T14" fmla="*/ 27 w 92"/>
                  <a:gd name="T15" fmla="*/ 53 h 219"/>
                  <a:gd name="T16" fmla="*/ 19 w 92"/>
                  <a:gd name="T17" fmla="*/ 104 h 219"/>
                  <a:gd name="T18" fmla="*/ 9 w 92"/>
                  <a:gd name="T19" fmla="*/ 158 h 219"/>
                  <a:gd name="T20" fmla="*/ 0 w 92"/>
                  <a:gd name="T21" fmla="*/ 213 h 219"/>
                  <a:gd name="T22" fmla="*/ 0 w 92"/>
                  <a:gd name="T23" fmla="*/ 213 h 219"/>
                  <a:gd name="T24" fmla="*/ 58 w 92"/>
                  <a:gd name="T25" fmla="*/ 219 h 2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219"/>
                  <a:gd name="T41" fmla="*/ 92 w 92"/>
                  <a:gd name="T42" fmla="*/ 219 h 2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219">
                    <a:moveTo>
                      <a:pt x="58" y="219"/>
                    </a:moveTo>
                    <a:lnTo>
                      <a:pt x="58" y="219"/>
                    </a:lnTo>
                    <a:lnTo>
                      <a:pt x="67" y="166"/>
                    </a:lnTo>
                    <a:lnTo>
                      <a:pt x="77" y="112"/>
                    </a:lnTo>
                    <a:lnTo>
                      <a:pt x="86" y="58"/>
                    </a:lnTo>
                    <a:lnTo>
                      <a:pt x="92" y="3"/>
                    </a:lnTo>
                    <a:lnTo>
                      <a:pt x="33" y="0"/>
                    </a:lnTo>
                    <a:lnTo>
                      <a:pt x="27" y="53"/>
                    </a:lnTo>
                    <a:lnTo>
                      <a:pt x="19" y="104"/>
                    </a:lnTo>
                    <a:lnTo>
                      <a:pt x="9" y="158"/>
                    </a:lnTo>
                    <a:lnTo>
                      <a:pt x="0" y="213"/>
                    </a:lnTo>
                    <a:lnTo>
                      <a:pt x="58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8" name="Freeform 22"/>
              <p:cNvSpPr>
                <a:spLocks/>
              </p:cNvSpPr>
              <p:nvPr/>
            </p:nvSpPr>
            <p:spPr bwMode="auto">
              <a:xfrm>
                <a:off x="2603" y="2573"/>
                <a:ext cx="31" cy="39"/>
              </a:xfrm>
              <a:custGeom>
                <a:avLst/>
                <a:gdLst>
                  <a:gd name="T0" fmla="*/ 58 w 61"/>
                  <a:gd name="T1" fmla="*/ 76 h 79"/>
                  <a:gd name="T2" fmla="*/ 58 w 61"/>
                  <a:gd name="T3" fmla="*/ 76 h 79"/>
                  <a:gd name="T4" fmla="*/ 58 w 61"/>
                  <a:gd name="T5" fmla="*/ 59 h 79"/>
                  <a:gd name="T6" fmla="*/ 58 w 61"/>
                  <a:gd name="T7" fmla="*/ 40 h 79"/>
                  <a:gd name="T8" fmla="*/ 60 w 61"/>
                  <a:gd name="T9" fmla="*/ 24 h 79"/>
                  <a:gd name="T10" fmla="*/ 61 w 61"/>
                  <a:gd name="T11" fmla="*/ 6 h 79"/>
                  <a:gd name="T12" fmla="*/ 3 w 61"/>
                  <a:gd name="T13" fmla="*/ 0 h 79"/>
                  <a:gd name="T14" fmla="*/ 1 w 61"/>
                  <a:gd name="T15" fmla="*/ 21 h 79"/>
                  <a:gd name="T16" fmla="*/ 0 w 61"/>
                  <a:gd name="T17" fmla="*/ 40 h 79"/>
                  <a:gd name="T18" fmla="*/ 0 w 61"/>
                  <a:gd name="T19" fmla="*/ 59 h 79"/>
                  <a:gd name="T20" fmla="*/ 0 w 61"/>
                  <a:gd name="T21" fmla="*/ 79 h 79"/>
                  <a:gd name="T22" fmla="*/ 0 w 61"/>
                  <a:gd name="T23" fmla="*/ 79 h 79"/>
                  <a:gd name="T24" fmla="*/ 58 w 61"/>
                  <a:gd name="T25" fmla="*/ 76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79"/>
                  <a:gd name="T41" fmla="*/ 61 w 61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79">
                    <a:moveTo>
                      <a:pt x="58" y="76"/>
                    </a:moveTo>
                    <a:lnTo>
                      <a:pt x="58" y="76"/>
                    </a:lnTo>
                    <a:lnTo>
                      <a:pt x="58" y="59"/>
                    </a:lnTo>
                    <a:lnTo>
                      <a:pt x="58" y="40"/>
                    </a:lnTo>
                    <a:lnTo>
                      <a:pt x="60" y="24"/>
                    </a:lnTo>
                    <a:lnTo>
                      <a:pt x="61" y="6"/>
                    </a:lnTo>
                    <a:lnTo>
                      <a:pt x="3" y="0"/>
                    </a:lnTo>
                    <a:lnTo>
                      <a:pt x="1" y="21"/>
                    </a:lnTo>
                    <a:lnTo>
                      <a:pt x="0" y="40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58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79" name="Freeform 23"/>
              <p:cNvSpPr>
                <a:spLocks/>
              </p:cNvSpPr>
              <p:nvPr/>
            </p:nvSpPr>
            <p:spPr bwMode="auto">
              <a:xfrm>
                <a:off x="2603" y="2611"/>
                <a:ext cx="34" cy="97"/>
              </a:xfrm>
              <a:custGeom>
                <a:avLst/>
                <a:gdLst>
                  <a:gd name="T0" fmla="*/ 67 w 67"/>
                  <a:gd name="T1" fmla="*/ 194 h 194"/>
                  <a:gd name="T2" fmla="*/ 67 w 67"/>
                  <a:gd name="T3" fmla="*/ 194 h 194"/>
                  <a:gd name="T4" fmla="*/ 67 w 67"/>
                  <a:gd name="T5" fmla="*/ 146 h 194"/>
                  <a:gd name="T6" fmla="*/ 66 w 67"/>
                  <a:gd name="T7" fmla="*/ 96 h 194"/>
                  <a:gd name="T8" fmla="*/ 61 w 67"/>
                  <a:gd name="T9" fmla="*/ 48 h 194"/>
                  <a:gd name="T10" fmla="*/ 58 w 67"/>
                  <a:gd name="T11" fmla="*/ 0 h 194"/>
                  <a:gd name="T12" fmla="*/ 0 w 67"/>
                  <a:gd name="T13" fmla="*/ 3 h 194"/>
                  <a:gd name="T14" fmla="*/ 3 w 67"/>
                  <a:gd name="T15" fmla="*/ 51 h 194"/>
                  <a:gd name="T16" fmla="*/ 7 w 67"/>
                  <a:gd name="T17" fmla="*/ 99 h 194"/>
                  <a:gd name="T18" fmla="*/ 9 w 67"/>
                  <a:gd name="T19" fmla="*/ 146 h 194"/>
                  <a:gd name="T20" fmla="*/ 9 w 67"/>
                  <a:gd name="T21" fmla="*/ 194 h 194"/>
                  <a:gd name="T22" fmla="*/ 9 w 67"/>
                  <a:gd name="T23" fmla="*/ 194 h 194"/>
                  <a:gd name="T24" fmla="*/ 67 w 67"/>
                  <a:gd name="T25" fmla="*/ 194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"/>
                  <a:gd name="T40" fmla="*/ 0 h 194"/>
                  <a:gd name="T41" fmla="*/ 67 w 67"/>
                  <a:gd name="T42" fmla="*/ 194 h 1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" h="194">
                    <a:moveTo>
                      <a:pt x="67" y="194"/>
                    </a:moveTo>
                    <a:lnTo>
                      <a:pt x="67" y="194"/>
                    </a:lnTo>
                    <a:lnTo>
                      <a:pt x="67" y="146"/>
                    </a:lnTo>
                    <a:lnTo>
                      <a:pt x="66" y="96"/>
                    </a:lnTo>
                    <a:lnTo>
                      <a:pt x="61" y="48"/>
                    </a:lnTo>
                    <a:lnTo>
                      <a:pt x="58" y="0"/>
                    </a:lnTo>
                    <a:lnTo>
                      <a:pt x="0" y="3"/>
                    </a:lnTo>
                    <a:lnTo>
                      <a:pt x="3" y="51"/>
                    </a:lnTo>
                    <a:lnTo>
                      <a:pt x="7" y="99"/>
                    </a:lnTo>
                    <a:lnTo>
                      <a:pt x="9" y="146"/>
                    </a:lnTo>
                    <a:lnTo>
                      <a:pt x="9" y="194"/>
                    </a:ln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0" name="Freeform 24"/>
              <p:cNvSpPr>
                <a:spLocks/>
              </p:cNvSpPr>
              <p:nvPr/>
            </p:nvSpPr>
            <p:spPr bwMode="auto">
              <a:xfrm>
                <a:off x="2607" y="2677"/>
                <a:ext cx="31" cy="38"/>
              </a:xfrm>
              <a:custGeom>
                <a:avLst/>
                <a:gdLst>
                  <a:gd name="T0" fmla="*/ 61 w 61"/>
                  <a:gd name="T1" fmla="*/ 42 h 76"/>
                  <a:gd name="T2" fmla="*/ 14 w 61"/>
                  <a:gd name="T3" fmla="*/ 32 h 76"/>
                  <a:gd name="T4" fmla="*/ 10 w 61"/>
                  <a:gd name="T5" fmla="*/ 38 h 76"/>
                  <a:gd name="T6" fmla="*/ 7 w 61"/>
                  <a:gd name="T7" fmla="*/ 41 h 76"/>
                  <a:gd name="T8" fmla="*/ 3 w 61"/>
                  <a:gd name="T9" fmla="*/ 48 h 76"/>
                  <a:gd name="T10" fmla="*/ 58 w 61"/>
                  <a:gd name="T11" fmla="*/ 61 h 76"/>
                  <a:gd name="T12" fmla="*/ 0 w 61"/>
                  <a:gd name="T13" fmla="*/ 61 h 76"/>
                  <a:gd name="T14" fmla="*/ 55 w 61"/>
                  <a:gd name="T15" fmla="*/ 74 h 76"/>
                  <a:gd name="T16" fmla="*/ 54 w 61"/>
                  <a:gd name="T17" fmla="*/ 76 h 76"/>
                  <a:gd name="T18" fmla="*/ 57 w 61"/>
                  <a:gd name="T19" fmla="*/ 73 h 76"/>
                  <a:gd name="T20" fmla="*/ 55 w 61"/>
                  <a:gd name="T21" fmla="*/ 73 h 76"/>
                  <a:gd name="T22" fmla="*/ 8 w 61"/>
                  <a:gd name="T23" fmla="*/ 63 h 76"/>
                  <a:gd name="T24" fmla="*/ 61 w 61"/>
                  <a:gd name="T25" fmla="*/ 42 h 76"/>
                  <a:gd name="T26" fmla="*/ 45 w 61"/>
                  <a:gd name="T27" fmla="*/ 0 h 76"/>
                  <a:gd name="T28" fmla="*/ 14 w 61"/>
                  <a:gd name="T29" fmla="*/ 32 h 76"/>
                  <a:gd name="T30" fmla="*/ 61 w 61"/>
                  <a:gd name="T31" fmla="*/ 42 h 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1"/>
                  <a:gd name="T49" fmla="*/ 0 h 76"/>
                  <a:gd name="T50" fmla="*/ 61 w 61"/>
                  <a:gd name="T51" fmla="*/ 76 h 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1" h="76">
                    <a:moveTo>
                      <a:pt x="61" y="42"/>
                    </a:moveTo>
                    <a:lnTo>
                      <a:pt x="14" y="32"/>
                    </a:lnTo>
                    <a:lnTo>
                      <a:pt x="10" y="38"/>
                    </a:lnTo>
                    <a:lnTo>
                      <a:pt x="7" y="41"/>
                    </a:lnTo>
                    <a:lnTo>
                      <a:pt x="3" y="48"/>
                    </a:lnTo>
                    <a:lnTo>
                      <a:pt x="58" y="61"/>
                    </a:lnTo>
                    <a:lnTo>
                      <a:pt x="0" y="61"/>
                    </a:lnTo>
                    <a:lnTo>
                      <a:pt x="55" y="74"/>
                    </a:lnTo>
                    <a:lnTo>
                      <a:pt x="54" y="76"/>
                    </a:lnTo>
                    <a:lnTo>
                      <a:pt x="57" y="73"/>
                    </a:lnTo>
                    <a:lnTo>
                      <a:pt x="55" y="73"/>
                    </a:lnTo>
                    <a:lnTo>
                      <a:pt x="8" y="63"/>
                    </a:lnTo>
                    <a:lnTo>
                      <a:pt x="61" y="42"/>
                    </a:lnTo>
                    <a:lnTo>
                      <a:pt x="45" y="0"/>
                    </a:lnTo>
                    <a:lnTo>
                      <a:pt x="14" y="32"/>
                    </a:lnTo>
                    <a:lnTo>
                      <a:pt x="6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1" name="Freeform 25"/>
              <p:cNvSpPr>
                <a:spLocks/>
              </p:cNvSpPr>
              <p:nvPr/>
            </p:nvSpPr>
            <p:spPr bwMode="auto">
              <a:xfrm>
                <a:off x="2612" y="2698"/>
                <a:ext cx="43" cy="75"/>
              </a:xfrm>
              <a:custGeom>
                <a:avLst/>
                <a:gdLst>
                  <a:gd name="T0" fmla="*/ 87 w 87"/>
                  <a:gd name="T1" fmla="*/ 139 h 151"/>
                  <a:gd name="T2" fmla="*/ 87 w 87"/>
                  <a:gd name="T3" fmla="*/ 140 h 151"/>
                  <a:gd name="T4" fmla="*/ 81 w 87"/>
                  <a:gd name="T5" fmla="*/ 105 h 151"/>
                  <a:gd name="T6" fmla="*/ 75 w 87"/>
                  <a:gd name="T7" fmla="*/ 70 h 151"/>
                  <a:gd name="T8" fmla="*/ 66 w 87"/>
                  <a:gd name="T9" fmla="*/ 37 h 151"/>
                  <a:gd name="T10" fmla="*/ 53 w 87"/>
                  <a:gd name="T11" fmla="*/ 0 h 151"/>
                  <a:gd name="T12" fmla="*/ 0 w 87"/>
                  <a:gd name="T13" fmla="*/ 21 h 151"/>
                  <a:gd name="T14" fmla="*/ 11 w 87"/>
                  <a:gd name="T15" fmla="*/ 51 h 151"/>
                  <a:gd name="T16" fmla="*/ 16 w 87"/>
                  <a:gd name="T17" fmla="*/ 82 h 151"/>
                  <a:gd name="T18" fmla="*/ 22 w 87"/>
                  <a:gd name="T19" fmla="*/ 114 h 151"/>
                  <a:gd name="T20" fmla="*/ 28 w 87"/>
                  <a:gd name="T21" fmla="*/ 149 h 151"/>
                  <a:gd name="T22" fmla="*/ 28 w 87"/>
                  <a:gd name="T23" fmla="*/ 151 h 151"/>
                  <a:gd name="T24" fmla="*/ 87 w 87"/>
                  <a:gd name="T25" fmla="*/ 139 h 1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"/>
                  <a:gd name="T40" fmla="*/ 0 h 151"/>
                  <a:gd name="T41" fmla="*/ 87 w 87"/>
                  <a:gd name="T42" fmla="*/ 151 h 1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" h="151">
                    <a:moveTo>
                      <a:pt x="87" y="139"/>
                    </a:moveTo>
                    <a:lnTo>
                      <a:pt x="87" y="140"/>
                    </a:lnTo>
                    <a:lnTo>
                      <a:pt x="81" y="105"/>
                    </a:lnTo>
                    <a:lnTo>
                      <a:pt x="75" y="70"/>
                    </a:lnTo>
                    <a:lnTo>
                      <a:pt x="66" y="37"/>
                    </a:lnTo>
                    <a:lnTo>
                      <a:pt x="53" y="0"/>
                    </a:lnTo>
                    <a:lnTo>
                      <a:pt x="0" y="21"/>
                    </a:lnTo>
                    <a:lnTo>
                      <a:pt x="11" y="51"/>
                    </a:lnTo>
                    <a:lnTo>
                      <a:pt x="16" y="82"/>
                    </a:lnTo>
                    <a:lnTo>
                      <a:pt x="22" y="114"/>
                    </a:lnTo>
                    <a:lnTo>
                      <a:pt x="28" y="149"/>
                    </a:lnTo>
                    <a:lnTo>
                      <a:pt x="28" y="151"/>
                    </a:lnTo>
                    <a:lnTo>
                      <a:pt x="87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2" name="Freeform 26"/>
              <p:cNvSpPr>
                <a:spLocks/>
              </p:cNvSpPr>
              <p:nvPr/>
            </p:nvSpPr>
            <p:spPr bwMode="auto">
              <a:xfrm>
                <a:off x="2626" y="2767"/>
                <a:ext cx="36" cy="37"/>
              </a:xfrm>
              <a:custGeom>
                <a:avLst/>
                <a:gdLst>
                  <a:gd name="T0" fmla="*/ 72 w 73"/>
                  <a:gd name="T1" fmla="*/ 64 h 73"/>
                  <a:gd name="T2" fmla="*/ 70 w 73"/>
                  <a:gd name="T3" fmla="*/ 73 h 73"/>
                  <a:gd name="T4" fmla="*/ 73 w 73"/>
                  <a:gd name="T5" fmla="*/ 47 h 73"/>
                  <a:gd name="T6" fmla="*/ 67 w 73"/>
                  <a:gd name="T7" fmla="*/ 26 h 73"/>
                  <a:gd name="T8" fmla="*/ 61 w 73"/>
                  <a:gd name="T9" fmla="*/ 13 h 73"/>
                  <a:gd name="T10" fmla="*/ 59 w 73"/>
                  <a:gd name="T11" fmla="*/ 0 h 73"/>
                  <a:gd name="T12" fmla="*/ 0 w 73"/>
                  <a:gd name="T13" fmla="*/ 12 h 73"/>
                  <a:gd name="T14" fmla="*/ 6 w 73"/>
                  <a:gd name="T15" fmla="*/ 31 h 73"/>
                  <a:gd name="T16" fmla="*/ 12 w 73"/>
                  <a:gd name="T17" fmla="*/ 47 h 73"/>
                  <a:gd name="T18" fmla="*/ 15 w 73"/>
                  <a:gd name="T19" fmla="*/ 52 h 73"/>
                  <a:gd name="T20" fmla="*/ 15 w 73"/>
                  <a:gd name="T21" fmla="*/ 55 h 73"/>
                  <a:gd name="T22" fmla="*/ 13 w 73"/>
                  <a:gd name="T23" fmla="*/ 64 h 73"/>
                  <a:gd name="T24" fmla="*/ 15 w 73"/>
                  <a:gd name="T25" fmla="*/ 55 h 73"/>
                  <a:gd name="T26" fmla="*/ 13 w 73"/>
                  <a:gd name="T27" fmla="*/ 60 h 73"/>
                  <a:gd name="T28" fmla="*/ 13 w 73"/>
                  <a:gd name="T29" fmla="*/ 64 h 73"/>
                  <a:gd name="T30" fmla="*/ 72 w 73"/>
                  <a:gd name="T31" fmla="*/ 64 h 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73"/>
                  <a:gd name="T50" fmla="*/ 73 w 73"/>
                  <a:gd name="T51" fmla="*/ 73 h 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73">
                    <a:moveTo>
                      <a:pt x="72" y="64"/>
                    </a:moveTo>
                    <a:lnTo>
                      <a:pt x="70" y="73"/>
                    </a:lnTo>
                    <a:lnTo>
                      <a:pt x="73" y="47"/>
                    </a:lnTo>
                    <a:lnTo>
                      <a:pt x="67" y="26"/>
                    </a:lnTo>
                    <a:lnTo>
                      <a:pt x="61" y="13"/>
                    </a:lnTo>
                    <a:lnTo>
                      <a:pt x="59" y="0"/>
                    </a:lnTo>
                    <a:lnTo>
                      <a:pt x="0" y="12"/>
                    </a:lnTo>
                    <a:lnTo>
                      <a:pt x="6" y="31"/>
                    </a:lnTo>
                    <a:lnTo>
                      <a:pt x="12" y="47"/>
                    </a:lnTo>
                    <a:lnTo>
                      <a:pt x="15" y="52"/>
                    </a:lnTo>
                    <a:lnTo>
                      <a:pt x="15" y="55"/>
                    </a:lnTo>
                    <a:lnTo>
                      <a:pt x="13" y="64"/>
                    </a:lnTo>
                    <a:lnTo>
                      <a:pt x="15" y="55"/>
                    </a:lnTo>
                    <a:lnTo>
                      <a:pt x="13" y="60"/>
                    </a:lnTo>
                    <a:lnTo>
                      <a:pt x="13" y="64"/>
                    </a:lnTo>
                    <a:lnTo>
                      <a:pt x="72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3" name="Freeform 27"/>
              <p:cNvSpPr>
                <a:spLocks/>
              </p:cNvSpPr>
              <p:nvPr/>
            </p:nvSpPr>
            <p:spPr bwMode="auto">
              <a:xfrm>
                <a:off x="2368" y="2265"/>
                <a:ext cx="144" cy="486"/>
              </a:xfrm>
              <a:custGeom>
                <a:avLst/>
                <a:gdLst>
                  <a:gd name="T0" fmla="*/ 31 w 288"/>
                  <a:gd name="T1" fmla="*/ 772 h 970"/>
                  <a:gd name="T2" fmla="*/ 61 w 288"/>
                  <a:gd name="T3" fmla="*/ 664 h 970"/>
                  <a:gd name="T4" fmla="*/ 79 w 288"/>
                  <a:gd name="T5" fmla="*/ 553 h 970"/>
                  <a:gd name="T6" fmla="*/ 71 w 288"/>
                  <a:gd name="T7" fmla="*/ 548 h 970"/>
                  <a:gd name="T8" fmla="*/ 64 w 288"/>
                  <a:gd name="T9" fmla="*/ 518 h 970"/>
                  <a:gd name="T10" fmla="*/ 76 w 288"/>
                  <a:gd name="T11" fmla="*/ 475 h 970"/>
                  <a:gd name="T12" fmla="*/ 105 w 288"/>
                  <a:gd name="T13" fmla="*/ 442 h 970"/>
                  <a:gd name="T14" fmla="*/ 108 w 288"/>
                  <a:gd name="T15" fmla="*/ 430 h 970"/>
                  <a:gd name="T16" fmla="*/ 108 w 288"/>
                  <a:gd name="T17" fmla="*/ 416 h 970"/>
                  <a:gd name="T18" fmla="*/ 93 w 288"/>
                  <a:gd name="T19" fmla="*/ 378 h 970"/>
                  <a:gd name="T20" fmla="*/ 52 w 288"/>
                  <a:gd name="T21" fmla="*/ 296 h 970"/>
                  <a:gd name="T22" fmla="*/ 26 w 288"/>
                  <a:gd name="T23" fmla="*/ 211 h 970"/>
                  <a:gd name="T24" fmla="*/ 32 w 288"/>
                  <a:gd name="T25" fmla="*/ 163 h 970"/>
                  <a:gd name="T26" fmla="*/ 52 w 288"/>
                  <a:gd name="T27" fmla="*/ 141 h 970"/>
                  <a:gd name="T28" fmla="*/ 74 w 288"/>
                  <a:gd name="T29" fmla="*/ 118 h 970"/>
                  <a:gd name="T30" fmla="*/ 96 w 288"/>
                  <a:gd name="T31" fmla="*/ 81 h 970"/>
                  <a:gd name="T32" fmla="*/ 115 w 288"/>
                  <a:gd name="T33" fmla="*/ 48 h 970"/>
                  <a:gd name="T34" fmla="*/ 134 w 288"/>
                  <a:gd name="T35" fmla="*/ 35 h 970"/>
                  <a:gd name="T36" fmla="*/ 161 w 288"/>
                  <a:gd name="T37" fmla="*/ 29 h 970"/>
                  <a:gd name="T38" fmla="*/ 191 w 288"/>
                  <a:gd name="T39" fmla="*/ 24 h 970"/>
                  <a:gd name="T40" fmla="*/ 210 w 288"/>
                  <a:gd name="T41" fmla="*/ 26 h 970"/>
                  <a:gd name="T42" fmla="*/ 226 w 288"/>
                  <a:gd name="T43" fmla="*/ 23 h 970"/>
                  <a:gd name="T44" fmla="*/ 250 w 288"/>
                  <a:gd name="T45" fmla="*/ 13 h 970"/>
                  <a:gd name="T46" fmla="*/ 272 w 288"/>
                  <a:gd name="T47" fmla="*/ 4 h 970"/>
                  <a:gd name="T48" fmla="*/ 282 w 288"/>
                  <a:gd name="T49" fmla="*/ 0 h 970"/>
                  <a:gd name="T50" fmla="*/ 286 w 288"/>
                  <a:gd name="T51" fmla="*/ 4 h 970"/>
                  <a:gd name="T52" fmla="*/ 286 w 288"/>
                  <a:gd name="T53" fmla="*/ 14 h 970"/>
                  <a:gd name="T54" fmla="*/ 269 w 288"/>
                  <a:gd name="T55" fmla="*/ 36 h 970"/>
                  <a:gd name="T56" fmla="*/ 247 w 288"/>
                  <a:gd name="T57" fmla="*/ 60 h 970"/>
                  <a:gd name="T58" fmla="*/ 239 w 288"/>
                  <a:gd name="T59" fmla="*/ 73 h 970"/>
                  <a:gd name="T60" fmla="*/ 245 w 288"/>
                  <a:gd name="T61" fmla="*/ 93 h 970"/>
                  <a:gd name="T62" fmla="*/ 234 w 288"/>
                  <a:gd name="T63" fmla="*/ 151 h 970"/>
                  <a:gd name="T64" fmla="*/ 225 w 288"/>
                  <a:gd name="T65" fmla="*/ 182 h 970"/>
                  <a:gd name="T66" fmla="*/ 228 w 288"/>
                  <a:gd name="T67" fmla="*/ 216 h 970"/>
                  <a:gd name="T68" fmla="*/ 235 w 288"/>
                  <a:gd name="T69" fmla="*/ 280 h 970"/>
                  <a:gd name="T70" fmla="*/ 263 w 288"/>
                  <a:gd name="T71" fmla="*/ 330 h 970"/>
                  <a:gd name="T72" fmla="*/ 263 w 288"/>
                  <a:gd name="T73" fmla="*/ 405 h 970"/>
                  <a:gd name="T74" fmla="*/ 254 w 288"/>
                  <a:gd name="T75" fmla="*/ 465 h 970"/>
                  <a:gd name="T76" fmla="*/ 258 w 288"/>
                  <a:gd name="T77" fmla="*/ 483 h 970"/>
                  <a:gd name="T78" fmla="*/ 253 w 288"/>
                  <a:gd name="T79" fmla="*/ 556 h 970"/>
                  <a:gd name="T80" fmla="*/ 238 w 288"/>
                  <a:gd name="T81" fmla="*/ 579 h 970"/>
                  <a:gd name="T82" fmla="*/ 229 w 288"/>
                  <a:gd name="T83" fmla="*/ 623 h 970"/>
                  <a:gd name="T84" fmla="*/ 223 w 288"/>
                  <a:gd name="T85" fmla="*/ 746 h 970"/>
                  <a:gd name="T86" fmla="*/ 232 w 288"/>
                  <a:gd name="T87" fmla="*/ 903 h 970"/>
                  <a:gd name="T88" fmla="*/ 219 w 288"/>
                  <a:gd name="T89" fmla="*/ 964 h 970"/>
                  <a:gd name="T90" fmla="*/ 161 w 288"/>
                  <a:gd name="T91" fmla="*/ 970 h 970"/>
                  <a:gd name="T92" fmla="*/ 102 w 288"/>
                  <a:gd name="T93" fmla="*/ 963 h 970"/>
                  <a:gd name="T94" fmla="*/ 42 w 288"/>
                  <a:gd name="T95" fmla="*/ 937 h 970"/>
                  <a:gd name="T96" fmla="*/ 13 w 288"/>
                  <a:gd name="T97" fmla="*/ 916 h 970"/>
                  <a:gd name="T98" fmla="*/ 0 w 288"/>
                  <a:gd name="T99" fmla="*/ 887 h 970"/>
                  <a:gd name="T100" fmla="*/ 7 w 288"/>
                  <a:gd name="T101" fmla="*/ 842 h 9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8"/>
                  <a:gd name="T154" fmla="*/ 0 h 970"/>
                  <a:gd name="T155" fmla="*/ 288 w 288"/>
                  <a:gd name="T156" fmla="*/ 970 h 9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8" h="970">
                    <a:moveTo>
                      <a:pt x="7" y="842"/>
                    </a:moveTo>
                    <a:lnTo>
                      <a:pt x="19" y="807"/>
                    </a:lnTo>
                    <a:lnTo>
                      <a:pt x="31" y="772"/>
                    </a:lnTo>
                    <a:lnTo>
                      <a:pt x="42" y="735"/>
                    </a:lnTo>
                    <a:lnTo>
                      <a:pt x="52" y="700"/>
                    </a:lnTo>
                    <a:lnTo>
                      <a:pt x="61" y="664"/>
                    </a:lnTo>
                    <a:lnTo>
                      <a:pt x="69" y="627"/>
                    </a:lnTo>
                    <a:lnTo>
                      <a:pt x="74" y="591"/>
                    </a:lnTo>
                    <a:lnTo>
                      <a:pt x="79" y="553"/>
                    </a:lnTo>
                    <a:lnTo>
                      <a:pt x="77" y="551"/>
                    </a:lnTo>
                    <a:lnTo>
                      <a:pt x="74" y="550"/>
                    </a:lnTo>
                    <a:lnTo>
                      <a:pt x="71" y="548"/>
                    </a:lnTo>
                    <a:lnTo>
                      <a:pt x="70" y="547"/>
                    </a:lnTo>
                    <a:lnTo>
                      <a:pt x="66" y="532"/>
                    </a:lnTo>
                    <a:lnTo>
                      <a:pt x="64" y="518"/>
                    </a:lnTo>
                    <a:lnTo>
                      <a:pt x="66" y="503"/>
                    </a:lnTo>
                    <a:lnTo>
                      <a:pt x="70" y="489"/>
                    </a:lnTo>
                    <a:lnTo>
                      <a:pt x="76" y="475"/>
                    </a:lnTo>
                    <a:lnTo>
                      <a:pt x="85" y="462"/>
                    </a:lnTo>
                    <a:lnTo>
                      <a:pt x="93" y="452"/>
                    </a:lnTo>
                    <a:lnTo>
                      <a:pt x="105" y="442"/>
                    </a:lnTo>
                    <a:lnTo>
                      <a:pt x="107" y="439"/>
                    </a:lnTo>
                    <a:lnTo>
                      <a:pt x="108" y="435"/>
                    </a:lnTo>
                    <a:lnTo>
                      <a:pt x="108" y="430"/>
                    </a:lnTo>
                    <a:lnTo>
                      <a:pt x="109" y="427"/>
                    </a:lnTo>
                    <a:lnTo>
                      <a:pt x="109" y="421"/>
                    </a:lnTo>
                    <a:lnTo>
                      <a:pt x="108" y="416"/>
                    </a:lnTo>
                    <a:lnTo>
                      <a:pt x="108" y="411"/>
                    </a:lnTo>
                    <a:lnTo>
                      <a:pt x="107" y="405"/>
                    </a:lnTo>
                    <a:lnTo>
                      <a:pt x="93" y="378"/>
                    </a:lnTo>
                    <a:lnTo>
                      <a:pt x="80" y="350"/>
                    </a:lnTo>
                    <a:lnTo>
                      <a:pt x="66" y="324"/>
                    </a:lnTo>
                    <a:lnTo>
                      <a:pt x="52" y="296"/>
                    </a:lnTo>
                    <a:lnTo>
                      <a:pt x="41" y="268"/>
                    </a:lnTo>
                    <a:lnTo>
                      <a:pt x="32" y="240"/>
                    </a:lnTo>
                    <a:lnTo>
                      <a:pt x="26" y="211"/>
                    </a:lnTo>
                    <a:lnTo>
                      <a:pt x="26" y="181"/>
                    </a:lnTo>
                    <a:lnTo>
                      <a:pt x="29" y="172"/>
                    </a:lnTo>
                    <a:lnTo>
                      <a:pt x="32" y="163"/>
                    </a:lnTo>
                    <a:lnTo>
                      <a:pt x="38" y="156"/>
                    </a:lnTo>
                    <a:lnTo>
                      <a:pt x="45" y="149"/>
                    </a:lnTo>
                    <a:lnTo>
                      <a:pt x="52" y="141"/>
                    </a:lnTo>
                    <a:lnTo>
                      <a:pt x="60" y="134"/>
                    </a:lnTo>
                    <a:lnTo>
                      <a:pt x="69" y="127"/>
                    </a:lnTo>
                    <a:lnTo>
                      <a:pt x="74" y="118"/>
                    </a:lnTo>
                    <a:lnTo>
                      <a:pt x="82" y="106"/>
                    </a:lnTo>
                    <a:lnTo>
                      <a:pt x="89" y="95"/>
                    </a:lnTo>
                    <a:lnTo>
                      <a:pt x="96" y="81"/>
                    </a:lnTo>
                    <a:lnTo>
                      <a:pt x="102" y="70"/>
                    </a:lnTo>
                    <a:lnTo>
                      <a:pt x="109" y="58"/>
                    </a:lnTo>
                    <a:lnTo>
                      <a:pt x="115" y="48"/>
                    </a:lnTo>
                    <a:lnTo>
                      <a:pt x="123" y="41"/>
                    </a:lnTo>
                    <a:lnTo>
                      <a:pt x="128" y="36"/>
                    </a:lnTo>
                    <a:lnTo>
                      <a:pt x="134" y="35"/>
                    </a:lnTo>
                    <a:lnTo>
                      <a:pt x="142" y="32"/>
                    </a:lnTo>
                    <a:lnTo>
                      <a:pt x="150" y="30"/>
                    </a:lnTo>
                    <a:lnTo>
                      <a:pt x="161" y="29"/>
                    </a:lnTo>
                    <a:lnTo>
                      <a:pt x="171" y="27"/>
                    </a:lnTo>
                    <a:lnTo>
                      <a:pt x="181" y="26"/>
                    </a:lnTo>
                    <a:lnTo>
                      <a:pt x="191" y="24"/>
                    </a:lnTo>
                    <a:lnTo>
                      <a:pt x="199" y="24"/>
                    </a:lnTo>
                    <a:lnTo>
                      <a:pt x="204" y="26"/>
                    </a:lnTo>
                    <a:lnTo>
                      <a:pt x="210" y="26"/>
                    </a:lnTo>
                    <a:lnTo>
                      <a:pt x="216" y="27"/>
                    </a:lnTo>
                    <a:lnTo>
                      <a:pt x="218" y="27"/>
                    </a:lnTo>
                    <a:lnTo>
                      <a:pt x="226" y="23"/>
                    </a:lnTo>
                    <a:lnTo>
                      <a:pt x="234" y="20"/>
                    </a:lnTo>
                    <a:lnTo>
                      <a:pt x="242" y="17"/>
                    </a:lnTo>
                    <a:lnTo>
                      <a:pt x="250" y="13"/>
                    </a:lnTo>
                    <a:lnTo>
                      <a:pt x="257" y="10"/>
                    </a:lnTo>
                    <a:lnTo>
                      <a:pt x="264" y="7"/>
                    </a:lnTo>
                    <a:lnTo>
                      <a:pt x="272" y="4"/>
                    </a:lnTo>
                    <a:lnTo>
                      <a:pt x="279" y="0"/>
                    </a:lnTo>
                    <a:lnTo>
                      <a:pt x="280" y="0"/>
                    </a:lnTo>
                    <a:lnTo>
                      <a:pt x="282" y="0"/>
                    </a:lnTo>
                    <a:lnTo>
                      <a:pt x="283" y="1"/>
                    </a:lnTo>
                    <a:lnTo>
                      <a:pt x="286" y="4"/>
                    </a:lnTo>
                    <a:lnTo>
                      <a:pt x="288" y="7"/>
                    </a:lnTo>
                    <a:lnTo>
                      <a:pt x="288" y="11"/>
                    </a:lnTo>
                    <a:lnTo>
                      <a:pt x="286" y="14"/>
                    </a:lnTo>
                    <a:lnTo>
                      <a:pt x="283" y="22"/>
                    </a:lnTo>
                    <a:lnTo>
                      <a:pt x="276" y="29"/>
                    </a:lnTo>
                    <a:lnTo>
                      <a:pt x="269" y="36"/>
                    </a:lnTo>
                    <a:lnTo>
                      <a:pt x="261" y="45"/>
                    </a:lnTo>
                    <a:lnTo>
                      <a:pt x="254" y="52"/>
                    </a:lnTo>
                    <a:lnTo>
                      <a:pt x="247" y="60"/>
                    </a:lnTo>
                    <a:lnTo>
                      <a:pt x="241" y="64"/>
                    </a:lnTo>
                    <a:lnTo>
                      <a:pt x="239" y="67"/>
                    </a:lnTo>
                    <a:lnTo>
                      <a:pt x="239" y="73"/>
                    </a:lnTo>
                    <a:lnTo>
                      <a:pt x="242" y="80"/>
                    </a:lnTo>
                    <a:lnTo>
                      <a:pt x="244" y="87"/>
                    </a:lnTo>
                    <a:lnTo>
                      <a:pt x="245" y="93"/>
                    </a:lnTo>
                    <a:lnTo>
                      <a:pt x="244" y="112"/>
                    </a:lnTo>
                    <a:lnTo>
                      <a:pt x="241" y="132"/>
                    </a:lnTo>
                    <a:lnTo>
                      <a:pt x="234" y="151"/>
                    </a:lnTo>
                    <a:lnTo>
                      <a:pt x="226" y="170"/>
                    </a:lnTo>
                    <a:lnTo>
                      <a:pt x="225" y="176"/>
                    </a:lnTo>
                    <a:lnTo>
                      <a:pt x="225" y="182"/>
                    </a:lnTo>
                    <a:lnTo>
                      <a:pt x="225" y="188"/>
                    </a:lnTo>
                    <a:lnTo>
                      <a:pt x="226" y="192"/>
                    </a:lnTo>
                    <a:lnTo>
                      <a:pt x="228" y="216"/>
                    </a:lnTo>
                    <a:lnTo>
                      <a:pt x="229" y="238"/>
                    </a:lnTo>
                    <a:lnTo>
                      <a:pt x="231" y="259"/>
                    </a:lnTo>
                    <a:lnTo>
                      <a:pt x="235" y="280"/>
                    </a:lnTo>
                    <a:lnTo>
                      <a:pt x="244" y="297"/>
                    </a:lnTo>
                    <a:lnTo>
                      <a:pt x="254" y="313"/>
                    </a:lnTo>
                    <a:lnTo>
                      <a:pt x="263" y="330"/>
                    </a:lnTo>
                    <a:lnTo>
                      <a:pt x="266" y="346"/>
                    </a:lnTo>
                    <a:lnTo>
                      <a:pt x="266" y="376"/>
                    </a:lnTo>
                    <a:lnTo>
                      <a:pt x="263" y="405"/>
                    </a:lnTo>
                    <a:lnTo>
                      <a:pt x="258" y="433"/>
                    </a:lnTo>
                    <a:lnTo>
                      <a:pt x="254" y="461"/>
                    </a:lnTo>
                    <a:lnTo>
                      <a:pt x="254" y="465"/>
                    </a:lnTo>
                    <a:lnTo>
                      <a:pt x="256" y="471"/>
                    </a:lnTo>
                    <a:lnTo>
                      <a:pt x="257" y="477"/>
                    </a:lnTo>
                    <a:lnTo>
                      <a:pt x="258" y="483"/>
                    </a:lnTo>
                    <a:lnTo>
                      <a:pt x="258" y="508"/>
                    </a:lnTo>
                    <a:lnTo>
                      <a:pt x="257" y="532"/>
                    </a:lnTo>
                    <a:lnTo>
                      <a:pt x="253" y="556"/>
                    </a:lnTo>
                    <a:lnTo>
                      <a:pt x="242" y="579"/>
                    </a:lnTo>
                    <a:lnTo>
                      <a:pt x="241" y="579"/>
                    </a:lnTo>
                    <a:lnTo>
                      <a:pt x="238" y="579"/>
                    </a:lnTo>
                    <a:lnTo>
                      <a:pt x="235" y="579"/>
                    </a:lnTo>
                    <a:lnTo>
                      <a:pt x="234" y="581"/>
                    </a:lnTo>
                    <a:lnTo>
                      <a:pt x="229" y="623"/>
                    </a:lnTo>
                    <a:lnTo>
                      <a:pt x="225" y="665"/>
                    </a:lnTo>
                    <a:lnTo>
                      <a:pt x="223" y="705"/>
                    </a:lnTo>
                    <a:lnTo>
                      <a:pt x="223" y="746"/>
                    </a:lnTo>
                    <a:lnTo>
                      <a:pt x="226" y="797"/>
                    </a:lnTo>
                    <a:lnTo>
                      <a:pt x="229" y="849"/>
                    </a:lnTo>
                    <a:lnTo>
                      <a:pt x="232" y="903"/>
                    </a:lnTo>
                    <a:lnTo>
                      <a:pt x="234" y="954"/>
                    </a:lnTo>
                    <a:lnTo>
                      <a:pt x="229" y="960"/>
                    </a:lnTo>
                    <a:lnTo>
                      <a:pt x="219" y="964"/>
                    </a:lnTo>
                    <a:lnTo>
                      <a:pt x="203" y="969"/>
                    </a:lnTo>
                    <a:lnTo>
                      <a:pt x="182" y="970"/>
                    </a:lnTo>
                    <a:lnTo>
                      <a:pt x="161" y="970"/>
                    </a:lnTo>
                    <a:lnTo>
                      <a:pt x="139" y="970"/>
                    </a:lnTo>
                    <a:lnTo>
                      <a:pt x="118" y="967"/>
                    </a:lnTo>
                    <a:lnTo>
                      <a:pt x="102" y="963"/>
                    </a:lnTo>
                    <a:lnTo>
                      <a:pt x="79" y="954"/>
                    </a:lnTo>
                    <a:lnTo>
                      <a:pt x="58" y="945"/>
                    </a:lnTo>
                    <a:lnTo>
                      <a:pt x="42" y="937"/>
                    </a:lnTo>
                    <a:lnTo>
                      <a:pt x="31" y="929"/>
                    </a:lnTo>
                    <a:lnTo>
                      <a:pt x="20" y="922"/>
                    </a:lnTo>
                    <a:lnTo>
                      <a:pt x="13" y="916"/>
                    </a:lnTo>
                    <a:lnTo>
                      <a:pt x="7" y="909"/>
                    </a:lnTo>
                    <a:lnTo>
                      <a:pt x="3" y="903"/>
                    </a:lnTo>
                    <a:lnTo>
                      <a:pt x="0" y="887"/>
                    </a:lnTo>
                    <a:lnTo>
                      <a:pt x="3" y="867"/>
                    </a:lnTo>
                    <a:lnTo>
                      <a:pt x="6" y="848"/>
                    </a:lnTo>
                    <a:lnTo>
                      <a:pt x="7" y="842"/>
                    </a:lnTo>
                    <a:close/>
                  </a:path>
                </a:pathLst>
              </a:custGeom>
              <a:solidFill>
                <a:srgbClr val="F4C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4" name="Freeform 28"/>
              <p:cNvSpPr>
                <a:spLocks/>
              </p:cNvSpPr>
              <p:nvPr/>
            </p:nvSpPr>
            <p:spPr bwMode="auto">
              <a:xfrm>
                <a:off x="2368" y="2542"/>
                <a:ext cx="44" cy="146"/>
              </a:xfrm>
              <a:custGeom>
                <a:avLst/>
                <a:gdLst>
                  <a:gd name="T0" fmla="*/ 72 w 90"/>
                  <a:gd name="T1" fmla="*/ 0 h 292"/>
                  <a:gd name="T2" fmla="*/ 72 w 90"/>
                  <a:gd name="T3" fmla="*/ 0 h 292"/>
                  <a:gd name="T4" fmla="*/ 68 w 90"/>
                  <a:gd name="T5" fmla="*/ 38 h 292"/>
                  <a:gd name="T6" fmla="*/ 62 w 90"/>
                  <a:gd name="T7" fmla="*/ 73 h 292"/>
                  <a:gd name="T8" fmla="*/ 54 w 90"/>
                  <a:gd name="T9" fmla="*/ 109 h 292"/>
                  <a:gd name="T10" fmla="*/ 46 w 90"/>
                  <a:gd name="T11" fmla="*/ 146 h 292"/>
                  <a:gd name="T12" fmla="*/ 35 w 90"/>
                  <a:gd name="T13" fmla="*/ 181 h 292"/>
                  <a:gd name="T14" fmla="*/ 24 w 90"/>
                  <a:gd name="T15" fmla="*/ 216 h 292"/>
                  <a:gd name="T16" fmla="*/ 12 w 90"/>
                  <a:gd name="T17" fmla="*/ 251 h 292"/>
                  <a:gd name="T18" fmla="*/ 0 w 90"/>
                  <a:gd name="T19" fmla="*/ 286 h 292"/>
                  <a:gd name="T20" fmla="*/ 18 w 90"/>
                  <a:gd name="T21" fmla="*/ 292 h 292"/>
                  <a:gd name="T22" fmla="*/ 30 w 90"/>
                  <a:gd name="T23" fmla="*/ 257 h 292"/>
                  <a:gd name="T24" fmla="*/ 41 w 90"/>
                  <a:gd name="T25" fmla="*/ 222 h 292"/>
                  <a:gd name="T26" fmla="*/ 53 w 90"/>
                  <a:gd name="T27" fmla="*/ 184 h 292"/>
                  <a:gd name="T28" fmla="*/ 63 w 90"/>
                  <a:gd name="T29" fmla="*/ 149 h 292"/>
                  <a:gd name="T30" fmla="*/ 72 w 90"/>
                  <a:gd name="T31" fmla="*/ 112 h 292"/>
                  <a:gd name="T32" fmla="*/ 79 w 90"/>
                  <a:gd name="T33" fmla="*/ 76 h 292"/>
                  <a:gd name="T34" fmla="*/ 85 w 90"/>
                  <a:gd name="T35" fmla="*/ 38 h 292"/>
                  <a:gd name="T36" fmla="*/ 90 w 90"/>
                  <a:gd name="T37" fmla="*/ 0 h 292"/>
                  <a:gd name="T38" fmla="*/ 90 w 90"/>
                  <a:gd name="T39" fmla="*/ 0 h 292"/>
                  <a:gd name="T40" fmla="*/ 72 w 90"/>
                  <a:gd name="T41" fmla="*/ 0 h 2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0"/>
                  <a:gd name="T64" fmla="*/ 0 h 292"/>
                  <a:gd name="T65" fmla="*/ 90 w 90"/>
                  <a:gd name="T66" fmla="*/ 292 h 2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0" h="292">
                    <a:moveTo>
                      <a:pt x="72" y="0"/>
                    </a:moveTo>
                    <a:lnTo>
                      <a:pt x="72" y="0"/>
                    </a:lnTo>
                    <a:lnTo>
                      <a:pt x="68" y="38"/>
                    </a:lnTo>
                    <a:lnTo>
                      <a:pt x="62" y="73"/>
                    </a:lnTo>
                    <a:lnTo>
                      <a:pt x="54" y="109"/>
                    </a:lnTo>
                    <a:lnTo>
                      <a:pt x="46" y="146"/>
                    </a:lnTo>
                    <a:lnTo>
                      <a:pt x="35" y="181"/>
                    </a:lnTo>
                    <a:lnTo>
                      <a:pt x="24" y="216"/>
                    </a:lnTo>
                    <a:lnTo>
                      <a:pt x="12" y="251"/>
                    </a:lnTo>
                    <a:lnTo>
                      <a:pt x="0" y="286"/>
                    </a:lnTo>
                    <a:lnTo>
                      <a:pt x="18" y="292"/>
                    </a:lnTo>
                    <a:lnTo>
                      <a:pt x="30" y="257"/>
                    </a:lnTo>
                    <a:lnTo>
                      <a:pt x="41" y="222"/>
                    </a:lnTo>
                    <a:lnTo>
                      <a:pt x="53" y="184"/>
                    </a:lnTo>
                    <a:lnTo>
                      <a:pt x="63" y="149"/>
                    </a:lnTo>
                    <a:lnTo>
                      <a:pt x="72" y="112"/>
                    </a:lnTo>
                    <a:lnTo>
                      <a:pt x="79" y="76"/>
                    </a:lnTo>
                    <a:lnTo>
                      <a:pt x="85" y="38"/>
                    </a:lnTo>
                    <a:lnTo>
                      <a:pt x="90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5" name="Freeform 29"/>
              <p:cNvSpPr>
                <a:spLocks/>
              </p:cNvSpPr>
              <p:nvPr/>
            </p:nvSpPr>
            <p:spPr bwMode="auto">
              <a:xfrm>
                <a:off x="2399" y="2536"/>
                <a:ext cx="13" cy="9"/>
              </a:xfrm>
              <a:custGeom>
                <a:avLst/>
                <a:gdLst>
                  <a:gd name="T0" fmla="*/ 0 w 27"/>
                  <a:gd name="T1" fmla="*/ 9 h 18"/>
                  <a:gd name="T2" fmla="*/ 3 w 27"/>
                  <a:gd name="T3" fmla="*/ 12 h 18"/>
                  <a:gd name="T4" fmla="*/ 6 w 27"/>
                  <a:gd name="T5" fmla="*/ 15 h 18"/>
                  <a:gd name="T6" fmla="*/ 10 w 27"/>
                  <a:gd name="T7" fmla="*/ 16 h 18"/>
                  <a:gd name="T8" fmla="*/ 12 w 27"/>
                  <a:gd name="T9" fmla="*/ 18 h 18"/>
                  <a:gd name="T10" fmla="*/ 9 w 27"/>
                  <a:gd name="T11" fmla="*/ 12 h 18"/>
                  <a:gd name="T12" fmla="*/ 27 w 27"/>
                  <a:gd name="T13" fmla="*/ 12 h 18"/>
                  <a:gd name="T14" fmla="*/ 21 w 27"/>
                  <a:gd name="T15" fmla="*/ 3 h 18"/>
                  <a:gd name="T16" fmla="*/ 16 w 27"/>
                  <a:gd name="T17" fmla="*/ 2 h 18"/>
                  <a:gd name="T18" fmla="*/ 15 w 27"/>
                  <a:gd name="T19" fmla="*/ 0 h 18"/>
                  <a:gd name="T20" fmla="*/ 15 w 27"/>
                  <a:gd name="T21" fmla="*/ 0 h 18"/>
                  <a:gd name="T22" fmla="*/ 18 w 27"/>
                  <a:gd name="T23" fmla="*/ 3 h 18"/>
                  <a:gd name="T24" fmla="*/ 0 w 27"/>
                  <a:gd name="T25" fmla="*/ 9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18"/>
                  <a:gd name="T41" fmla="*/ 27 w 27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18">
                    <a:moveTo>
                      <a:pt x="0" y="9"/>
                    </a:moveTo>
                    <a:lnTo>
                      <a:pt x="3" y="12"/>
                    </a:lnTo>
                    <a:lnTo>
                      <a:pt x="6" y="15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9" y="12"/>
                    </a:lnTo>
                    <a:lnTo>
                      <a:pt x="27" y="12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6" name="Freeform 30"/>
              <p:cNvSpPr>
                <a:spLocks/>
              </p:cNvSpPr>
              <p:nvPr/>
            </p:nvSpPr>
            <p:spPr bwMode="auto">
              <a:xfrm>
                <a:off x="2396" y="2483"/>
                <a:ext cx="28" cy="57"/>
              </a:xfrm>
              <a:custGeom>
                <a:avLst/>
                <a:gdLst>
                  <a:gd name="T0" fmla="*/ 44 w 56"/>
                  <a:gd name="T1" fmla="*/ 1 h 115"/>
                  <a:gd name="T2" fmla="*/ 46 w 56"/>
                  <a:gd name="T3" fmla="*/ 0 h 115"/>
                  <a:gd name="T4" fmla="*/ 33 w 56"/>
                  <a:gd name="T5" fmla="*/ 11 h 115"/>
                  <a:gd name="T6" fmla="*/ 22 w 56"/>
                  <a:gd name="T7" fmla="*/ 23 h 115"/>
                  <a:gd name="T8" fmla="*/ 14 w 56"/>
                  <a:gd name="T9" fmla="*/ 36 h 115"/>
                  <a:gd name="T10" fmla="*/ 6 w 56"/>
                  <a:gd name="T11" fmla="*/ 51 h 115"/>
                  <a:gd name="T12" fmla="*/ 2 w 56"/>
                  <a:gd name="T13" fmla="*/ 67 h 115"/>
                  <a:gd name="T14" fmla="*/ 0 w 56"/>
                  <a:gd name="T15" fmla="*/ 83 h 115"/>
                  <a:gd name="T16" fmla="*/ 2 w 56"/>
                  <a:gd name="T17" fmla="*/ 99 h 115"/>
                  <a:gd name="T18" fmla="*/ 6 w 56"/>
                  <a:gd name="T19" fmla="*/ 115 h 115"/>
                  <a:gd name="T20" fmla="*/ 24 w 56"/>
                  <a:gd name="T21" fmla="*/ 109 h 115"/>
                  <a:gd name="T22" fmla="*/ 19 w 56"/>
                  <a:gd name="T23" fmla="*/ 96 h 115"/>
                  <a:gd name="T24" fmla="*/ 18 w 56"/>
                  <a:gd name="T25" fmla="*/ 83 h 115"/>
                  <a:gd name="T26" fmla="*/ 19 w 56"/>
                  <a:gd name="T27" fmla="*/ 70 h 115"/>
                  <a:gd name="T28" fmla="*/ 24 w 56"/>
                  <a:gd name="T29" fmla="*/ 57 h 115"/>
                  <a:gd name="T30" fmla="*/ 28 w 56"/>
                  <a:gd name="T31" fmla="*/ 45 h 115"/>
                  <a:gd name="T32" fmla="*/ 37 w 56"/>
                  <a:gd name="T33" fmla="*/ 32 h 115"/>
                  <a:gd name="T34" fmla="*/ 44 w 56"/>
                  <a:gd name="T35" fmla="*/ 23 h 115"/>
                  <a:gd name="T36" fmla="*/ 54 w 56"/>
                  <a:gd name="T37" fmla="*/ 14 h 115"/>
                  <a:gd name="T38" fmla="*/ 56 w 56"/>
                  <a:gd name="T39" fmla="*/ 13 h 115"/>
                  <a:gd name="T40" fmla="*/ 44 w 56"/>
                  <a:gd name="T41" fmla="*/ 1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115"/>
                  <a:gd name="T65" fmla="*/ 56 w 56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115">
                    <a:moveTo>
                      <a:pt x="44" y="1"/>
                    </a:moveTo>
                    <a:lnTo>
                      <a:pt x="46" y="0"/>
                    </a:lnTo>
                    <a:lnTo>
                      <a:pt x="33" y="11"/>
                    </a:lnTo>
                    <a:lnTo>
                      <a:pt x="22" y="23"/>
                    </a:lnTo>
                    <a:lnTo>
                      <a:pt x="14" y="36"/>
                    </a:lnTo>
                    <a:lnTo>
                      <a:pt x="6" y="51"/>
                    </a:lnTo>
                    <a:lnTo>
                      <a:pt x="2" y="67"/>
                    </a:lnTo>
                    <a:lnTo>
                      <a:pt x="0" y="83"/>
                    </a:lnTo>
                    <a:lnTo>
                      <a:pt x="2" y="99"/>
                    </a:lnTo>
                    <a:lnTo>
                      <a:pt x="6" y="115"/>
                    </a:lnTo>
                    <a:lnTo>
                      <a:pt x="24" y="109"/>
                    </a:lnTo>
                    <a:lnTo>
                      <a:pt x="19" y="96"/>
                    </a:lnTo>
                    <a:lnTo>
                      <a:pt x="18" y="83"/>
                    </a:lnTo>
                    <a:lnTo>
                      <a:pt x="19" y="70"/>
                    </a:lnTo>
                    <a:lnTo>
                      <a:pt x="24" y="57"/>
                    </a:lnTo>
                    <a:lnTo>
                      <a:pt x="28" y="45"/>
                    </a:lnTo>
                    <a:lnTo>
                      <a:pt x="37" y="32"/>
                    </a:lnTo>
                    <a:lnTo>
                      <a:pt x="44" y="23"/>
                    </a:lnTo>
                    <a:lnTo>
                      <a:pt x="54" y="14"/>
                    </a:lnTo>
                    <a:lnTo>
                      <a:pt x="56" y="13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7" name="Freeform 31"/>
              <p:cNvSpPr>
                <a:spLocks/>
              </p:cNvSpPr>
              <p:nvPr/>
            </p:nvSpPr>
            <p:spPr bwMode="auto">
              <a:xfrm>
                <a:off x="2417" y="2476"/>
                <a:ext cx="11" cy="13"/>
              </a:xfrm>
              <a:custGeom>
                <a:avLst/>
                <a:gdLst>
                  <a:gd name="T0" fmla="*/ 3 w 20"/>
                  <a:gd name="T1" fmla="*/ 6 h 27"/>
                  <a:gd name="T2" fmla="*/ 6 w 20"/>
                  <a:gd name="T3" fmla="*/ 0 h 27"/>
                  <a:gd name="T4" fmla="*/ 1 w 20"/>
                  <a:gd name="T5" fmla="*/ 8 h 27"/>
                  <a:gd name="T6" fmla="*/ 1 w 20"/>
                  <a:gd name="T7" fmla="*/ 12 h 27"/>
                  <a:gd name="T8" fmla="*/ 0 w 20"/>
                  <a:gd name="T9" fmla="*/ 15 h 27"/>
                  <a:gd name="T10" fmla="*/ 1 w 20"/>
                  <a:gd name="T11" fmla="*/ 15 h 27"/>
                  <a:gd name="T12" fmla="*/ 13 w 20"/>
                  <a:gd name="T13" fmla="*/ 27 h 27"/>
                  <a:gd name="T14" fmla="*/ 17 w 20"/>
                  <a:gd name="T15" fmla="*/ 21 h 27"/>
                  <a:gd name="T16" fmla="*/ 19 w 20"/>
                  <a:gd name="T17" fmla="*/ 15 h 27"/>
                  <a:gd name="T18" fmla="*/ 19 w 20"/>
                  <a:gd name="T19" fmla="*/ 11 h 27"/>
                  <a:gd name="T20" fmla="*/ 17 w 20"/>
                  <a:gd name="T21" fmla="*/ 12 h 27"/>
                  <a:gd name="T22" fmla="*/ 20 w 20"/>
                  <a:gd name="T23" fmla="*/ 6 h 27"/>
                  <a:gd name="T24" fmla="*/ 17 w 20"/>
                  <a:gd name="T25" fmla="*/ 12 h 27"/>
                  <a:gd name="T26" fmla="*/ 20 w 20"/>
                  <a:gd name="T27" fmla="*/ 9 h 27"/>
                  <a:gd name="T28" fmla="*/ 20 w 20"/>
                  <a:gd name="T29" fmla="*/ 6 h 27"/>
                  <a:gd name="T30" fmla="*/ 3 w 20"/>
                  <a:gd name="T31" fmla="*/ 6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27"/>
                  <a:gd name="T50" fmla="*/ 20 w 20"/>
                  <a:gd name="T51" fmla="*/ 27 h 2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27">
                    <a:moveTo>
                      <a:pt x="3" y="6"/>
                    </a:moveTo>
                    <a:lnTo>
                      <a:pt x="6" y="0"/>
                    </a:lnTo>
                    <a:lnTo>
                      <a:pt x="1" y="8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19" y="15"/>
                    </a:lnTo>
                    <a:lnTo>
                      <a:pt x="19" y="11"/>
                    </a:lnTo>
                    <a:lnTo>
                      <a:pt x="17" y="12"/>
                    </a:lnTo>
                    <a:lnTo>
                      <a:pt x="20" y="6"/>
                    </a:lnTo>
                    <a:lnTo>
                      <a:pt x="17" y="12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8" name="Freeform 32"/>
              <p:cNvSpPr>
                <a:spLocks/>
              </p:cNvSpPr>
              <p:nvPr/>
            </p:nvSpPr>
            <p:spPr bwMode="auto">
              <a:xfrm>
                <a:off x="2417" y="2467"/>
                <a:ext cx="11" cy="12"/>
              </a:xfrm>
              <a:custGeom>
                <a:avLst/>
                <a:gdLst>
                  <a:gd name="T0" fmla="*/ 1 w 20"/>
                  <a:gd name="T1" fmla="*/ 5 h 24"/>
                  <a:gd name="T2" fmla="*/ 0 w 20"/>
                  <a:gd name="T3" fmla="*/ 4 h 24"/>
                  <a:gd name="T4" fmla="*/ 1 w 20"/>
                  <a:gd name="T5" fmla="*/ 8 h 24"/>
                  <a:gd name="T6" fmla="*/ 1 w 20"/>
                  <a:gd name="T7" fmla="*/ 13 h 24"/>
                  <a:gd name="T8" fmla="*/ 3 w 20"/>
                  <a:gd name="T9" fmla="*/ 18 h 24"/>
                  <a:gd name="T10" fmla="*/ 3 w 20"/>
                  <a:gd name="T11" fmla="*/ 24 h 24"/>
                  <a:gd name="T12" fmla="*/ 20 w 20"/>
                  <a:gd name="T13" fmla="*/ 24 h 24"/>
                  <a:gd name="T14" fmla="*/ 20 w 20"/>
                  <a:gd name="T15" fmla="*/ 18 h 24"/>
                  <a:gd name="T16" fmla="*/ 19 w 20"/>
                  <a:gd name="T17" fmla="*/ 13 h 24"/>
                  <a:gd name="T18" fmla="*/ 19 w 20"/>
                  <a:gd name="T19" fmla="*/ 8 h 24"/>
                  <a:gd name="T20" fmla="*/ 17 w 20"/>
                  <a:gd name="T21" fmla="*/ 1 h 24"/>
                  <a:gd name="T22" fmla="*/ 16 w 20"/>
                  <a:gd name="T23" fmla="*/ 0 h 24"/>
                  <a:gd name="T24" fmla="*/ 1 w 20"/>
                  <a:gd name="T25" fmla="*/ 5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4"/>
                  <a:gd name="T41" fmla="*/ 20 w 20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4">
                    <a:moveTo>
                      <a:pt x="1" y="5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1" y="13"/>
                    </a:lnTo>
                    <a:lnTo>
                      <a:pt x="3" y="18"/>
                    </a:lnTo>
                    <a:lnTo>
                      <a:pt x="3" y="24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19" y="13"/>
                    </a:lnTo>
                    <a:lnTo>
                      <a:pt x="19" y="8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89" name="Freeform 33"/>
              <p:cNvSpPr>
                <a:spLocks/>
              </p:cNvSpPr>
              <p:nvPr/>
            </p:nvSpPr>
            <p:spPr bwMode="auto">
              <a:xfrm>
                <a:off x="2377" y="2356"/>
                <a:ext cx="48" cy="114"/>
              </a:xfrm>
              <a:custGeom>
                <a:avLst/>
                <a:gdLst>
                  <a:gd name="T0" fmla="*/ 0 w 97"/>
                  <a:gd name="T1" fmla="*/ 0 h 227"/>
                  <a:gd name="T2" fmla="*/ 0 w 97"/>
                  <a:gd name="T3" fmla="*/ 0 h 227"/>
                  <a:gd name="T4" fmla="*/ 0 w 97"/>
                  <a:gd name="T5" fmla="*/ 30 h 227"/>
                  <a:gd name="T6" fmla="*/ 6 w 97"/>
                  <a:gd name="T7" fmla="*/ 61 h 227"/>
                  <a:gd name="T8" fmla="*/ 15 w 97"/>
                  <a:gd name="T9" fmla="*/ 90 h 227"/>
                  <a:gd name="T10" fmla="*/ 28 w 97"/>
                  <a:gd name="T11" fmla="*/ 118 h 227"/>
                  <a:gd name="T12" fmla="*/ 41 w 97"/>
                  <a:gd name="T13" fmla="*/ 146 h 227"/>
                  <a:gd name="T14" fmla="*/ 56 w 97"/>
                  <a:gd name="T15" fmla="*/ 172 h 227"/>
                  <a:gd name="T16" fmla="*/ 69 w 97"/>
                  <a:gd name="T17" fmla="*/ 200 h 227"/>
                  <a:gd name="T18" fmla="*/ 82 w 97"/>
                  <a:gd name="T19" fmla="*/ 227 h 227"/>
                  <a:gd name="T20" fmla="*/ 97 w 97"/>
                  <a:gd name="T21" fmla="*/ 222 h 227"/>
                  <a:gd name="T22" fmla="*/ 84 w 97"/>
                  <a:gd name="T23" fmla="*/ 194 h 227"/>
                  <a:gd name="T24" fmla="*/ 71 w 97"/>
                  <a:gd name="T25" fmla="*/ 166 h 227"/>
                  <a:gd name="T26" fmla="*/ 56 w 97"/>
                  <a:gd name="T27" fmla="*/ 140 h 227"/>
                  <a:gd name="T28" fmla="*/ 43 w 97"/>
                  <a:gd name="T29" fmla="*/ 112 h 227"/>
                  <a:gd name="T30" fmla="*/ 33 w 97"/>
                  <a:gd name="T31" fmla="*/ 84 h 227"/>
                  <a:gd name="T32" fmla="*/ 24 w 97"/>
                  <a:gd name="T33" fmla="*/ 58 h 227"/>
                  <a:gd name="T34" fmla="*/ 18 w 97"/>
                  <a:gd name="T35" fmla="*/ 30 h 227"/>
                  <a:gd name="T36" fmla="*/ 18 w 97"/>
                  <a:gd name="T37" fmla="*/ 0 h 227"/>
                  <a:gd name="T38" fmla="*/ 18 w 97"/>
                  <a:gd name="T39" fmla="*/ 0 h 227"/>
                  <a:gd name="T40" fmla="*/ 0 w 97"/>
                  <a:gd name="T41" fmla="*/ 0 h 2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227"/>
                  <a:gd name="T65" fmla="*/ 97 w 97"/>
                  <a:gd name="T66" fmla="*/ 227 h 2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227">
                    <a:moveTo>
                      <a:pt x="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6" y="61"/>
                    </a:lnTo>
                    <a:lnTo>
                      <a:pt x="15" y="90"/>
                    </a:lnTo>
                    <a:lnTo>
                      <a:pt x="28" y="118"/>
                    </a:lnTo>
                    <a:lnTo>
                      <a:pt x="41" y="146"/>
                    </a:lnTo>
                    <a:lnTo>
                      <a:pt x="56" y="172"/>
                    </a:lnTo>
                    <a:lnTo>
                      <a:pt x="69" y="200"/>
                    </a:lnTo>
                    <a:lnTo>
                      <a:pt x="82" y="227"/>
                    </a:lnTo>
                    <a:lnTo>
                      <a:pt x="97" y="222"/>
                    </a:lnTo>
                    <a:lnTo>
                      <a:pt x="84" y="194"/>
                    </a:lnTo>
                    <a:lnTo>
                      <a:pt x="71" y="166"/>
                    </a:lnTo>
                    <a:lnTo>
                      <a:pt x="56" y="140"/>
                    </a:lnTo>
                    <a:lnTo>
                      <a:pt x="43" y="112"/>
                    </a:lnTo>
                    <a:lnTo>
                      <a:pt x="33" y="84"/>
                    </a:lnTo>
                    <a:lnTo>
                      <a:pt x="24" y="58"/>
                    </a:lnTo>
                    <a:lnTo>
                      <a:pt x="18" y="3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0" name="Freeform 34"/>
              <p:cNvSpPr>
                <a:spLocks/>
              </p:cNvSpPr>
              <p:nvPr/>
            </p:nvSpPr>
            <p:spPr bwMode="auto">
              <a:xfrm>
                <a:off x="2377" y="2322"/>
                <a:ext cx="32" cy="34"/>
              </a:xfrm>
              <a:custGeom>
                <a:avLst/>
                <a:gdLst>
                  <a:gd name="T0" fmla="*/ 50 w 65"/>
                  <a:gd name="T1" fmla="*/ 0 h 67"/>
                  <a:gd name="T2" fmla="*/ 50 w 65"/>
                  <a:gd name="T3" fmla="*/ 0 h 67"/>
                  <a:gd name="T4" fmla="*/ 46 w 65"/>
                  <a:gd name="T5" fmla="*/ 7 h 67"/>
                  <a:gd name="T6" fmla="*/ 37 w 65"/>
                  <a:gd name="T7" fmla="*/ 14 h 67"/>
                  <a:gd name="T8" fmla="*/ 30 w 65"/>
                  <a:gd name="T9" fmla="*/ 21 h 67"/>
                  <a:gd name="T10" fmla="*/ 22 w 65"/>
                  <a:gd name="T11" fmla="*/ 29 h 67"/>
                  <a:gd name="T12" fmla="*/ 15 w 65"/>
                  <a:gd name="T13" fmla="*/ 36 h 67"/>
                  <a:gd name="T14" fmla="*/ 8 w 65"/>
                  <a:gd name="T15" fmla="*/ 45 h 67"/>
                  <a:gd name="T16" fmla="*/ 3 w 65"/>
                  <a:gd name="T17" fmla="*/ 55 h 67"/>
                  <a:gd name="T18" fmla="*/ 0 w 65"/>
                  <a:gd name="T19" fmla="*/ 67 h 67"/>
                  <a:gd name="T20" fmla="*/ 18 w 65"/>
                  <a:gd name="T21" fmla="*/ 67 h 67"/>
                  <a:gd name="T22" fmla="*/ 21 w 65"/>
                  <a:gd name="T23" fmla="*/ 61 h 67"/>
                  <a:gd name="T24" fmla="*/ 22 w 65"/>
                  <a:gd name="T25" fmla="*/ 54 h 67"/>
                  <a:gd name="T26" fmla="*/ 27 w 65"/>
                  <a:gd name="T27" fmla="*/ 48 h 67"/>
                  <a:gd name="T28" fmla="*/ 34 w 65"/>
                  <a:gd name="T29" fmla="*/ 40 h 67"/>
                  <a:gd name="T30" fmla="*/ 41 w 65"/>
                  <a:gd name="T31" fmla="*/ 33 h 67"/>
                  <a:gd name="T32" fmla="*/ 49 w 65"/>
                  <a:gd name="T33" fmla="*/ 26 h 67"/>
                  <a:gd name="T34" fmla="*/ 57 w 65"/>
                  <a:gd name="T35" fmla="*/ 18 h 67"/>
                  <a:gd name="T36" fmla="*/ 65 w 65"/>
                  <a:gd name="T37" fmla="*/ 8 h 67"/>
                  <a:gd name="T38" fmla="*/ 65 w 65"/>
                  <a:gd name="T39" fmla="*/ 8 h 67"/>
                  <a:gd name="T40" fmla="*/ 50 w 65"/>
                  <a:gd name="T41" fmla="*/ 0 h 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67"/>
                  <a:gd name="T65" fmla="*/ 65 w 65"/>
                  <a:gd name="T66" fmla="*/ 67 h 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67">
                    <a:moveTo>
                      <a:pt x="50" y="0"/>
                    </a:moveTo>
                    <a:lnTo>
                      <a:pt x="50" y="0"/>
                    </a:lnTo>
                    <a:lnTo>
                      <a:pt x="46" y="7"/>
                    </a:lnTo>
                    <a:lnTo>
                      <a:pt x="37" y="14"/>
                    </a:lnTo>
                    <a:lnTo>
                      <a:pt x="30" y="21"/>
                    </a:lnTo>
                    <a:lnTo>
                      <a:pt x="22" y="29"/>
                    </a:lnTo>
                    <a:lnTo>
                      <a:pt x="15" y="36"/>
                    </a:lnTo>
                    <a:lnTo>
                      <a:pt x="8" y="45"/>
                    </a:lnTo>
                    <a:lnTo>
                      <a:pt x="3" y="55"/>
                    </a:lnTo>
                    <a:lnTo>
                      <a:pt x="0" y="67"/>
                    </a:lnTo>
                    <a:lnTo>
                      <a:pt x="18" y="67"/>
                    </a:lnTo>
                    <a:lnTo>
                      <a:pt x="21" y="61"/>
                    </a:lnTo>
                    <a:lnTo>
                      <a:pt x="22" y="54"/>
                    </a:lnTo>
                    <a:lnTo>
                      <a:pt x="27" y="48"/>
                    </a:lnTo>
                    <a:lnTo>
                      <a:pt x="34" y="40"/>
                    </a:lnTo>
                    <a:lnTo>
                      <a:pt x="41" y="33"/>
                    </a:lnTo>
                    <a:lnTo>
                      <a:pt x="49" y="26"/>
                    </a:lnTo>
                    <a:lnTo>
                      <a:pt x="57" y="18"/>
                    </a:lnTo>
                    <a:lnTo>
                      <a:pt x="65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1" name="Freeform 35"/>
              <p:cNvSpPr>
                <a:spLocks/>
              </p:cNvSpPr>
              <p:nvPr/>
            </p:nvSpPr>
            <p:spPr bwMode="auto">
              <a:xfrm>
                <a:off x="2402" y="2280"/>
                <a:ext cx="33" cy="47"/>
              </a:xfrm>
              <a:custGeom>
                <a:avLst/>
                <a:gdLst>
                  <a:gd name="T0" fmla="*/ 57 w 66"/>
                  <a:gd name="T1" fmla="*/ 0 h 93"/>
                  <a:gd name="T2" fmla="*/ 57 w 66"/>
                  <a:gd name="T3" fmla="*/ 0 h 93"/>
                  <a:gd name="T4" fmla="*/ 50 w 66"/>
                  <a:gd name="T5" fmla="*/ 6 h 93"/>
                  <a:gd name="T6" fmla="*/ 41 w 66"/>
                  <a:gd name="T7" fmla="*/ 14 h 93"/>
                  <a:gd name="T8" fmla="*/ 35 w 66"/>
                  <a:gd name="T9" fmla="*/ 25 h 93"/>
                  <a:gd name="T10" fmla="*/ 28 w 66"/>
                  <a:gd name="T11" fmla="*/ 36 h 93"/>
                  <a:gd name="T12" fmla="*/ 22 w 66"/>
                  <a:gd name="T13" fmla="*/ 48 h 93"/>
                  <a:gd name="T14" fmla="*/ 15 w 66"/>
                  <a:gd name="T15" fmla="*/ 61 h 93"/>
                  <a:gd name="T16" fmla="*/ 7 w 66"/>
                  <a:gd name="T17" fmla="*/ 73 h 93"/>
                  <a:gd name="T18" fmla="*/ 0 w 66"/>
                  <a:gd name="T19" fmla="*/ 85 h 93"/>
                  <a:gd name="T20" fmla="*/ 15 w 66"/>
                  <a:gd name="T21" fmla="*/ 93 h 93"/>
                  <a:gd name="T22" fmla="*/ 22 w 66"/>
                  <a:gd name="T23" fmla="*/ 82 h 93"/>
                  <a:gd name="T24" fmla="*/ 29 w 66"/>
                  <a:gd name="T25" fmla="*/ 70 h 93"/>
                  <a:gd name="T26" fmla="*/ 37 w 66"/>
                  <a:gd name="T27" fmla="*/ 57 h 93"/>
                  <a:gd name="T28" fmla="*/ 42 w 66"/>
                  <a:gd name="T29" fmla="*/ 45 h 93"/>
                  <a:gd name="T30" fmla="*/ 50 w 66"/>
                  <a:gd name="T31" fmla="*/ 33 h 93"/>
                  <a:gd name="T32" fmla="*/ 56 w 66"/>
                  <a:gd name="T33" fmla="*/ 23 h 93"/>
                  <a:gd name="T34" fmla="*/ 61 w 66"/>
                  <a:gd name="T35" fmla="*/ 17 h 93"/>
                  <a:gd name="T36" fmla="*/ 66 w 66"/>
                  <a:gd name="T37" fmla="*/ 14 h 93"/>
                  <a:gd name="T38" fmla="*/ 66 w 66"/>
                  <a:gd name="T39" fmla="*/ 14 h 93"/>
                  <a:gd name="T40" fmla="*/ 57 w 66"/>
                  <a:gd name="T41" fmla="*/ 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93"/>
                  <a:gd name="T65" fmla="*/ 66 w 66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93">
                    <a:moveTo>
                      <a:pt x="57" y="0"/>
                    </a:moveTo>
                    <a:lnTo>
                      <a:pt x="57" y="0"/>
                    </a:lnTo>
                    <a:lnTo>
                      <a:pt x="50" y="6"/>
                    </a:lnTo>
                    <a:lnTo>
                      <a:pt x="41" y="14"/>
                    </a:lnTo>
                    <a:lnTo>
                      <a:pt x="35" y="25"/>
                    </a:lnTo>
                    <a:lnTo>
                      <a:pt x="28" y="36"/>
                    </a:lnTo>
                    <a:lnTo>
                      <a:pt x="22" y="48"/>
                    </a:lnTo>
                    <a:lnTo>
                      <a:pt x="15" y="61"/>
                    </a:lnTo>
                    <a:lnTo>
                      <a:pt x="7" y="73"/>
                    </a:lnTo>
                    <a:lnTo>
                      <a:pt x="0" y="85"/>
                    </a:lnTo>
                    <a:lnTo>
                      <a:pt x="15" y="93"/>
                    </a:lnTo>
                    <a:lnTo>
                      <a:pt x="22" y="82"/>
                    </a:lnTo>
                    <a:lnTo>
                      <a:pt x="29" y="70"/>
                    </a:lnTo>
                    <a:lnTo>
                      <a:pt x="37" y="57"/>
                    </a:lnTo>
                    <a:lnTo>
                      <a:pt x="42" y="45"/>
                    </a:lnTo>
                    <a:lnTo>
                      <a:pt x="50" y="33"/>
                    </a:lnTo>
                    <a:lnTo>
                      <a:pt x="56" y="23"/>
                    </a:lnTo>
                    <a:lnTo>
                      <a:pt x="61" y="17"/>
                    </a:lnTo>
                    <a:lnTo>
                      <a:pt x="66" y="1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2" name="Freeform 36"/>
              <p:cNvSpPr>
                <a:spLocks/>
              </p:cNvSpPr>
              <p:nvPr/>
            </p:nvSpPr>
            <p:spPr bwMode="auto">
              <a:xfrm>
                <a:off x="2431" y="2273"/>
                <a:ext cx="38" cy="14"/>
              </a:xfrm>
              <a:custGeom>
                <a:avLst/>
                <a:gdLst>
                  <a:gd name="T0" fmla="*/ 76 w 76"/>
                  <a:gd name="T1" fmla="*/ 0 h 27"/>
                  <a:gd name="T2" fmla="*/ 75 w 76"/>
                  <a:gd name="T3" fmla="*/ 0 h 27"/>
                  <a:gd name="T4" fmla="*/ 67 w 76"/>
                  <a:gd name="T5" fmla="*/ 0 h 27"/>
                  <a:gd name="T6" fmla="*/ 57 w 76"/>
                  <a:gd name="T7" fmla="*/ 1 h 27"/>
                  <a:gd name="T8" fmla="*/ 47 w 76"/>
                  <a:gd name="T9" fmla="*/ 3 h 27"/>
                  <a:gd name="T10" fmla="*/ 37 w 76"/>
                  <a:gd name="T11" fmla="*/ 4 h 27"/>
                  <a:gd name="T12" fmla="*/ 26 w 76"/>
                  <a:gd name="T13" fmla="*/ 6 h 27"/>
                  <a:gd name="T14" fmla="*/ 16 w 76"/>
                  <a:gd name="T15" fmla="*/ 7 h 27"/>
                  <a:gd name="T16" fmla="*/ 7 w 76"/>
                  <a:gd name="T17" fmla="*/ 10 h 27"/>
                  <a:gd name="T18" fmla="*/ 0 w 76"/>
                  <a:gd name="T19" fmla="*/ 13 h 27"/>
                  <a:gd name="T20" fmla="*/ 9 w 76"/>
                  <a:gd name="T21" fmla="*/ 27 h 27"/>
                  <a:gd name="T22" fmla="*/ 13 w 76"/>
                  <a:gd name="T23" fmla="*/ 27 h 27"/>
                  <a:gd name="T24" fmla="*/ 19 w 76"/>
                  <a:gd name="T25" fmla="*/ 25 h 27"/>
                  <a:gd name="T26" fmla="*/ 26 w 76"/>
                  <a:gd name="T27" fmla="*/ 23 h 27"/>
                  <a:gd name="T28" fmla="*/ 37 w 76"/>
                  <a:gd name="T29" fmla="*/ 22 h 27"/>
                  <a:gd name="T30" fmla="*/ 47 w 76"/>
                  <a:gd name="T31" fmla="*/ 20 h 27"/>
                  <a:gd name="T32" fmla="*/ 57 w 76"/>
                  <a:gd name="T33" fmla="*/ 19 h 27"/>
                  <a:gd name="T34" fmla="*/ 67 w 76"/>
                  <a:gd name="T35" fmla="*/ 17 h 27"/>
                  <a:gd name="T36" fmla="*/ 75 w 76"/>
                  <a:gd name="T37" fmla="*/ 17 h 27"/>
                  <a:gd name="T38" fmla="*/ 73 w 76"/>
                  <a:gd name="T39" fmla="*/ 17 h 27"/>
                  <a:gd name="T40" fmla="*/ 76 w 76"/>
                  <a:gd name="T41" fmla="*/ 0 h 27"/>
                  <a:gd name="T42" fmla="*/ 75 w 76"/>
                  <a:gd name="T43" fmla="*/ 0 h 27"/>
                  <a:gd name="T44" fmla="*/ 75 w 76"/>
                  <a:gd name="T45" fmla="*/ 0 h 27"/>
                  <a:gd name="T46" fmla="*/ 76 w 76"/>
                  <a:gd name="T47" fmla="*/ 0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6"/>
                  <a:gd name="T73" fmla="*/ 0 h 27"/>
                  <a:gd name="T74" fmla="*/ 76 w 76"/>
                  <a:gd name="T75" fmla="*/ 27 h 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6" h="27">
                    <a:moveTo>
                      <a:pt x="76" y="0"/>
                    </a:moveTo>
                    <a:lnTo>
                      <a:pt x="75" y="0"/>
                    </a:lnTo>
                    <a:lnTo>
                      <a:pt x="67" y="0"/>
                    </a:lnTo>
                    <a:lnTo>
                      <a:pt x="57" y="1"/>
                    </a:lnTo>
                    <a:lnTo>
                      <a:pt x="47" y="3"/>
                    </a:lnTo>
                    <a:lnTo>
                      <a:pt x="37" y="4"/>
                    </a:lnTo>
                    <a:lnTo>
                      <a:pt x="26" y="6"/>
                    </a:lnTo>
                    <a:lnTo>
                      <a:pt x="16" y="7"/>
                    </a:lnTo>
                    <a:lnTo>
                      <a:pt x="7" y="10"/>
                    </a:lnTo>
                    <a:lnTo>
                      <a:pt x="0" y="1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5"/>
                    </a:lnTo>
                    <a:lnTo>
                      <a:pt x="26" y="23"/>
                    </a:lnTo>
                    <a:lnTo>
                      <a:pt x="37" y="22"/>
                    </a:lnTo>
                    <a:lnTo>
                      <a:pt x="47" y="20"/>
                    </a:lnTo>
                    <a:lnTo>
                      <a:pt x="57" y="19"/>
                    </a:lnTo>
                    <a:lnTo>
                      <a:pt x="67" y="17"/>
                    </a:lnTo>
                    <a:lnTo>
                      <a:pt x="75" y="17"/>
                    </a:lnTo>
                    <a:lnTo>
                      <a:pt x="73" y="17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3" name="Freeform 37"/>
              <p:cNvSpPr>
                <a:spLocks/>
              </p:cNvSpPr>
              <p:nvPr/>
            </p:nvSpPr>
            <p:spPr bwMode="auto">
              <a:xfrm>
                <a:off x="2467" y="2273"/>
                <a:ext cx="12" cy="11"/>
              </a:xfrm>
              <a:custGeom>
                <a:avLst/>
                <a:gdLst>
                  <a:gd name="T0" fmla="*/ 18 w 23"/>
                  <a:gd name="T1" fmla="*/ 4 h 20"/>
                  <a:gd name="T2" fmla="*/ 21 w 23"/>
                  <a:gd name="T3" fmla="*/ 3 h 20"/>
                  <a:gd name="T4" fmla="*/ 21 w 23"/>
                  <a:gd name="T5" fmla="*/ 3 h 20"/>
                  <a:gd name="T6" fmla="*/ 13 w 23"/>
                  <a:gd name="T7" fmla="*/ 1 h 20"/>
                  <a:gd name="T8" fmla="*/ 7 w 23"/>
                  <a:gd name="T9" fmla="*/ 1 h 20"/>
                  <a:gd name="T10" fmla="*/ 3 w 23"/>
                  <a:gd name="T11" fmla="*/ 0 h 20"/>
                  <a:gd name="T12" fmla="*/ 0 w 23"/>
                  <a:gd name="T13" fmla="*/ 17 h 20"/>
                  <a:gd name="T14" fmla="*/ 7 w 23"/>
                  <a:gd name="T15" fmla="*/ 19 h 20"/>
                  <a:gd name="T16" fmla="*/ 13 w 23"/>
                  <a:gd name="T17" fmla="*/ 19 h 20"/>
                  <a:gd name="T18" fmla="*/ 18 w 23"/>
                  <a:gd name="T19" fmla="*/ 20 h 20"/>
                  <a:gd name="T20" fmla="*/ 21 w 23"/>
                  <a:gd name="T21" fmla="*/ 20 h 20"/>
                  <a:gd name="T22" fmla="*/ 23 w 23"/>
                  <a:gd name="T23" fmla="*/ 19 h 20"/>
                  <a:gd name="T24" fmla="*/ 18 w 23"/>
                  <a:gd name="T25" fmla="*/ 4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0"/>
                  <a:gd name="T41" fmla="*/ 23 w 23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0">
                    <a:moveTo>
                      <a:pt x="18" y="4"/>
                    </a:moveTo>
                    <a:lnTo>
                      <a:pt x="21" y="3"/>
                    </a:lnTo>
                    <a:lnTo>
                      <a:pt x="13" y="1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17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18" y="20"/>
                    </a:lnTo>
                    <a:lnTo>
                      <a:pt x="21" y="20"/>
                    </a:lnTo>
                    <a:lnTo>
                      <a:pt x="23" y="19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4" name="Freeform 38"/>
              <p:cNvSpPr>
                <a:spLocks/>
              </p:cNvSpPr>
              <p:nvPr/>
            </p:nvSpPr>
            <p:spPr bwMode="auto">
              <a:xfrm>
                <a:off x="2476" y="2261"/>
                <a:ext cx="33" cy="22"/>
              </a:xfrm>
              <a:custGeom>
                <a:avLst/>
                <a:gdLst>
                  <a:gd name="T0" fmla="*/ 61 w 67"/>
                  <a:gd name="T1" fmla="*/ 0 h 44"/>
                  <a:gd name="T2" fmla="*/ 61 w 67"/>
                  <a:gd name="T3" fmla="*/ 1 h 44"/>
                  <a:gd name="T4" fmla="*/ 54 w 67"/>
                  <a:gd name="T5" fmla="*/ 6 h 44"/>
                  <a:gd name="T6" fmla="*/ 46 w 67"/>
                  <a:gd name="T7" fmla="*/ 7 h 44"/>
                  <a:gd name="T8" fmla="*/ 39 w 67"/>
                  <a:gd name="T9" fmla="*/ 10 h 44"/>
                  <a:gd name="T10" fmla="*/ 32 w 67"/>
                  <a:gd name="T11" fmla="*/ 15 h 44"/>
                  <a:gd name="T12" fmla="*/ 24 w 67"/>
                  <a:gd name="T13" fmla="*/ 19 h 44"/>
                  <a:gd name="T14" fmla="*/ 16 w 67"/>
                  <a:gd name="T15" fmla="*/ 20 h 44"/>
                  <a:gd name="T16" fmla="*/ 8 w 67"/>
                  <a:gd name="T17" fmla="*/ 25 h 44"/>
                  <a:gd name="T18" fmla="*/ 0 w 67"/>
                  <a:gd name="T19" fmla="*/ 29 h 44"/>
                  <a:gd name="T20" fmla="*/ 5 w 67"/>
                  <a:gd name="T21" fmla="*/ 44 h 44"/>
                  <a:gd name="T22" fmla="*/ 14 w 67"/>
                  <a:gd name="T23" fmla="*/ 39 h 44"/>
                  <a:gd name="T24" fmla="*/ 22 w 67"/>
                  <a:gd name="T25" fmla="*/ 38 h 44"/>
                  <a:gd name="T26" fmla="*/ 30 w 67"/>
                  <a:gd name="T27" fmla="*/ 33 h 44"/>
                  <a:gd name="T28" fmla="*/ 38 w 67"/>
                  <a:gd name="T29" fmla="*/ 29 h 44"/>
                  <a:gd name="T30" fmla="*/ 45 w 67"/>
                  <a:gd name="T31" fmla="*/ 28 h 44"/>
                  <a:gd name="T32" fmla="*/ 52 w 67"/>
                  <a:gd name="T33" fmla="*/ 25 h 44"/>
                  <a:gd name="T34" fmla="*/ 60 w 67"/>
                  <a:gd name="T35" fmla="*/ 20 h 44"/>
                  <a:gd name="T36" fmla="*/ 67 w 67"/>
                  <a:gd name="T37" fmla="*/ 16 h 44"/>
                  <a:gd name="T38" fmla="*/ 67 w 67"/>
                  <a:gd name="T39" fmla="*/ 17 h 44"/>
                  <a:gd name="T40" fmla="*/ 61 w 67"/>
                  <a:gd name="T41" fmla="*/ 0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44"/>
                  <a:gd name="T65" fmla="*/ 67 w 67"/>
                  <a:gd name="T66" fmla="*/ 44 h 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44">
                    <a:moveTo>
                      <a:pt x="61" y="0"/>
                    </a:moveTo>
                    <a:lnTo>
                      <a:pt x="61" y="1"/>
                    </a:lnTo>
                    <a:lnTo>
                      <a:pt x="54" y="6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5"/>
                    </a:lnTo>
                    <a:lnTo>
                      <a:pt x="24" y="19"/>
                    </a:lnTo>
                    <a:lnTo>
                      <a:pt x="16" y="20"/>
                    </a:lnTo>
                    <a:lnTo>
                      <a:pt x="8" y="25"/>
                    </a:lnTo>
                    <a:lnTo>
                      <a:pt x="0" y="29"/>
                    </a:lnTo>
                    <a:lnTo>
                      <a:pt x="5" y="44"/>
                    </a:lnTo>
                    <a:lnTo>
                      <a:pt x="14" y="39"/>
                    </a:lnTo>
                    <a:lnTo>
                      <a:pt x="22" y="38"/>
                    </a:lnTo>
                    <a:lnTo>
                      <a:pt x="30" y="33"/>
                    </a:lnTo>
                    <a:lnTo>
                      <a:pt x="38" y="29"/>
                    </a:lnTo>
                    <a:lnTo>
                      <a:pt x="45" y="28"/>
                    </a:lnTo>
                    <a:lnTo>
                      <a:pt x="52" y="25"/>
                    </a:lnTo>
                    <a:lnTo>
                      <a:pt x="60" y="20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5" name="Freeform 39"/>
              <p:cNvSpPr>
                <a:spLocks/>
              </p:cNvSpPr>
              <p:nvPr/>
            </p:nvSpPr>
            <p:spPr bwMode="auto">
              <a:xfrm>
                <a:off x="2506" y="2261"/>
                <a:ext cx="6" cy="9"/>
              </a:xfrm>
              <a:custGeom>
                <a:avLst/>
                <a:gdLst>
                  <a:gd name="T0" fmla="*/ 12 w 12"/>
                  <a:gd name="T1" fmla="*/ 3 h 17"/>
                  <a:gd name="T2" fmla="*/ 10 w 12"/>
                  <a:gd name="T3" fmla="*/ 3 h 17"/>
                  <a:gd name="T4" fmla="*/ 12 w 12"/>
                  <a:gd name="T5" fmla="*/ 3 h 17"/>
                  <a:gd name="T6" fmla="*/ 6 w 12"/>
                  <a:gd name="T7" fmla="*/ 0 h 17"/>
                  <a:gd name="T8" fmla="*/ 4 w 12"/>
                  <a:gd name="T9" fmla="*/ 0 h 17"/>
                  <a:gd name="T10" fmla="*/ 0 w 12"/>
                  <a:gd name="T11" fmla="*/ 0 h 17"/>
                  <a:gd name="T12" fmla="*/ 6 w 12"/>
                  <a:gd name="T13" fmla="*/ 17 h 17"/>
                  <a:gd name="T14" fmla="*/ 4 w 12"/>
                  <a:gd name="T15" fmla="*/ 17 h 17"/>
                  <a:gd name="T16" fmla="*/ 6 w 12"/>
                  <a:gd name="T17" fmla="*/ 17 h 17"/>
                  <a:gd name="T18" fmla="*/ 0 w 12"/>
                  <a:gd name="T19" fmla="*/ 15 h 17"/>
                  <a:gd name="T20" fmla="*/ 4 w 12"/>
                  <a:gd name="T21" fmla="*/ 17 h 17"/>
                  <a:gd name="T22" fmla="*/ 3 w 12"/>
                  <a:gd name="T23" fmla="*/ 17 h 17"/>
                  <a:gd name="T24" fmla="*/ 12 w 12"/>
                  <a:gd name="T25" fmla="*/ 3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17"/>
                  <a:gd name="T41" fmla="*/ 12 w 12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17">
                    <a:moveTo>
                      <a:pt x="12" y="3"/>
                    </a:moveTo>
                    <a:lnTo>
                      <a:pt x="10" y="3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6" name="Freeform 40"/>
              <p:cNvSpPr>
                <a:spLocks/>
              </p:cNvSpPr>
              <p:nvPr/>
            </p:nvSpPr>
            <p:spPr bwMode="auto">
              <a:xfrm>
                <a:off x="2507" y="2262"/>
                <a:ext cx="10" cy="13"/>
              </a:xfrm>
              <a:custGeom>
                <a:avLst/>
                <a:gdLst>
                  <a:gd name="T0" fmla="*/ 18 w 19"/>
                  <a:gd name="T1" fmla="*/ 23 h 25"/>
                  <a:gd name="T2" fmla="*/ 17 w 19"/>
                  <a:gd name="T3" fmla="*/ 25 h 25"/>
                  <a:gd name="T4" fmla="*/ 19 w 19"/>
                  <a:gd name="T5" fmla="*/ 19 h 25"/>
                  <a:gd name="T6" fmla="*/ 19 w 19"/>
                  <a:gd name="T7" fmla="*/ 12 h 25"/>
                  <a:gd name="T8" fmla="*/ 17 w 19"/>
                  <a:gd name="T9" fmla="*/ 6 h 25"/>
                  <a:gd name="T10" fmla="*/ 11 w 19"/>
                  <a:gd name="T11" fmla="*/ 0 h 25"/>
                  <a:gd name="T12" fmla="*/ 2 w 19"/>
                  <a:gd name="T13" fmla="*/ 14 h 25"/>
                  <a:gd name="T14" fmla="*/ 2 w 19"/>
                  <a:gd name="T15" fmla="*/ 14 h 25"/>
                  <a:gd name="T16" fmla="*/ 2 w 19"/>
                  <a:gd name="T17" fmla="*/ 14 h 25"/>
                  <a:gd name="T18" fmla="*/ 2 w 19"/>
                  <a:gd name="T19" fmla="*/ 16 h 25"/>
                  <a:gd name="T20" fmla="*/ 2 w 19"/>
                  <a:gd name="T21" fmla="*/ 16 h 25"/>
                  <a:gd name="T22" fmla="*/ 0 w 19"/>
                  <a:gd name="T23" fmla="*/ 17 h 25"/>
                  <a:gd name="T24" fmla="*/ 2 w 19"/>
                  <a:gd name="T25" fmla="*/ 16 h 25"/>
                  <a:gd name="T26" fmla="*/ 2 w 19"/>
                  <a:gd name="T27" fmla="*/ 17 h 25"/>
                  <a:gd name="T28" fmla="*/ 0 w 19"/>
                  <a:gd name="T29" fmla="*/ 17 h 25"/>
                  <a:gd name="T30" fmla="*/ 18 w 19"/>
                  <a:gd name="T31" fmla="*/ 23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"/>
                  <a:gd name="T49" fmla="*/ 0 h 25"/>
                  <a:gd name="T50" fmla="*/ 19 w 19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" h="25">
                    <a:moveTo>
                      <a:pt x="18" y="23"/>
                    </a:moveTo>
                    <a:lnTo>
                      <a:pt x="17" y="25"/>
                    </a:lnTo>
                    <a:lnTo>
                      <a:pt x="19" y="19"/>
                    </a:lnTo>
                    <a:lnTo>
                      <a:pt x="19" y="12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7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1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7" name="Freeform 41"/>
              <p:cNvSpPr>
                <a:spLocks/>
              </p:cNvSpPr>
              <p:nvPr/>
            </p:nvSpPr>
            <p:spPr bwMode="auto">
              <a:xfrm>
                <a:off x="2484" y="2271"/>
                <a:ext cx="32" cy="29"/>
              </a:xfrm>
              <a:custGeom>
                <a:avLst/>
                <a:gdLst>
                  <a:gd name="T0" fmla="*/ 17 w 64"/>
                  <a:gd name="T1" fmla="*/ 57 h 59"/>
                  <a:gd name="T2" fmla="*/ 17 w 64"/>
                  <a:gd name="T3" fmla="*/ 59 h 59"/>
                  <a:gd name="T4" fmla="*/ 16 w 64"/>
                  <a:gd name="T5" fmla="*/ 59 h 59"/>
                  <a:gd name="T6" fmla="*/ 22 w 64"/>
                  <a:gd name="T7" fmla="*/ 54 h 59"/>
                  <a:gd name="T8" fmla="*/ 29 w 64"/>
                  <a:gd name="T9" fmla="*/ 47 h 59"/>
                  <a:gd name="T10" fmla="*/ 36 w 64"/>
                  <a:gd name="T11" fmla="*/ 40 h 59"/>
                  <a:gd name="T12" fmla="*/ 44 w 64"/>
                  <a:gd name="T13" fmla="*/ 31 h 59"/>
                  <a:gd name="T14" fmla="*/ 51 w 64"/>
                  <a:gd name="T15" fmla="*/ 24 h 59"/>
                  <a:gd name="T16" fmla="*/ 60 w 64"/>
                  <a:gd name="T17" fmla="*/ 15 h 59"/>
                  <a:gd name="T18" fmla="*/ 64 w 64"/>
                  <a:gd name="T19" fmla="*/ 6 h 59"/>
                  <a:gd name="T20" fmla="*/ 46 w 64"/>
                  <a:gd name="T21" fmla="*/ 0 h 59"/>
                  <a:gd name="T22" fmla="*/ 45 w 64"/>
                  <a:gd name="T23" fmla="*/ 6 h 59"/>
                  <a:gd name="T24" fmla="*/ 39 w 64"/>
                  <a:gd name="T25" fmla="*/ 12 h 59"/>
                  <a:gd name="T26" fmla="*/ 32 w 64"/>
                  <a:gd name="T27" fmla="*/ 19 h 59"/>
                  <a:gd name="T28" fmla="*/ 25 w 64"/>
                  <a:gd name="T29" fmla="*/ 28 h 59"/>
                  <a:gd name="T30" fmla="*/ 17 w 64"/>
                  <a:gd name="T31" fmla="*/ 35 h 59"/>
                  <a:gd name="T32" fmla="*/ 10 w 64"/>
                  <a:gd name="T33" fmla="*/ 43 h 59"/>
                  <a:gd name="T34" fmla="*/ 4 w 64"/>
                  <a:gd name="T35" fmla="*/ 47 h 59"/>
                  <a:gd name="T36" fmla="*/ 0 w 64"/>
                  <a:gd name="T37" fmla="*/ 53 h 59"/>
                  <a:gd name="T38" fmla="*/ 0 w 64"/>
                  <a:gd name="T39" fmla="*/ 54 h 59"/>
                  <a:gd name="T40" fmla="*/ 17 w 64"/>
                  <a:gd name="T41" fmla="*/ 57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59"/>
                  <a:gd name="T65" fmla="*/ 64 w 64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59">
                    <a:moveTo>
                      <a:pt x="17" y="57"/>
                    </a:moveTo>
                    <a:lnTo>
                      <a:pt x="17" y="59"/>
                    </a:lnTo>
                    <a:lnTo>
                      <a:pt x="16" y="59"/>
                    </a:lnTo>
                    <a:lnTo>
                      <a:pt x="22" y="54"/>
                    </a:lnTo>
                    <a:lnTo>
                      <a:pt x="29" y="47"/>
                    </a:lnTo>
                    <a:lnTo>
                      <a:pt x="36" y="40"/>
                    </a:lnTo>
                    <a:lnTo>
                      <a:pt x="44" y="31"/>
                    </a:lnTo>
                    <a:lnTo>
                      <a:pt x="51" y="24"/>
                    </a:lnTo>
                    <a:lnTo>
                      <a:pt x="60" y="15"/>
                    </a:lnTo>
                    <a:lnTo>
                      <a:pt x="64" y="6"/>
                    </a:lnTo>
                    <a:lnTo>
                      <a:pt x="46" y="0"/>
                    </a:lnTo>
                    <a:lnTo>
                      <a:pt x="45" y="6"/>
                    </a:lnTo>
                    <a:lnTo>
                      <a:pt x="39" y="12"/>
                    </a:lnTo>
                    <a:lnTo>
                      <a:pt x="32" y="19"/>
                    </a:lnTo>
                    <a:lnTo>
                      <a:pt x="25" y="28"/>
                    </a:lnTo>
                    <a:lnTo>
                      <a:pt x="17" y="35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8" name="Freeform 42"/>
              <p:cNvSpPr>
                <a:spLocks/>
              </p:cNvSpPr>
              <p:nvPr/>
            </p:nvSpPr>
            <p:spPr bwMode="auto">
              <a:xfrm>
                <a:off x="2484" y="2298"/>
                <a:ext cx="12" cy="14"/>
              </a:xfrm>
              <a:custGeom>
                <a:avLst/>
                <a:gdLst>
                  <a:gd name="T0" fmla="*/ 23 w 23"/>
                  <a:gd name="T1" fmla="*/ 28 h 28"/>
                  <a:gd name="T2" fmla="*/ 23 w 23"/>
                  <a:gd name="T3" fmla="*/ 28 h 28"/>
                  <a:gd name="T4" fmla="*/ 22 w 23"/>
                  <a:gd name="T5" fmla="*/ 21 h 28"/>
                  <a:gd name="T6" fmla="*/ 20 w 23"/>
                  <a:gd name="T7" fmla="*/ 13 h 28"/>
                  <a:gd name="T8" fmla="*/ 17 w 23"/>
                  <a:gd name="T9" fmla="*/ 6 h 28"/>
                  <a:gd name="T10" fmla="*/ 17 w 23"/>
                  <a:gd name="T11" fmla="*/ 3 h 28"/>
                  <a:gd name="T12" fmla="*/ 0 w 23"/>
                  <a:gd name="T13" fmla="*/ 0 h 28"/>
                  <a:gd name="T14" fmla="*/ 0 w 23"/>
                  <a:gd name="T15" fmla="*/ 9 h 28"/>
                  <a:gd name="T16" fmla="*/ 3 w 23"/>
                  <a:gd name="T17" fmla="*/ 16 h 28"/>
                  <a:gd name="T18" fmla="*/ 4 w 23"/>
                  <a:gd name="T19" fmla="*/ 24 h 28"/>
                  <a:gd name="T20" fmla="*/ 6 w 23"/>
                  <a:gd name="T21" fmla="*/ 28 h 28"/>
                  <a:gd name="T22" fmla="*/ 6 w 23"/>
                  <a:gd name="T23" fmla="*/ 28 h 28"/>
                  <a:gd name="T24" fmla="*/ 23 w 23"/>
                  <a:gd name="T25" fmla="*/ 28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8"/>
                  <a:gd name="T41" fmla="*/ 23 w 23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8">
                    <a:moveTo>
                      <a:pt x="23" y="28"/>
                    </a:moveTo>
                    <a:lnTo>
                      <a:pt x="23" y="28"/>
                    </a:lnTo>
                    <a:lnTo>
                      <a:pt x="22" y="21"/>
                    </a:lnTo>
                    <a:lnTo>
                      <a:pt x="20" y="13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6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2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499" name="Freeform 43"/>
              <p:cNvSpPr>
                <a:spLocks/>
              </p:cNvSpPr>
              <p:nvPr/>
            </p:nvSpPr>
            <p:spPr bwMode="auto">
              <a:xfrm>
                <a:off x="2478" y="2312"/>
                <a:ext cx="18" cy="41"/>
              </a:xfrm>
              <a:custGeom>
                <a:avLst/>
                <a:gdLst>
                  <a:gd name="T0" fmla="*/ 15 w 35"/>
                  <a:gd name="T1" fmla="*/ 82 h 82"/>
                  <a:gd name="T2" fmla="*/ 15 w 35"/>
                  <a:gd name="T3" fmla="*/ 80 h 82"/>
                  <a:gd name="T4" fmla="*/ 23 w 35"/>
                  <a:gd name="T5" fmla="*/ 61 h 82"/>
                  <a:gd name="T6" fmla="*/ 31 w 35"/>
                  <a:gd name="T7" fmla="*/ 41 h 82"/>
                  <a:gd name="T8" fmla="*/ 34 w 35"/>
                  <a:gd name="T9" fmla="*/ 19 h 82"/>
                  <a:gd name="T10" fmla="*/ 35 w 35"/>
                  <a:gd name="T11" fmla="*/ 0 h 82"/>
                  <a:gd name="T12" fmla="*/ 18 w 35"/>
                  <a:gd name="T13" fmla="*/ 0 h 82"/>
                  <a:gd name="T14" fmla="*/ 16 w 35"/>
                  <a:gd name="T15" fmla="*/ 19 h 82"/>
                  <a:gd name="T16" fmla="*/ 13 w 35"/>
                  <a:gd name="T17" fmla="*/ 38 h 82"/>
                  <a:gd name="T18" fmla="*/ 6 w 35"/>
                  <a:gd name="T19" fmla="*/ 56 h 82"/>
                  <a:gd name="T20" fmla="*/ 0 w 35"/>
                  <a:gd name="T21" fmla="*/ 75 h 82"/>
                  <a:gd name="T22" fmla="*/ 0 w 35"/>
                  <a:gd name="T23" fmla="*/ 73 h 82"/>
                  <a:gd name="T24" fmla="*/ 15 w 35"/>
                  <a:gd name="T25" fmla="*/ 82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82"/>
                  <a:gd name="T41" fmla="*/ 35 w 35"/>
                  <a:gd name="T42" fmla="*/ 82 h 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82">
                    <a:moveTo>
                      <a:pt x="15" y="82"/>
                    </a:moveTo>
                    <a:lnTo>
                      <a:pt x="15" y="80"/>
                    </a:lnTo>
                    <a:lnTo>
                      <a:pt x="23" y="61"/>
                    </a:lnTo>
                    <a:lnTo>
                      <a:pt x="31" y="41"/>
                    </a:lnTo>
                    <a:lnTo>
                      <a:pt x="34" y="19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16" y="19"/>
                    </a:lnTo>
                    <a:lnTo>
                      <a:pt x="13" y="38"/>
                    </a:lnTo>
                    <a:lnTo>
                      <a:pt x="6" y="56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15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0" name="Freeform 44"/>
              <p:cNvSpPr>
                <a:spLocks/>
              </p:cNvSpPr>
              <p:nvPr/>
            </p:nvSpPr>
            <p:spPr bwMode="auto">
              <a:xfrm>
                <a:off x="2477" y="2349"/>
                <a:ext cx="9" cy="13"/>
              </a:xfrm>
              <a:custGeom>
                <a:avLst/>
                <a:gdLst>
                  <a:gd name="T0" fmla="*/ 19 w 19"/>
                  <a:gd name="T1" fmla="*/ 26 h 28"/>
                  <a:gd name="T2" fmla="*/ 19 w 19"/>
                  <a:gd name="T3" fmla="*/ 25 h 28"/>
                  <a:gd name="T4" fmla="*/ 18 w 19"/>
                  <a:gd name="T5" fmla="*/ 22 h 28"/>
                  <a:gd name="T6" fmla="*/ 18 w 19"/>
                  <a:gd name="T7" fmla="*/ 16 h 28"/>
                  <a:gd name="T8" fmla="*/ 18 w 19"/>
                  <a:gd name="T9" fmla="*/ 10 h 28"/>
                  <a:gd name="T10" fmla="*/ 18 w 19"/>
                  <a:gd name="T11" fmla="*/ 9 h 28"/>
                  <a:gd name="T12" fmla="*/ 3 w 19"/>
                  <a:gd name="T13" fmla="*/ 0 h 28"/>
                  <a:gd name="T14" fmla="*/ 0 w 19"/>
                  <a:gd name="T15" fmla="*/ 10 h 28"/>
                  <a:gd name="T16" fmla="*/ 0 w 19"/>
                  <a:gd name="T17" fmla="*/ 16 h 28"/>
                  <a:gd name="T18" fmla="*/ 0 w 19"/>
                  <a:gd name="T19" fmla="*/ 22 h 28"/>
                  <a:gd name="T20" fmla="*/ 2 w 19"/>
                  <a:gd name="T21" fmla="*/ 28 h 28"/>
                  <a:gd name="T22" fmla="*/ 2 w 19"/>
                  <a:gd name="T23" fmla="*/ 26 h 28"/>
                  <a:gd name="T24" fmla="*/ 19 w 19"/>
                  <a:gd name="T25" fmla="*/ 26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8"/>
                  <a:gd name="T41" fmla="*/ 19 w 19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8">
                    <a:moveTo>
                      <a:pt x="19" y="26"/>
                    </a:moveTo>
                    <a:lnTo>
                      <a:pt x="19" y="25"/>
                    </a:lnTo>
                    <a:lnTo>
                      <a:pt x="18" y="22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19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1" name="Freeform 45"/>
              <p:cNvSpPr>
                <a:spLocks/>
              </p:cNvSpPr>
              <p:nvPr/>
            </p:nvSpPr>
            <p:spPr bwMode="auto">
              <a:xfrm>
                <a:off x="2477" y="2362"/>
                <a:ext cx="13" cy="45"/>
              </a:xfrm>
              <a:custGeom>
                <a:avLst/>
                <a:gdLst>
                  <a:gd name="T0" fmla="*/ 26 w 26"/>
                  <a:gd name="T1" fmla="*/ 85 h 91"/>
                  <a:gd name="T2" fmla="*/ 26 w 26"/>
                  <a:gd name="T3" fmla="*/ 85 h 91"/>
                  <a:gd name="T4" fmla="*/ 21 w 26"/>
                  <a:gd name="T5" fmla="*/ 67 h 91"/>
                  <a:gd name="T6" fmla="*/ 20 w 26"/>
                  <a:gd name="T7" fmla="*/ 46 h 91"/>
                  <a:gd name="T8" fmla="*/ 19 w 26"/>
                  <a:gd name="T9" fmla="*/ 24 h 91"/>
                  <a:gd name="T10" fmla="*/ 17 w 26"/>
                  <a:gd name="T11" fmla="*/ 0 h 91"/>
                  <a:gd name="T12" fmla="*/ 0 w 26"/>
                  <a:gd name="T13" fmla="*/ 0 h 91"/>
                  <a:gd name="T14" fmla="*/ 1 w 26"/>
                  <a:gd name="T15" fmla="*/ 24 h 91"/>
                  <a:gd name="T16" fmla="*/ 2 w 26"/>
                  <a:gd name="T17" fmla="*/ 46 h 91"/>
                  <a:gd name="T18" fmla="*/ 4 w 26"/>
                  <a:gd name="T19" fmla="*/ 67 h 91"/>
                  <a:gd name="T20" fmla="*/ 8 w 26"/>
                  <a:gd name="T21" fmla="*/ 91 h 91"/>
                  <a:gd name="T22" fmla="*/ 8 w 26"/>
                  <a:gd name="T23" fmla="*/ 91 h 91"/>
                  <a:gd name="T24" fmla="*/ 26 w 26"/>
                  <a:gd name="T25" fmla="*/ 85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91"/>
                  <a:gd name="T41" fmla="*/ 26 w 26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91">
                    <a:moveTo>
                      <a:pt x="26" y="85"/>
                    </a:moveTo>
                    <a:lnTo>
                      <a:pt x="26" y="85"/>
                    </a:lnTo>
                    <a:lnTo>
                      <a:pt x="21" y="67"/>
                    </a:lnTo>
                    <a:lnTo>
                      <a:pt x="20" y="46"/>
                    </a:lnTo>
                    <a:lnTo>
                      <a:pt x="19" y="24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1" y="24"/>
                    </a:lnTo>
                    <a:lnTo>
                      <a:pt x="2" y="46"/>
                    </a:lnTo>
                    <a:lnTo>
                      <a:pt x="4" y="67"/>
                    </a:lnTo>
                    <a:lnTo>
                      <a:pt x="8" y="91"/>
                    </a:lnTo>
                    <a:lnTo>
                      <a:pt x="26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2" name="Freeform 46"/>
              <p:cNvSpPr>
                <a:spLocks/>
              </p:cNvSpPr>
              <p:nvPr/>
            </p:nvSpPr>
            <p:spPr bwMode="auto">
              <a:xfrm>
                <a:off x="2482" y="2404"/>
                <a:ext cx="24" cy="34"/>
              </a:xfrm>
              <a:custGeom>
                <a:avLst/>
                <a:gdLst>
                  <a:gd name="T0" fmla="*/ 49 w 49"/>
                  <a:gd name="T1" fmla="*/ 69 h 69"/>
                  <a:gd name="T2" fmla="*/ 49 w 49"/>
                  <a:gd name="T3" fmla="*/ 69 h 69"/>
                  <a:gd name="T4" fmla="*/ 46 w 49"/>
                  <a:gd name="T5" fmla="*/ 50 h 69"/>
                  <a:gd name="T6" fmla="*/ 35 w 49"/>
                  <a:gd name="T7" fmla="*/ 32 h 69"/>
                  <a:gd name="T8" fmla="*/ 25 w 49"/>
                  <a:gd name="T9" fmla="*/ 16 h 69"/>
                  <a:gd name="T10" fmla="*/ 18 w 49"/>
                  <a:gd name="T11" fmla="*/ 0 h 69"/>
                  <a:gd name="T12" fmla="*/ 0 w 49"/>
                  <a:gd name="T13" fmla="*/ 6 h 69"/>
                  <a:gd name="T14" fmla="*/ 11 w 49"/>
                  <a:gd name="T15" fmla="*/ 25 h 69"/>
                  <a:gd name="T16" fmla="*/ 21 w 49"/>
                  <a:gd name="T17" fmla="*/ 41 h 69"/>
                  <a:gd name="T18" fmla="*/ 28 w 49"/>
                  <a:gd name="T19" fmla="*/ 55 h 69"/>
                  <a:gd name="T20" fmla="*/ 31 w 49"/>
                  <a:gd name="T21" fmla="*/ 69 h 69"/>
                  <a:gd name="T22" fmla="*/ 31 w 49"/>
                  <a:gd name="T23" fmla="*/ 69 h 69"/>
                  <a:gd name="T24" fmla="*/ 49 w 49"/>
                  <a:gd name="T25" fmla="*/ 69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69"/>
                  <a:gd name="T41" fmla="*/ 49 w 49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69">
                    <a:moveTo>
                      <a:pt x="49" y="69"/>
                    </a:moveTo>
                    <a:lnTo>
                      <a:pt x="49" y="69"/>
                    </a:lnTo>
                    <a:lnTo>
                      <a:pt x="46" y="50"/>
                    </a:lnTo>
                    <a:lnTo>
                      <a:pt x="35" y="32"/>
                    </a:lnTo>
                    <a:lnTo>
                      <a:pt x="25" y="1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1" y="25"/>
                    </a:lnTo>
                    <a:lnTo>
                      <a:pt x="21" y="41"/>
                    </a:lnTo>
                    <a:lnTo>
                      <a:pt x="28" y="55"/>
                    </a:lnTo>
                    <a:lnTo>
                      <a:pt x="31" y="69"/>
                    </a:lnTo>
                    <a:lnTo>
                      <a:pt x="49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3" name="Freeform 47"/>
              <p:cNvSpPr>
                <a:spLocks/>
              </p:cNvSpPr>
              <p:nvPr/>
            </p:nvSpPr>
            <p:spPr bwMode="auto">
              <a:xfrm>
                <a:off x="2491" y="2438"/>
                <a:ext cx="15" cy="59"/>
              </a:xfrm>
              <a:custGeom>
                <a:avLst/>
                <a:gdLst>
                  <a:gd name="T0" fmla="*/ 18 w 30"/>
                  <a:gd name="T1" fmla="*/ 118 h 118"/>
                  <a:gd name="T2" fmla="*/ 18 w 30"/>
                  <a:gd name="T3" fmla="*/ 116 h 118"/>
                  <a:gd name="T4" fmla="*/ 22 w 30"/>
                  <a:gd name="T5" fmla="*/ 87 h 118"/>
                  <a:gd name="T6" fmla="*/ 27 w 30"/>
                  <a:gd name="T7" fmla="*/ 59 h 118"/>
                  <a:gd name="T8" fmla="*/ 30 w 30"/>
                  <a:gd name="T9" fmla="*/ 30 h 118"/>
                  <a:gd name="T10" fmla="*/ 30 w 30"/>
                  <a:gd name="T11" fmla="*/ 0 h 118"/>
                  <a:gd name="T12" fmla="*/ 12 w 30"/>
                  <a:gd name="T13" fmla="*/ 0 h 118"/>
                  <a:gd name="T14" fmla="*/ 12 w 30"/>
                  <a:gd name="T15" fmla="*/ 30 h 118"/>
                  <a:gd name="T16" fmla="*/ 9 w 30"/>
                  <a:gd name="T17" fmla="*/ 59 h 118"/>
                  <a:gd name="T18" fmla="*/ 5 w 30"/>
                  <a:gd name="T19" fmla="*/ 87 h 118"/>
                  <a:gd name="T20" fmla="*/ 0 w 30"/>
                  <a:gd name="T21" fmla="*/ 113 h 118"/>
                  <a:gd name="T22" fmla="*/ 0 w 30"/>
                  <a:gd name="T23" fmla="*/ 112 h 118"/>
                  <a:gd name="T24" fmla="*/ 18 w 30"/>
                  <a:gd name="T25" fmla="*/ 118 h 1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118"/>
                  <a:gd name="T41" fmla="*/ 30 w 30"/>
                  <a:gd name="T42" fmla="*/ 118 h 1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118">
                    <a:moveTo>
                      <a:pt x="18" y="118"/>
                    </a:moveTo>
                    <a:lnTo>
                      <a:pt x="18" y="116"/>
                    </a:lnTo>
                    <a:lnTo>
                      <a:pt x="22" y="87"/>
                    </a:lnTo>
                    <a:lnTo>
                      <a:pt x="27" y="59"/>
                    </a:lnTo>
                    <a:lnTo>
                      <a:pt x="30" y="30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30"/>
                    </a:lnTo>
                    <a:lnTo>
                      <a:pt x="9" y="59"/>
                    </a:lnTo>
                    <a:lnTo>
                      <a:pt x="5" y="87"/>
                    </a:lnTo>
                    <a:lnTo>
                      <a:pt x="0" y="113"/>
                    </a:lnTo>
                    <a:lnTo>
                      <a:pt x="0" y="112"/>
                    </a:lnTo>
                    <a:lnTo>
                      <a:pt x="18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4" name="Freeform 48"/>
              <p:cNvSpPr>
                <a:spLocks/>
              </p:cNvSpPr>
              <p:nvPr/>
            </p:nvSpPr>
            <p:spPr bwMode="auto">
              <a:xfrm>
                <a:off x="2491" y="2494"/>
                <a:ext cx="11" cy="14"/>
              </a:xfrm>
              <a:custGeom>
                <a:avLst/>
                <a:gdLst>
                  <a:gd name="T0" fmla="*/ 22 w 22"/>
                  <a:gd name="T1" fmla="*/ 25 h 26"/>
                  <a:gd name="T2" fmla="*/ 22 w 22"/>
                  <a:gd name="T3" fmla="*/ 23 h 26"/>
                  <a:gd name="T4" fmla="*/ 21 w 22"/>
                  <a:gd name="T5" fmla="*/ 17 h 26"/>
                  <a:gd name="T6" fmla="*/ 19 w 22"/>
                  <a:gd name="T7" fmla="*/ 12 h 26"/>
                  <a:gd name="T8" fmla="*/ 18 w 22"/>
                  <a:gd name="T9" fmla="*/ 7 h 26"/>
                  <a:gd name="T10" fmla="*/ 18 w 22"/>
                  <a:gd name="T11" fmla="*/ 6 h 26"/>
                  <a:gd name="T12" fmla="*/ 0 w 22"/>
                  <a:gd name="T13" fmla="*/ 0 h 26"/>
                  <a:gd name="T14" fmla="*/ 0 w 22"/>
                  <a:gd name="T15" fmla="*/ 7 h 26"/>
                  <a:gd name="T16" fmla="*/ 2 w 22"/>
                  <a:gd name="T17" fmla="*/ 15 h 26"/>
                  <a:gd name="T18" fmla="*/ 3 w 22"/>
                  <a:gd name="T19" fmla="*/ 20 h 26"/>
                  <a:gd name="T20" fmla="*/ 5 w 22"/>
                  <a:gd name="T21" fmla="*/ 26 h 26"/>
                  <a:gd name="T22" fmla="*/ 5 w 22"/>
                  <a:gd name="T23" fmla="*/ 25 h 26"/>
                  <a:gd name="T24" fmla="*/ 22 w 22"/>
                  <a:gd name="T25" fmla="*/ 25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26"/>
                  <a:gd name="T41" fmla="*/ 22 w 22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26">
                    <a:moveTo>
                      <a:pt x="22" y="25"/>
                    </a:moveTo>
                    <a:lnTo>
                      <a:pt x="22" y="23"/>
                    </a:lnTo>
                    <a:lnTo>
                      <a:pt x="21" y="17"/>
                    </a:lnTo>
                    <a:lnTo>
                      <a:pt x="19" y="12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15"/>
                    </a:lnTo>
                    <a:lnTo>
                      <a:pt x="3" y="20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2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5" name="Freeform 49"/>
              <p:cNvSpPr>
                <a:spLocks/>
              </p:cNvSpPr>
              <p:nvPr/>
            </p:nvSpPr>
            <p:spPr bwMode="auto">
              <a:xfrm>
                <a:off x="2486" y="2507"/>
                <a:ext cx="16" cy="51"/>
              </a:xfrm>
              <a:custGeom>
                <a:avLst/>
                <a:gdLst>
                  <a:gd name="T0" fmla="*/ 13 w 32"/>
                  <a:gd name="T1" fmla="*/ 102 h 102"/>
                  <a:gd name="T2" fmla="*/ 15 w 32"/>
                  <a:gd name="T3" fmla="*/ 100 h 102"/>
                  <a:gd name="T4" fmla="*/ 26 w 32"/>
                  <a:gd name="T5" fmla="*/ 74 h 102"/>
                  <a:gd name="T6" fmla="*/ 31 w 32"/>
                  <a:gd name="T7" fmla="*/ 49 h 102"/>
                  <a:gd name="T8" fmla="*/ 32 w 32"/>
                  <a:gd name="T9" fmla="*/ 25 h 102"/>
                  <a:gd name="T10" fmla="*/ 32 w 32"/>
                  <a:gd name="T11" fmla="*/ 0 h 102"/>
                  <a:gd name="T12" fmla="*/ 15 w 32"/>
                  <a:gd name="T13" fmla="*/ 0 h 102"/>
                  <a:gd name="T14" fmla="*/ 15 w 32"/>
                  <a:gd name="T15" fmla="*/ 25 h 102"/>
                  <a:gd name="T16" fmla="*/ 13 w 32"/>
                  <a:gd name="T17" fmla="*/ 49 h 102"/>
                  <a:gd name="T18" fmla="*/ 9 w 32"/>
                  <a:gd name="T19" fmla="*/ 71 h 102"/>
                  <a:gd name="T20" fmla="*/ 0 w 32"/>
                  <a:gd name="T21" fmla="*/ 92 h 102"/>
                  <a:gd name="T22" fmla="*/ 2 w 32"/>
                  <a:gd name="T23" fmla="*/ 90 h 102"/>
                  <a:gd name="T24" fmla="*/ 13 w 32"/>
                  <a:gd name="T25" fmla="*/ 102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102"/>
                  <a:gd name="T41" fmla="*/ 32 w 32"/>
                  <a:gd name="T42" fmla="*/ 102 h 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102">
                    <a:moveTo>
                      <a:pt x="13" y="102"/>
                    </a:moveTo>
                    <a:lnTo>
                      <a:pt x="15" y="100"/>
                    </a:lnTo>
                    <a:lnTo>
                      <a:pt x="26" y="74"/>
                    </a:lnTo>
                    <a:lnTo>
                      <a:pt x="31" y="49"/>
                    </a:lnTo>
                    <a:lnTo>
                      <a:pt x="32" y="25"/>
                    </a:lnTo>
                    <a:lnTo>
                      <a:pt x="32" y="0"/>
                    </a:lnTo>
                    <a:lnTo>
                      <a:pt x="15" y="0"/>
                    </a:lnTo>
                    <a:lnTo>
                      <a:pt x="15" y="25"/>
                    </a:lnTo>
                    <a:lnTo>
                      <a:pt x="13" y="49"/>
                    </a:lnTo>
                    <a:lnTo>
                      <a:pt x="9" y="71"/>
                    </a:lnTo>
                    <a:lnTo>
                      <a:pt x="0" y="92"/>
                    </a:lnTo>
                    <a:lnTo>
                      <a:pt x="2" y="90"/>
                    </a:lnTo>
                    <a:lnTo>
                      <a:pt x="1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6" name="Freeform 50"/>
              <p:cNvSpPr>
                <a:spLocks/>
              </p:cNvSpPr>
              <p:nvPr/>
            </p:nvSpPr>
            <p:spPr bwMode="auto">
              <a:xfrm>
                <a:off x="2481" y="2551"/>
                <a:ext cx="12" cy="8"/>
              </a:xfrm>
              <a:custGeom>
                <a:avLst/>
                <a:gdLst>
                  <a:gd name="T0" fmla="*/ 17 w 23"/>
                  <a:gd name="T1" fmla="*/ 11 h 18"/>
                  <a:gd name="T2" fmla="*/ 16 w 23"/>
                  <a:gd name="T3" fmla="*/ 13 h 18"/>
                  <a:gd name="T4" fmla="*/ 13 w 23"/>
                  <a:gd name="T5" fmla="*/ 18 h 18"/>
                  <a:gd name="T6" fmla="*/ 13 w 23"/>
                  <a:gd name="T7" fmla="*/ 18 h 18"/>
                  <a:gd name="T8" fmla="*/ 16 w 23"/>
                  <a:gd name="T9" fmla="*/ 18 h 18"/>
                  <a:gd name="T10" fmla="*/ 23 w 23"/>
                  <a:gd name="T11" fmla="*/ 15 h 18"/>
                  <a:gd name="T12" fmla="*/ 12 w 23"/>
                  <a:gd name="T13" fmla="*/ 3 h 18"/>
                  <a:gd name="T14" fmla="*/ 16 w 23"/>
                  <a:gd name="T15" fmla="*/ 0 h 18"/>
                  <a:gd name="T16" fmla="*/ 13 w 23"/>
                  <a:gd name="T17" fmla="*/ 0 h 18"/>
                  <a:gd name="T18" fmla="*/ 7 w 23"/>
                  <a:gd name="T19" fmla="*/ 0 h 18"/>
                  <a:gd name="T20" fmla="*/ 1 w 23"/>
                  <a:gd name="T21" fmla="*/ 8 h 18"/>
                  <a:gd name="T22" fmla="*/ 0 w 23"/>
                  <a:gd name="T23" fmla="*/ 11 h 18"/>
                  <a:gd name="T24" fmla="*/ 17 w 23"/>
                  <a:gd name="T25" fmla="*/ 1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18"/>
                  <a:gd name="T41" fmla="*/ 23 w 23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18">
                    <a:moveTo>
                      <a:pt x="17" y="11"/>
                    </a:moveTo>
                    <a:lnTo>
                      <a:pt x="16" y="13"/>
                    </a:lnTo>
                    <a:lnTo>
                      <a:pt x="13" y="18"/>
                    </a:lnTo>
                    <a:lnTo>
                      <a:pt x="16" y="18"/>
                    </a:lnTo>
                    <a:lnTo>
                      <a:pt x="23" y="15"/>
                    </a:lnTo>
                    <a:lnTo>
                      <a:pt x="12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7" name="Freeform 51"/>
              <p:cNvSpPr>
                <a:spLocks/>
              </p:cNvSpPr>
              <p:nvPr/>
            </p:nvSpPr>
            <p:spPr bwMode="auto">
              <a:xfrm>
                <a:off x="2476" y="2556"/>
                <a:ext cx="14" cy="82"/>
              </a:xfrm>
              <a:custGeom>
                <a:avLst/>
                <a:gdLst>
                  <a:gd name="T0" fmla="*/ 17 w 27"/>
                  <a:gd name="T1" fmla="*/ 165 h 165"/>
                  <a:gd name="T2" fmla="*/ 17 w 27"/>
                  <a:gd name="T3" fmla="*/ 165 h 165"/>
                  <a:gd name="T4" fmla="*/ 17 w 27"/>
                  <a:gd name="T5" fmla="*/ 124 h 165"/>
                  <a:gd name="T6" fmla="*/ 19 w 27"/>
                  <a:gd name="T7" fmla="*/ 84 h 165"/>
                  <a:gd name="T8" fmla="*/ 23 w 27"/>
                  <a:gd name="T9" fmla="*/ 42 h 165"/>
                  <a:gd name="T10" fmla="*/ 27 w 27"/>
                  <a:gd name="T11" fmla="*/ 0 h 165"/>
                  <a:gd name="T12" fmla="*/ 10 w 27"/>
                  <a:gd name="T13" fmla="*/ 0 h 165"/>
                  <a:gd name="T14" fmla="*/ 5 w 27"/>
                  <a:gd name="T15" fmla="*/ 42 h 165"/>
                  <a:gd name="T16" fmla="*/ 1 w 27"/>
                  <a:gd name="T17" fmla="*/ 84 h 165"/>
                  <a:gd name="T18" fmla="*/ 0 w 27"/>
                  <a:gd name="T19" fmla="*/ 124 h 165"/>
                  <a:gd name="T20" fmla="*/ 0 w 27"/>
                  <a:gd name="T21" fmla="*/ 165 h 165"/>
                  <a:gd name="T22" fmla="*/ 0 w 27"/>
                  <a:gd name="T23" fmla="*/ 165 h 165"/>
                  <a:gd name="T24" fmla="*/ 17 w 27"/>
                  <a:gd name="T25" fmla="*/ 165 h 1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165"/>
                  <a:gd name="T41" fmla="*/ 27 w 27"/>
                  <a:gd name="T42" fmla="*/ 165 h 1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165">
                    <a:moveTo>
                      <a:pt x="17" y="165"/>
                    </a:moveTo>
                    <a:lnTo>
                      <a:pt x="17" y="165"/>
                    </a:lnTo>
                    <a:lnTo>
                      <a:pt x="17" y="124"/>
                    </a:lnTo>
                    <a:lnTo>
                      <a:pt x="19" y="84"/>
                    </a:lnTo>
                    <a:lnTo>
                      <a:pt x="23" y="42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5" y="42"/>
                    </a:lnTo>
                    <a:lnTo>
                      <a:pt x="1" y="84"/>
                    </a:lnTo>
                    <a:lnTo>
                      <a:pt x="0" y="124"/>
                    </a:lnTo>
                    <a:lnTo>
                      <a:pt x="0" y="165"/>
                    </a:lnTo>
                    <a:lnTo>
                      <a:pt x="17" y="1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8" name="Freeform 52"/>
              <p:cNvSpPr>
                <a:spLocks/>
              </p:cNvSpPr>
              <p:nvPr/>
            </p:nvSpPr>
            <p:spPr bwMode="auto">
              <a:xfrm>
                <a:off x="2476" y="2638"/>
                <a:ext cx="14" cy="105"/>
              </a:xfrm>
              <a:custGeom>
                <a:avLst/>
                <a:gdLst>
                  <a:gd name="T0" fmla="*/ 27 w 27"/>
                  <a:gd name="T1" fmla="*/ 208 h 208"/>
                  <a:gd name="T2" fmla="*/ 27 w 27"/>
                  <a:gd name="T3" fmla="*/ 208 h 208"/>
                  <a:gd name="T4" fmla="*/ 26 w 27"/>
                  <a:gd name="T5" fmla="*/ 157 h 208"/>
                  <a:gd name="T6" fmla="*/ 23 w 27"/>
                  <a:gd name="T7" fmla="*/ 103 h 208"/>
                  <a:gd name="T8" fmla="*/ 20 w 27"/>
                  <a:gd name="T9" fmla="*/ 51 h 208"/>
                  <a:gd name="T10" fmla="*/ 17 w 27"/>
                  <a:gd name="T11" fmla="*/ 0 h 208"/>
                  <a:gd name="T12" fmla="*/ 0 w 27"/>
                  <a:gd name="T13" fmla="*/ 0 h 208"/>
                  <a:gd name="T14" fmla="*/ 3 w 27"/>
                  <a:gd name="T15" fmla="*/ 51 h 208"/>
                  <a:gd name="T16" fmla="*/ 5 w 27"/>
                  <a:gd name="T17" fmla="*/ 103 h 208"/>
                  <a:gd name="T18" fmla="*/ 8 w 27"/>
                  <a:gd name="T19" fmla="*/ 157 h 208"/>
                  <a:gd name="T20" fmla="*/ 10 w 27"/>
                  <a:gd name="T21" fmla="*/ 208 h 208"/>
                  <a:gd name="T22" fmla="*/ 10 w 27"/>
                  <a:gd name="T23" fmla="*/ 208 h 208"/>
                  <a:gd name="T24" fmla="*/ 27 w 27"/>
                  <a:gd name="T25" fmla="*/ 208 h 2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208"/>
                  <a:gd name="T41" fmla="*/ 27 w 27"/>
                  <a:gd name="T42" fmla="*/ 208 h 2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208">
                    <a:moveTo>
                      <a:pt x="27" y="208"/>
                    </a:moveTo>
                    <a:lnTo>
                      <a:pt x="27" y="208"/>
                    </a:lnTo>
                    <a:lnTo>
                      <a:pt x="26" y="157"/>
                    </a:lnTo>
                    <a:lnTo>
                      <a:pt x="23" y="103"/>
                    </a:lnTo>
                    <a:lnTo>
                      <a:pt x="20" y="51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3" y="51"/>
                    </a:lnTo>
                    <a:lnTo>
                      <a:pt x="5" y="103"/>
                    </a:lnTo>
                    <a:lnTo>
                      <a:pt x="8" y="157"/>
                    </a:lnTo>
                    <a:lnTo>
                      <a:pt x="10" y="208"/>
                    </a:lnTo>
                    <a:lnTo>
                      <a:pt x="27" y="2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09" name="Freeform 53"/>
              <p:cNvSpPr>
                <a:spLocks/>
              </p:cNvSpPr>
              <p:nvPr/>
            </p:nvSpPr>
            <p:spPr bwMode="auto">
              <a:xfrm>
                <a:off x="2418" y="2742"/>
                <a:ext cx="72" cy="13"/>
              </a:xfrm>
              <a:custGeom>
                <a:avLst/>
                <a:gdLst>
                  <a:gd name="T0" fmla="*/ 0 w 143"/>
                  <a:gd name="T1" fmla="*/ 19 h 26"/>
                  <a:gd name="T2" fmla="*/ 0 w 143"/>
                  <a:gd name="T3" fmla="*/ 19 h 26"/>
                  <a:gd name="T4" fmla="*/ 18 w 143"/>
                  <a:gd name="T5" fmla="*/ 23 h 26"/>
                  <a:gd name="T6" fmla="*/ 40 w 143"/>
                  <a:gd name="T7" fmla="*/ 26 h 26"/>
                  <a:gd name="T8" fmla="*/ 62 w 143"/>
                  <a:gd name="T9" fmla="*/ 26 h 26"/>
                  <a:gd name="T10" fmla="*/ 83 w 143"/>
                  <a:gd name="T11" fmla="*/ 26 h 26"/>
                  <a:gd name="T12" fmla="*/ 105 w 143"/>
                  <a:gd name="T13" fmla="*/ 25 h 26"/>
                  <a:gd name="T14" fmla="*/ 123 w 143"/>
                  <a:gd name="T15" fmla="*/ 20 h 26"/>
                  <a:gd name="T16" fmla="*/ 135 w 143"/>
                  <a:gd name="T17" fmla="*/ 14 h 26"/>
                  <a:gd name="T18" fmla="*/ 143 w 143"/>
                  <a:gd name="T19" fmla="*/ 1 h 26"/>
                  <a:gd name="T20" fmla="*/ 126 w 143"/>
                  <a:gd name="T21" fmla="*/ 1 h 26"/>
                  <a:gd name="T22" fmla="*/ 126 w 143"/>
                  <a:gd name="T23" fmla="*/ 0 h 26"/>
                  <a:gd name="T24" fmla="*/ 117 w 143"/>
                  <a:gd name="T25" fmla="*/ 3 h 26"/>
                  <a:gd name="T26" fmla="*/ 102 w 143"/>
                  <a:gd name="T27" fmla="*/ 7 h 26"/>
                  <a:gd name="T28" fmla="*/ 83 w 143"/>
                  <a:gd name="T29" fmla="*/ 9 h 26"/>
                  <a:gd name="T30" fmla="*/ 62 w 143"/>
                  <a:gd name="T31" fmla="*/ 9 h 26"/>
                  <a:gd name="T32" fmla="*/ 40 w 143"/>
                  <a:gd name="T33" fmla="*/ 9 h 26"/>
                  <a:gd name="T34" fmla="*/ 21 w 143"/>
                  <a:gd name="T35" fmla="*/ 6 h 26"/>
                  <a:gd name="T36" fmla="*/ 6 w 143"/>
                  <a:gd name="T37" fmla="*/ 1 h 26"/>
                  <a:gd name="T38" fmla="*/ 6 w 143"/>
                  <a:gd name="T39" fmla="*/ 1 h 26"/>
                  <a:gd name="T40" fmla="*/ 0 w 143"/>
                  <a:gd name="T41" fmla="*/ 19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3"/>
                  <a:gd name="T64" fmla="*/ 0 h 26"/>
                  <a:gd name="T65" fmla="*/ 143 w 143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3" h="26">
                    <a:moveTo>
                      <a:pt x="0" y="19"/>
                    </a:moveTo>
                    <a:lnTo>
                      <a:pt x="0" y="19"/>
                    </a:lnTo>
                    <a:lnTo>
                      <a:pt x="18" y="23"/>
                    </a:lnTo>
                    <a:lnTo>
                      <a:pt x="40" y="26"/>
                    </a:lnTo>
                    <a:lnTo>
                      <a:pt x="62" y="26"/>
                    </a:lnTo>
                    <a:lnTo>
                      <a:pt x="83" y="26"/>
                    </a:lnTo>
                    <a:lnTo>
                      <a:pt x="105" y="25"/>
                    </a:lnTo>
                    <a:lnTo>
                      <a:pt x="123" y="20"/>
                    </a:lnTo>
                    <a:lnTo>
                      <a:pt x="135" y="14"/>
                    </a:lnTo>
                    <a:lnTo>
                      <a:pt x="143" y="1"/>
                    </a:lnTo>
                    <a:lnTo>
                      <a:pt x="126" y="1"/>
                    </a:lnTo>
                    <a:lnTo>
                      <a:pt x="126" y="0"/>
                    </a:lnTo>
                    <a:lnTo>
                      <a:pt x="117" y="3"/>
                    </a:lnTo>
                    <a:lnTo>
                      <a:pt x="102" y="7"/>
                    </a:lnTo>
                    <a:lnTo>
                      <a:pt x="83" y="9"/>
                    </a:lnTo>
                    <a:lnTo>
                      <a:pt x="62" y="9"/>
                    </a:lnTo>
                    <a:lnTo>
                      <a:pt x="40" y="9"/>
                    </a:lnTo>
                    <a:lnTo>
                      <a:pt x="21" y="6"/>
                    </a:lnTo>
                    <a:lnTo>
                      <a:pt x="6" y="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0" name="Freeform 54"/>
              <p:cNvSpPr>
                <a:spLocks/>
              </p:cNvSpPr>
              <p:nvPr/>
            </p:nvSpPr>
            <p:spPr bwMode="auto">
              <a:xfrm>
                <a:off x="2366" y="2715"/>
                <a:ext cx="55" cy="36"/>
              </a:xfrm>
              <a:custGeom>
                <a:avLst/>
                <a:gdLst>
                  <a:gd name="T0" fmla="*/ 0 w 109"/>
                  <a:gd name="T1" fmla="*/ 9 h 73"/>
                  <a:gd name="T2" fmla="*/ 0 w 109"/>
                  <a:gd name="T3" fmla="*/ 9 h 73"/>
                  <a:gd name="T4" fmla="*/ 4 w 109"/>
                  <a:gd name="T5" fmla="*/ 14 h 73"/>
                  <a:gd name="T6" fmla="*/ 11 w 109"/>
                  <a:gd name="T7" fmla="*/ 23 h 73"/>
                  <a:gd name="T8" fmla="*/ 20 w 109"/>
                  <a:gd name="T9" fmla="*/ 30 h 73"/>
                  <a:gd name="T10" fmla="*/ 30 w 109"/>
                  <a:gd name="T11" fmla="*/ 38 h 73"/>
                  <a:gd name="T12" fmla="*/ 42 w 109"/>
                  <a:gd name="T13" fmla="*/ 45 h 73"/>
                  <a:gd name="T14" fmla="*/ 59 w 109"/>
                  <a:gd name="T15" fmla="*/ 54 h 73"/>
                  <a:gd name="T16" fmla="*/ 80 w 109"/>
                  <a:gd name="T17" fmla="*/ 64 h 73"/>
                  <a:gd name="T18" fmla="*/ 103 w 109"/>
                  <a:gd name="T19" fmla="*/ 73 h 73"/>
                  <a:gd name="T20" fmla="*/ 109 w 109"/>
                  <a:gd name="T21" fmla="*/ 55 h 73"/>
                  <a:gd name="T22" fmla="*/ 86 w 109"/>
                  <a:gd name="T23" fmla="*/ 46 h 73"/>
                  <a:gd name="T24" fmla="*/ 65 w 109"/>
                  <a:gd name="T25" fmla="*/ 39 h 73"/>
                  <a:gd name="T26" fmla="*/ 51 w 109"/>
                  <a:gd name="T27" fmla="*/ 30 h 73"/>
                  <a:gd name="T28" fmla="*/ 39 w 109"/>
                  <a:gd name="T29" fmla="*/ 23 h 73"/>
                  <a:gd name="T30" fmla="*/ 29 w 109"/>
                  <a:gd name="T31" fmla="*/ 16 h 73"/>
                  <a:gd name="T32" fmla="*/ 23 w 109"/>
                  <a:gd name="T33" fmla="*/ 11 h 73"/>
                  <a:gd name="T34" fmla="*/ 18 w 109"/>
                  <a:gd name="T35" fmla="*/ 6 h 73"/>
                  <a:gd name="T36" fmla="*/ 14 w 109"/>
                  <a:gd name="T37" fmla="*/ 0 h 73"/>
                  <a:gd name="T38" fmla="*/ 14 w 109"/>
                  <a:gd name="T39" fmla="*/ 0 h 73"/>
                  <a:gd name="T40" fmla="*/ 0 w 109"/>
                  <a:gd name="T41" fmla="*/ 9 h 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73"/>
                  <a:gd name="T65" fmla="*/ 109 w 109"/>
                  <a:gd name="T66" fmla="*/ 73 h 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73">
                    <a:moveTo>
                      <a:pt x="0" y="9"/>
                    </a:moveTo>
                    <a:lnTo>
                      <a:pt x="0" y="9"/>
                    </a:lnTo>
                    <a:lnTo>
                      <a:pt x="4" y="14"/>
                    </a:lnTo>
                    <a:lnTo>
                      <a:pt x="11" y="23"/>
                    </a:lnTo>
                    <a:lnTo>
                      <a:pt x="20" y="30"/>
                    </a:lnTo>
                    <a:lnTo>
                      <a:pt x="30" y="38"/>
                    </a:lnTo>
                    <a:lnTo>
                      <a:pt x="42" y="45"/>
                    </a:lnTo>
                    <a:lnTo>
                      <a:pt x="59" y="54"/>
                    </a:lnTo>
                    <a:lnTo>
                      <a:pt x="80" y="64"/>
                    </a:lnTo>
                    <a:lnTo>
                      <a:pt x="103" y="73"/>
                    </a:lnTo>
                    <a:lnTo>
                      <a:pt x="109" y="55"/>
                    </a:lnTo>
                    <a:lnTo>
                      <a:pt x="86" y="46"/>
                    </a:lnTo>
                    <a:lnTo>
                      <a:pt x="65" y="39"/>
                    </a:lnTo>
                    <a:lnTo>
                      <a:pt x="51" y="30"/>
                    </a:lnTo>
                    <a:lnTo>
                      <a:pt x="39" y="23"/>
                    </a:lnTo>
                    <a:lnTo>
                      <a:pt x="29" y="16"/>
                    </a:lnTo>
                    <a:lnTo>
                      <a:pt x="23" y="11"/>
                    </a:lnTo>
                    <a:lnTo>
                      <a:pt x="18" y="6"/>
                    </a:lnTo>
                    <a:lnTo>
                      <a:pt x="1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1" name="Freeform 55"/>
              <p:cNvSpPr>
                <a:spLocks/>
              </p:cNvSpPr>
              <p:nvPr/>
            </p:nvSpPr>
            <p:spPr bwMode="auto">
              <a:xfrm>
                <a:off x="2364" y="2685"/>
                <a:ext cx="12" cy="34"/>
              </a:xfrm>
              <a:custGeom>
                <a:avLst/>
                <a:gdLst>
                  <a:gd name="T0" fmla="*/ 7 w 25"/>
                  <a:gd name="T1" fmla="*/ 0 h 69"/>
                  <a:gd name="T2" fmla="*/ 25 w 25"/>
                  <a:gd name="T3" fmla="*/ 3 h 69"/>
                  <a:gd name="T4" fmla="*/ 6 w 25"/>
                  <a:gd name="T5" fmla="*/ 7 h 69"/>
                  <a:gd name="T6" fmla="*/ 3 w 25"/>
                  <a:gd name="T7" fmla="*/ 28 h 69"/>
                  <a:gd name="T8" fmla="*/ 0 w 25"/>
                  <a:gd name="T9" fmla="*/ 48 h 69"/>
                  <a:gd name="T10" fmla="*/ 5 w 25"/>
                  <a:gd name="T11" fmla="*/ 69 h 69"/>
                  <a:gd name="T12" fmla="*/ 19 w 25"/>
                  <a:gd name="T13" fmla="*/ 60 h 69"/>
                  <a:gd name="T14" fmla="*/ 18 w 25"/>
                  <a:gd name="T15" fmla="*/ 48 h 69"/>
                  <a:gd name="T16" fmla="*/ 21 w 25"/>
                  <a:gd name="T17" fmla="*/ 28 h 69"/>
                  <a:gd name="T18" fmla="*/ 23 w 25"/>
                  <a:gd name="T19" fmla="*/ 10 h 69"/>
                  <a:gd name="T20" fmla="*/ 7 w 25"/>
                  <a:gd name="T21" fmla="*/ 3 h 69"/>
                  <a:gd name="T22" fmla="*/ 25 w 25"/>
                  <a:gd name="T23" fmla="*/ 6 h 69"/>
                  <a:gd name="T24" fmla="*/ 7 w 25"/>
                  <a:gd name="T25" fmla="*/ 3 h 69"/>
                  <a:gd name="T26" fmla="*/ 7 w 25"/>
                  <a:gd name="T27" fmla="*/ 58 h 69"/>
                  <a:gd name="T28" fmla="*/ 25 w 25"/>
                  <a:gd name="T29" fmla="*/ 6 h 69"/>
                  <a:gd name="T30" fmla="*/ 7 w 25"/>
                  <a:gd name="T31" fmla="*/ 0 h 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"/>
                  <a:gd name="T49" fmla="*/ 0 h 69"/>
                  <a:gd name="T50" fmla="*/ 25 w 25"/>
                  <a:gd name="T51" fmla="*/ 69 h 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" h="69">
                    <a:moveTo>
                      <a:pt x="7" y="0"/>
                    </a:moveTo>
                    <a:lnTo>
                      <a:pt x="25" y="3"/>
                    </a:lnTo>
                    <a:lnTo>
                      <a:pt x="6" y="7"/>
                    </a:lnTo>
                    <a:lnTo>
                      <a:pt x="3" y="28"/>
                    </a:lnTo>
                    <a:lnTo>
                      <a:pt x="0" y="48"/>
                    </a:lnTo>
                    <a:lnTo>
                      <a:pt x="5" y="69"/>
                    </a:lnTo>
                    <a:lnTo>
                      <a:pt x="19" y="60"/>
                    </a:lnTo>
                    <a:lnTo>
                      <a:pt x="18" y="48"/>
                    </a:lnTo>
                    <a:lnTo>
                      <a:pt x="21" y="28"/>
                    </a:lnTo>
                    <a:lnTo>
                      <a:pt x="23" y="10"/>
                    </a:lnTo>
                    <a:lnTo>
                      <a:pt x="7" y="3"/>
                    </a:lnTo>
                    <a:lnTo>
                      <a:pt x="25" y="6"/>
                    </a:lnTo>
                    <a:lnTo>
                      <a:pt x="7" y="3"/>
                    </a:lnTo>
                    <a:lnTo>
                      <a:pt x="7" y="58"/>
                    </a:lnTo>
                    <a:lnTo>
                      <a:pt x="25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2" name="Freeform 56"/>
              <p:cNvSpPr>
                <a:spLocks/>
              </p:cNvSpPr>
              <p:nvPr/>
            </p:nvSpPr>
            <p:spPr bwMode="auto">
              <a:xfrm>
                <a:off x="2642" y="2339"/>
                <a:ext cx="63" cy="320"/>
              </a:xfrm>
              <a:custGeom>
                <a:avLst/>
                <a:gdLst>
                  <a:gd name="T0" fmla="*/ 12 w 127"/>
                  <a:gd name="T1" fmla="*/ 105 h 639"/>
                  <a:gd name="T2" fmla="*/ 8 w 127"/>
                  <a:gd name="T3" fmla="*/ 92 h 639"/>
                  <a:gd name="T4" fmla="*/ 8 w 127"/>
                  <a:gd name="T5" fmla="*/ 83 h 639"/>
                  <a:gd name="T6" fmla="*/ 12 w 127"/>
                  <a:gd name="T7" fmla="*/ 77 h 639"/>
                  <a:gd name="T8" fmla="*/ 5 w 127"/>
                  <a:gd name="T9" fmla="*/ 57 h 639"/>
                  <a:gd name="T10" fmla="*/ 3 w 127"/>
                  <a:gd name="T11" fmla="*/ 19 h 639"/>
                  <a:gd name="T12" fmla="*/ 9 w 127"/>
                  <a:gd name="T13" fmla="*/ 0 h 639"/>
                  <a:gd name="T14" fmla="*/ 25 w 127"/>
                  <a:gd name="T15" fmla="*/ 3 h 639"/>
                  <a:gd name="T16" fmla="*/ 41 w 127"/>
                  <a:gd name="T17" fmla="*/ 9 h 639"/>
                  <a:gd name="T18" fmla="*/ 57 w 127"/>
                  <a:gd name="T19" fmla="*/ 13 h 639"/>
                  <a:gd name="T20" fmla="*/ 73 w 127"/>
                  <a:gd name="T21" fmla="*/ 16 h 639"/>
                  <a:gd name="T22" fmla="*/ 89 w 127"/>
                  <a:gd name="T23" fmla="*/ 21 h 639"/>
                  <a:gd name="T24" fmla="*/ 104 w 127"/>
                  <a:gd name="T25" fmla="*/ 25 h 639"/>
                  <a:gd name="T26" fmla="*/ 120 w 127"/>
                  <a:gd name="T27" fmla="*/ 29 h 639"/>
                  <a:gd name="T28" fmla="*/ 126 w 127"/>
                  <a:gd name="T29" fmla="*/ 61 h 639"/>
                  <a:gd name="T30" fmla="*/ 120 w 127"/>
                  <a:gd name="T31" fmla="*/ 123 h 639"/>
                  <a:gd name="T32" fmla="*/ 110 w 127"/>
                  <a:gd name="T33" fmla="*/ 166 h 639"/>
                  <a:gd name="T34" fmla="*/ 91 w 127"/>
                  <a:gd name="T35" fmla="*/ 193 h 639"/>
                  <a:gd name="T36" fmla="*/ 78 w 127"/>
                  <a:gd name="T37" fmla="*/ 222 h 639"/>
                  <a:gd name="T38" fmla="*/ 66 w 127"/>
                  <a:gd name="T39" fmla="*/ 253 h 639"/>
                  <a:gd name="T40" fmla="*/ 51 w 127"/>
                  <a:gd name="T41" fmla="*/ 317 h 639"/>
                  <a:gd name="T42" fmla="*/ 37 w 127"/>
                  <a:gd name="T43" fmla="*/ 413 h 639"/>
                  <a:gd name="T44" fmla="*/ 15 w 127"/>
                  <a:gd name="T45" fmla="*/ 496 h 639"/>
                  <a:gd name="T46" fmla="*/ 24 w 127"/>
                  <a:gd name="T47" fmla="*/ 571 h 639"/>
                  <a:gd name="T48" fmla="*/ 31 w 127"/>
                  <a:gd name="T49" fmla="*/ 619 h 639"/>
                  <a:gd name="T50" fmla="*/ 29 w 127"/>
                  <a:gd name="T51" fmla="*/ 629 h 639"/>
                  <a:gd name="T52" fmla="*/ 19 w 127"/>
                  <a:gd name="T53" fmla="*/ 613 h 639"/>
                  <a:gd name="T54" fmla="*/ 13 w 127"/>
                  <a:gd name="T55" fmla="*/ 571 h 639"/>
                  <a:gd name="T56" fmla="*/ 10 w 127"/>
                  <a:gd name="T57" fmla="*/ 495 h 639"/>
                  <a:gd name="T58" fmla="*/ 27 w 127"/>
                  <a:gd name="T59" fmla="*/ 399 h 639"/>
                  <a:gd name="T60" fmla="*/ 35 w 127"/>
                  <a:gd name="T61" fmla="*/ 323 h 639"/>
                  <a:gd name="T62" fmla="*/ 32 w 127"/>
                  <a:gd name="T63" fmla="*/ 267 h 639"/>
                  <a:gd name="T64" fmla="*/ 25 w 127"/>
                  <a:gd name="T65" fmla="*/ 207 h 639"/>
                  <a:gd name="T66" fmla="*/ 21 w 127"/>
                  <a:gd name="T67" fmla="*/ 145 h 639"/>
                  <a:gd name="T68" fmla="*/ 18 w 127"/>
                  <a:gd name="T69" fmla="*/ 134 h 639"/>
                  <a:gd name="T70" fmla="*/ 16 w 127"/>
                  <a:gd name="T71" fmla="*/ 117 h 6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7"/>
                  <a:gd name="T109" fmla="*/ 0 h 639"/>
                  <a:gd name="T110" fmla="*/ 127 w 127"/>
                  <a:gd name="T111" fmla="*/ 639 h 6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7" h="639">
                    <a:moveTo>
                      <a:pt x="15" y="111"/>
                    </a:moveTo>
                    <a:lnTo>
                      <a:pt x="12" y="105"/>
                    </a:lnTo>
                    <a:lnTo>
                      <a:pt x="9" y="98"/>
                    </a:lnTo>
                    <a:lnTo>
                      <a:pt x="8" y="92"/>
                    </a:lnTo>
                    <a:lnTo>
                      <a:pt x="6" y="85"/>
                    </a:lnTo>
                    <a:lnTo>
                      <a:pt x="8" y="83"/>
                    </a:lnTo>
                    <a:lnTo>
                      <a:pt x="10" y="80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5" y="57"/>
                    </a:lnTo>
                    <a:lnTo>
                      <a:pt x="3" y="38"/>
                    </a:lnTo>
                    <a:lnTo>
                      <a:pt x="3" y="1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25" y="3"/>
                    </a:lnTo>
                    <a:lnTo>
                      <a:pt x="34" y="6"/>
                    </a:lnTo>
                    <a:lnTo>
                      <a:pt x="41" y="9"/>
                    </a:lnTo>
                    <a:lnTo>
                      <a:pt x="50" y="10"/>
                    </a:lnTo>
                    <a:lnTo>
                      <a:pt x="57" y="13"/>
                    </a:lnTo>
                    <a:lnTo>
                      <a:pt x="66" y="15"/>
                    </a:lnTo>
                    <a:lnTo>
                      <a:pt x="73" y="16"/>
                    </a:lnTo>
                    <a:lnTo>
                      <a:pt x="82" y="19"/>
                    </a:lnTo>
                    <a:lnTo>
                      <a:pt x="89" y="21"/>
                    </a:lnTo>
                    <a:lnTo>
                      <a:pt x="97" y="22"/>
                    </a:lnTo>
                    <a:lnTo>
                      <a:pt x="104" y="25"/>
                    </a:lnTo>
                    <a:lnTo>
                      <a:pt x="113" y="26"/>
                    </a:lnTo>
                    <a:lnTo>
                      <a:pt x="120" y="29"/>
                    </a:lnTo>
                    <a:lnTo>
                      <a:pt x="127" y="31"/>
                    </a:lnTo>
                    <a:lnTo>
                      <a:pt x="126" y="61"/>
                    </a:lnTo>
                    <a:lnTo>
                      <a:pt x="123" y="92"/>
                    </a:lnTo>
                    <a:lnTo>
                      <a:pt x="120" y="123"/>
                    </a:lnTo>
                    <a:lnTo>
                      <a:pt x="120" y="153"/>
                    </a:lnTo>
                    <a:lnTo>
                      <a:pt x="110" y="166"/>
                    </a:lnTo>
                    <a:lnTo>
                      <a:pt x="100" y="180"/>
                    </a:lnTo>
                    <a:lnTo>
                      <a:pt x="91" y="193"/>
                    </a:lnTo>
                    <a:lnTo>
                      <a:pt x="84" y="207"/>
                    </a:lnTo>
                    <a:lnTo>
                      <a:pt x="78" y="222"/>
                    </a:lnTo>
                    <a:lnTo>
                      <a:pt x="72" y="238"/>
                    </a:lnTo>
                    <a:lnTo>
                      <a:pt x="66" y="253"/>
                    </a:lnTo>
                    <a:lnTo>
                      <a:pt x="62" y="269"/>
                    </a:lnTo>
                    <a:lnTo>
                      <a:pt x="51" y="317"/>
                    </a:lnTo>
                    <a:lnTo>
                      <a:pt x="44" y="365"/>
                    </a:lnTo>
                    <a:lnTo>
                      <a:pt x="37" y="413"/>
                    </a:lnTo>
                    <a:lnTo>
                      <a:pt x="22" y="461"/>
                    </a:lnTo>
                    <a:lnTo>
                      <a:pt x="15" y="496"/>
                    </a:lnTo>
                    <a:lnTo>
                      <a:pt x="16" y="533"/>
                    </a:lnTo>
                    <a:lnTo>
                      <a:pt x="24" y="571"/>
                    </a:lnTo>
                    <a:lnTo>
                      <a:pt x="29" y="609"/>
                    </a:lnTo>
                    <a:lnTo>
                      <a:pt x="31" y="619"/>
                    </a:lnTo>
                    <a:lnTo>
                      <a:pt x="31" y="623"/>
                    </a:lnTo>
                    <a:lnTo>
                      <a:pt x="29" y="629"/>
                    </a:lnTo>
                    <a:lnTo>
                      <a:pt x="27" y="639"/>
                    </a:lnTo>
                    <a:lnTo>
                      <a:pt x="19" y="613"/>
                    </a:lnTo>
                    <a:lnTo>
                      <a:pt x="15" y="591"/>
                    </a:lnTo>
                    <a:lnTo>
                      <a:pt x="13" y="571"/>
                    </a:lnTo>
                    <a:lnTo>
                      <a:pt x="10" y="543"/>
                    </a:lnTo>
                    <a:lnTo>
                      <a:pt x="10" y="495"/>
                    </a:lnTo>
                    <a:lnTo>
                      <a:pt x="18" y="447"/>
                    </a:lnTo>
                    <a:lnTo>
                      <a:pt x="27" y="399"/>
                    </a:lnTo>
                    <a:lnTo>
                      <a:pt x="34" y="350"/>
                    </a:lnTo>
                    <a:lnTo>
                      <a:pt x="35" y="323"/>
                    </a:lnTo>
                    <a:lnTo>
                      <a:pt x="35" y="295"/>
                    </a:lnTo>
                    <a:lnTo>
                      <a:pt x="32" y="267"/>
                    </a:lnTo>
                    <a:lnTo>
                      <a:pt x="28" y="238"/>
                    </a:lnTo>
                    <a:lnTo>
                      <a:pt x="25" y="207"/>
                    </a:lnTo>
                    <a:lnTo>
                      <a:pt x="24" y="171"/>
                    </a:lnTo>
                    <a:lnTo>
                      <a:pt x="21" y="145"/>
                    </a:lnTo>
                    <a:lnTo>
                      <a:pt x="13" y="140"/>
                    </a:lnTo>
                    <a:lnTo>
                      <a:pt x="18" y="134"/>
                    </a:lnTo>
                    <a:lnTo>
                      <a:pt x="18" y="126"/>
                    </a:lnTo>
                    <a:lnTo>
                      <a:pt x="16" y="117"/>
                    </a:lnTo>
                    <a:lnTo>
                      <a:pt x="15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3" name="Freeform 57"/>
              <p:cNvSpPr>
                <a:spLocks/>
              </p:cNvSpPr>
              <p:nvPr/>
            </p:nvSpPr>
            <p:spPr bwMode="auto">
              <a:xfrm>
                <a:off x="2714" y="2276"/>
                <a:ext cx="42" cy="47"/>
              </a:xfrm>
              <a:custGeom>
                <a:avLst/>
                <a:gdLst>
                  <a:gd name="T0" fmla="*/ 50 w 85"/>
                  <a:gd name="T1" fmla="*/ 17 h 93"/>
                  <a:gd name="T2" fmla="*/ 48 w 85"/>
                  <a:gd name="T3" fmla="*/ 17 h 93"/>
                  <a:gd name="T4" fmla="*/ 45 w 85"/>
                  <a:gd name="T5" fmla="*/ 19 h 93"/>
                  <a:gd name="T6" fmla="*/ 44 w 85"/>
                  <a:gd name="T7" fmla="*/ 19 h 93"/>
                  <a:gd name="T8" fmla="*/ 41 w 85"/>
                  <a:gd name="T9" fmla="*/ 19 h 93"/>
                  <a:gd name="T10" fmla="*/ 39 w 85"/>
                  <a:gd name="T11" fmla="*/ 13 h 93"/>
                  <a:gd name="T12" fmla="*/ 42 w 85"/>
                  <a:gd name="T13" fmla="*/ 7 h 93"/>
                  <a:gd name="T14" fmla="*/ 45 w 85"/>
                  <a:gd name="T15" fmla="*/ 1 h 93"/>
                  <a:gd name="T16" fmla="*/ 47 w 85"/>
                  <a:gd name="T17" fmla="*/ 0 h 93"/>
                  <a:gd name="T18" fmla="*/ 36 w 85"/>
                  <a:gd name="T19" fmla="*/ 5 h 93"/>
                  <a:gd name="T20" fmla="*/ 28 w 85"/>
                  <a:gd name="T21" fmla="*/ 14 h 93"/>
                  <a:gd name="T22" fmla="*/ 19 w 85"/>
                  <a:gd name="T23" fmla="*/ 24 h 93"/>
                  <a:gd name="T24" fmla="*/ 13 w 85"/>
                  <a:gd name="T25" fmla="*/ 36 h 93"/>
                  <a:gd name="T26" fmla="*/ 7 w 85"/>
                  <a:gd name="T27" fmla="*/ 49 h 93"/>
                  <a:gd name="T28" fmla="*/ 3 w 85"/>
                  <a:gd name="T29" fmla="*/ 64 h 93"/>
                  <a:gd name="T30" fmla="*/ 1 w 85"/>
                  <a:gd name="T31" fmla="*/ 78 h 93"/>
                  <a:gd name="T32" fmla="*/ 0 w 85"/>
                  <a:gd name="T33" fmla="*/ 93 h 93"/>
                  <a:gd name="T34" fmla="*/ 9 w 85"/>
                  <a:gd name="T35" fmla="*/ 86 h 93"/>
                  <a:gd name="T36" fmla="*/ 20 w 85"/>
                  <a:gd name="T37" fmla="*/ 80 h 93"/>
                  <a:gd name="T38" fmla="*/ 31 w 85"/>
                  <a:gd name="T39" fmla="*/ 73 h 93"/>
                  <a:gd name="T40" fmla="*/ 35 w 85"/>
                  <a:gd name="T41" fmla="*/ 65 h 93"/>
                  <a:gd name="T42" fmla="*/ 38 w 85"/>
                  <a:gd name="T43" fmla="*/ 56 h 93"/>
                  <a:gd name="T44" fmla="*/ 44 w 85"/>
                  <a:gd name="T45" fmla="*/ 49 h 93"/>
                  <a:gd name="T46" fmla="*/ 51 w 85"/>
                  <a:gd name="T47" fmla="*/ 42 h 93"/>
                  <a:gd name="T48" fmla="*/ 58 w 85"/>
                  <a:gd name="T49" fmla="*/ 36 h 93"/>
                  <a:gd name="T50" fmla="*/ 67 w 85"/>
                  <a:gd name="T51" fmla="*/ 29 h 93"/>
                  <a:gd name="T52" fmla="*/ 74 w 85"/>
                  <a:gd name="T53" fmla="*/ 23 h 93"/>
                  <a:gd name="T54" fmla="*/ 80 w 85"/>
                  <a:gd name="T55" fmla="*/ 16 h 93"/>
                  <a:gd name="T56" fmla="*/ 85 w 85"/>
                  <a:gd name="T57" fmla="*/ 7 h 93"/>
                  <a:gd name="T58" fmla="*/ 74 w 85"/>
                  <a:gd name="T59" fmla="*/ 5 h 93"/>
                  <a:gd name="T60" fmla="*/ 66 w 85"/>
                  <a:gd name="T61" fmla="*/ 10 h 93"/>
                  <a:gd name="T62" fmla="*/ 57 w 85"/>
                  <a:gd name="T63" fmla="*/ 14 h 93"/>
                  <a:gd name="T64" fmla="*/ 50 w 85"/>
                  <a:gd name="T65" fmla="*/ 17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93"/>
                  <a:gd name="T101" fmla="*/ 85 w 85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93">
                    <a:moveTo>
                      <a:pt x="50" y="17"/>
                    </a:moveTo>
                    <a:lnTo>
                      <a:pt x="48" y="17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41" y="19"/>
                    </a:lnTo>
                    <a:lnTo>
                      <a:pt x="39" y="13"/>
                    </a:lnTo>
                    <a:lnTo>
                      <a:pt x="42" y="7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36" y="5"/>
                    </a:lnTo>
                    <a:lnTo>
                      <a:pt x="28" y="14"/>
                    </a:lnTo>
                    <a:lnTo>
                      <a:pt x="19" y="24"/>
                    </a:lnTo>
                    <a:lnTo>
                      <a:pt x="13" y="36"/>
                    </a:lnTo>
                    <a:lnTo>
                      <a:pt x="7" y="49"/>
                    </a:lnTo>
                    <a:lnTo>
                      <a:pt x="3" y="64"/>
                    </a:lnTo>
                    <a:lnTo>
                      <a:pt x="1" y="78"/>
                    </a:lnTo>
                    <a:lnTo>
                      <a:pt x="0" y="93"/>
                    </a:lnTo>
                    <a:lnTo>
                      <a:pt x="9" y="86"/>
                    </a:lnTo>
                    <a:lnTo>
                      <a:pt x="20" y="80"/>
                    </a:lnTo>
                    <a:lnTo>
                      <a:pt x="31" y="73"/>
                    </a:lnTo>
                    <a:lnTo>
                      <a:pt x="35" y="65"/>
                    </a:lnTo>
                    <a:lnTo>
                      <a:pt x="38" y="56"/>
                    </a:lnTo>
                    <a:lnTo>
                      <a:pt x="44" y="49"/>
                    </a:lnTo>
                    <a:lnTo>
                      <a:pt x="51" y="42"/>
                    </a:lnTo>
                    <a:lnTo>
                      <a:pt x="58" y="36"/>
                    </a:lnTo>
                    <a:lnTo>
                      <a:pt x="67" y="29"/>
                    </a:lnTo>
                    <a:lnTo>
                      <a:pt x="74" y="23"/>
                    </a:lnTo>
                    <a:lnTo>
                      <a:pt x="80" y="16"/>
                    </a:lnTo>
                    <a:lnTo>
                      <a:pt x="85" y="7"/>
                    </a:lnTo>
                    <a:lnTo>
                      <a:pt x="74" y="5"/>
                    </a:lnTo>
                    <a:lnTo>
                      <a:pt x="66" y="10"/>
                    </a:lnTo>
                    <a:lnTo>
                      <a:pt x="57" y="14"/>
                    </a:lnTo>
                    <a:lnTo>
                      <a:pt x="50" y="17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4" name="Freeform 58"/>
              <p:cNvSpPr>
                <a:spLocks/>
              </p:cNvSpPr>
              <p:nvPr/>
            </p:nvSpPr>
            <p:spPr bwMode="auto">
              <a:xfrm>
                <a:off x="2704" y="2306"/>
                <a:ext cx="49" cy="101"/>
              </a:xfrm>
              <a:custGeom>
                <a:avLst/>
                <a:gdLst>
                  <a:gd name="T0" fmla="*/ 10 w 96"/>
                  <a:gd name="T1" fmla="*/ 75 h 202"/>
                  <a:gd name="T2" fmla="*/ 4 w 96"/>
                  <a:gd name="T3" fmla="*/ 108 h 202"/>
                  <a:gd name="T4" fmla="*/ 7 w 96"/>
                  <a:gd name="T5" fmla="*/ 122 h 202"/>
                  <a:gd name="T6" fmla="*/ 12 w 96"/>
                  <a:gd name="T7" fmla="*/ 113 h 202"/>
                  <a:gd name="T8" fmla="*/ 13 w 96"/>
                  <a:gd name="T9" fmla="*/ 110 h 202"/>
                  <a:gd name="T10" fmla="*/ 16 w 96"/>
                  <a:gd name="T11" fmla="*/ 111 h 202"/>
                  <a:gd name="T12" fmla="*/ 16 w 96"/>
                  <a:gd name="T13" fmla="*/ 119 h 202"/>
                  <a:gd name="T14" fmla="*/ 10 w 96"/>
                  <a:gd name="T15" fmla="*/ 127 h 202"/>
                  <a:gd name="T16" fmla="*/ 3 w 96"/>
                  <a:gd name="T17" fmla="*/ 148 h 202"/>
                  <a:gd name="T18" fmla="*/ 1 w 96"/>
                  <a:gd name="T19" fmla="*/ 183 h 202"/>
                  <a:gd name="T20" fmla="*/ 1 w 96"/>
                  <a:gd name="T21" fmla="*/ 202 h 202"/>
                  <a:gd name="T22" fmla="*/ 6 w 96"/>
                  <a:gd name="T23" fmla="*/ 197 h 202"/>
                  <a:gd name="T24" fmla="*/ 13 w 96"/>
                  <a:gd name="T25" fmla="*/ 183 h 202"/>
                  <a:gd name="T26" fmla="*/ 29 w 96"/>
                  <a:gd name="T27" fmla="*/ 162 h 202"/>
                  <a:gd name="T28" fmla="*/ 45 w 96"/>
                  <a:gd name="T29" fmla="*/ 146 h 202"/>
                  <a:gd name="T30" fmla="*/ 60 w 96"/>
                  <a:gd name="T31" fmla="*/ 138 h 202"/>
                  <a:gd name="T32" fmla="*/ 74 w 96"/>
                  <a:gd name="T33" fmla="*/ 129 h 202"/>
                  <a:gd name="T34" fmla="*/ 89 w 96"/>
                  <a:gd name="T35" fmla="*/ 120 h 202"/>
                  <a:gd name="T36" fmla="*/ 89 w 96"/>
                  <a:gd name="T37" fmla="*/ 116 h 202"/>
                  <a:gd name="T38" fmla="*/ 74 w 96"/>
                  <a:gd name="T39" fmla="*/ 119 h 202"/>
                  <a:gd name="T40" fmla="*/ 60 w 96"/>
                  <a:gd name="T41" fmla="*/ 123 h 202"/>
                  <a:gd name="T42" fmla="*/ 47 w 96"/>
                  <a:gd name="T43" fmla="*/ 127 h 202"/>
                  <a:gd name="T44" fmla="*/ 38 w 96"/>
                  <a:gd name="T45" fmla="*/ 126 h 202"/>
                  <a:gd name="T46" fmla="*/ 45 w 96"/>
                  <a:gd name="T47" fmla="*/ 116 h 202"/>
                  <a:gd name="T48" fmla="*/ 47 w 96"/>
                  <a:gd name="T49" fmla="*/ 107 h 202"/>
                  <a:gd name="T50" fmla="*/ 38 w 96"/>
                  <a:gd name="T51" fmla="*/ 107 h 202"/>
                  <a:gd name="T52" fmla="*/ 41 w 96"/>
                  <a:gd name="T53" fmla="*/ 97 h 202"/>
                  <a:gd name="T54" fmla="*/ 54 w 96"/>
                  <a:gd name="T55" fmla="*/ 84 h 202"/>
                  <a:gd name="T56" fmla="*/ 70 w 96"/>
                  <a:gd name="T57" fmla="*/ 73 h 202"/>
                  <a:gd name="T58" fmla="*/ 86 w 96"/>
                  <a:gd name="T59" fmla="*/ 63 h 202"/>
                  <a:gd name="T60" fmla="*/ 88 w 96"/>
                  <a:gd name="T61" fmla="*/ 57 h 202"/>
                  <a:gd name="T62" fmla="*/ 74 w 96"/>
                  <a:gd name="T63" fmla="*/ 59 h 202"/>
                  <a:gd name="T64" fmla="*/ 63 w 96"/>
                  <a:gd name="T65" fmla="*/ 65 h 202"/>
                  <a:gd name="T66" fmla="*/ 52 w 96"/>
                  <a:gd name="T67" fmla="*/ 69 h 202"/>
                  <a:gd name="T68" fmla="*/ 47 w 96"/>
                  <a:gd name="T69" fmla="*/ 59 h 202"/>
                  <a:gd name="T70" fmla="*/ 61 w 96"/>
                  <a:gd name="T71" fmla="*/ 38 h 202"/>
                  <a:gd name="T72" fmla="*/ 64 w 96"/>
                  <a:gd name="T73" fmla="*/ 27 h 202"/>
                  <a:gd name="T74" fmla="*/ 57 w 96"/>
                  <a:gd name="T75" fmla="*/ 28 h 202"/>
                  <a:gd name="T76" fmla="*/ 54 w 96"/>
                  <a:gd name="T77" fmla="*/ 21 h 202"/>
                  <a:gd name="T78" fmla="*/ 66 w 96"/>
                  <a:gd name="T79" fmla="*/ 8 h 202"/>
                  <a:gd name="T80" fmla="*/ 67 w 96"/>
                  <a:gd name="T81" fmla="*/ 0 h 202"/>
                  <a:gd name="T82" fmla="*/ 61 w 96"/>
                  <a:gd name="T83" fmla="*/ 3 h 202"/>
                  <a:gd name="T84" fmla="*/ 48 w 96"/>
                  <a:gd name="T85" fmla="*/ 15 h 202"/>
                  <a:gd name="T86" fmla="*/ 26 w 96"/>
                  <a:gd name="T87" fmla="*/ 31 h 202"/>
                  <a:gd name="T88" fmla="*/ 17 w 96"/>
                  <a:gd name="T89" fmla="*/ 46 h 202"/>
                  <a:gd name="T90" fmla="*/ 13 w 96"/>
                  <a:gd name="T91" fmla="*/ 54 h 2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"/>
                  <a:gd name="T139" fmla="*/ 0 h 202"/>
                  <a:gd name="T140" fmla="*/ 96 w 96"/>
                  <a:gd name="T141" fmla="*/ 202 h 2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" h="202">
                    <a:moveTo>
                      <a:pt x="12" y="59"/>
                    </a:moveTo>
                    <a:lnTo>
                      <a:pt x="10" y="75"/>
                    </a:lnTo>
                    <a:lnTo>
                      <a:pt x="7" y="91"/>
                    </a:lnTo>
                    <a:lnTo>
                      <a:pt x="4" y="108"/>
                    </a:lnTo>
                    <a:lnTo>
                      <a:pt x="6" y="124"/>
                    </a:lnTo>
                    <a:lnTo>
                      <a:pt x="7" y="122"/>
                    </a:lnTo>
                    <a:lnTo>
                      <a:pt x="10" y="117"/>
                    </a:lnTo>
                    <a:lnTo>
                      <a:pt x="12" y="113"/>
                    </a:lnTo>
                    <a:lnTo>
                      <a:pt x="12" y="110"/>
                    </a:lnTo>
                    <a:lnTo>
                      <a:pt x="13" y="110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6" y="113"/>
                    </a:lnTo>
                    <a:lnTo>
                      <a:pt x="16" y="119"/>
                    </a:lnTo>
                    <a:lnTo>
                      <a:pt x="13" y="123"/>
                    </a:lnTo>
                    <a:lnTo>
                      <a:pt x="10" y="127"/>
                    </a:lnTo>
                    <a:lnTo>
                      <a:pt x="7" y="132"/>
                    </a:lnTo>
                    <a:lnTo>
                      <a:pt x="3" y="148"/>
                    </a:lnTo>
                    <a:lnTo>
                      <a:pt x="1" y="165"/>
                    </a:lnTo>
                    <a:lnTo>
                      <a:pt x="1" y="183"/>
                    </a:lnTo>
                    <a:lnTo>
                      <a:pt x="0" y="200"/>
                    </a:lnTo>
                    <a:lnTo>
                      <a:pt x="1" y="202"/>
                    </a:lnTo>
                    <a:lnTo>
                      <a:pt x="3" y="200"/>
                    </a:lnTo>
                    <a:lnTo>
                      <a:pt x="6" y="197"/>
                    </a:lnTo>
                    <a:lnTo>
                      <a:pt x="7" y="195"/>
                    </a:lnTo>
                    <a:lnTo>
                      <a:pt x="13" y="183"/>
                    </a:lnTo>
                    <a:lnTo>
                      <a:pt x="20" y="171"/>
                    </a:lnTo>
                    <a:lnTo>
                      <a:pt x="29" y="162"/>
                    </a:lnTo>
                    <a:lnTo>
                      <a:pt x="39" y="152"/>
                    </a:lnTo>
                    <a:lnTo>
                      <a:pt x="45" y="146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7" y="133"/>
                    </a:lnTo>
                    <a:lnTo>
                      <a:pt x="74" y="129"/>
                    </a:lnTo>
                    <a:lnTo>
                      <a:pt x="82" y="124"/>
                    </a:lnTo>
                    <a:lnTo>
                      <a:pt x="89" y="120"/>
                    </a:lnTo>
                    <a:lnTo>
                      <a:pt x="96" y="116"/>
                    </a:lnTo>
                    <a:lnTo>
                      <a:pt x="89" y="116"/>
                    </a:lnTo>
                    <a:lnTo>
                      <a:pt x="82" y="117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0" y="123"/>
                    </a:lnTo>
                    <a:lnTo>
                      <a:pt x="54" y="126"/>
                    </a:lnTo>
                    <a:lnTo>
                      <a:pt x="47" y="127"/>
                    </a:lnTo>
                    <a:lnTo>
                      <a:pt x="41" y="127"/>
                    </a:lnTo>
                    <a:lnTo>
                      <a:pt x="38" y="126"/>
                    </a:lnTo>
                    <a:lnTo>
                      <a:pt x="41" y="120"/>
                    </a:lnTo>
                    <a:lnTo>
                      <a:pt x="45" y="116"/>
                    </a:lnTo>
                    <a:lnTo>
                      <a:pt x="48" y="110"/>
                    </a:lnTo>
                    <a:lnTo>
                      <a:pt x="47" y="107"/>
                    </a:lnTo>
                    <a:lnTo>
                      <a:pt x="42" y="107"/>
                    </a:lnTo>
                    <a:lnTo>
                      <a:pt x="38" y="107"/>
                    </a:lnTo>
                    <a:lnTo>
                      <a:pt x="36" y="105"/>
                    </a:lnTo>
                    <a:lnTo>
                      <a:pt x="41" y="97"/>
                    </a:lnTo>
                    <a:lnTo>
                      <a:pt x="47" y="89"/>
                    </a:lnTo>
                    <a:lnTo>
                      <a:pt x="54" y="84"/>
                    </a:lnTo>
                    <a:lnTo>
                      <a:pt x="61" y="78"/>
                    </a:lnTo>
                    <a:lnTo>
                      <a:pt x="70" y="73"/>
                    </a:lnTo>
                    <a:lnTo>
                      <a:pt x="79" y="69"/>
                    </a:lnTo>
                    <a:lnTo>
                      <a:pt x="86" y="63"/>
                    </a:lnTo>
                    <a:lnTo>
                      <a:pt x="93" y="57"/>
                    </a:lnTo>
                    <a:lnTo>
                      <a:pt x="88" y="57"/>
                    </a:lnTo>
                    <a:lnTo>
                      <a:pt x="80" y="57"/>
                    </a:lnTo>
                    <a:lnTo>
                      <a:pt x="74" y="59"/>
                    </a:lnTo>
                    <a:lnTo>
                      <a:pt x="69" y="62"/>
                    </a:lnTo>
                    <a:lnTo>
                      <a:pt x="63" y="65"/>
                    </a:lnTo>
                    <a:lnTo>
                      <a:pt x="58" y="66"/>
                    </a:lnTo>
                    <a:lnTo>
                      <a:pt x="52" y="69"/>
                    </a:lnTo>
                    <a:lnTo>
                      <a:pt x="47" y="70"/>
                    </a:lnTo>
                    <a:lnTo>
                      <a:pt x="47" y="59"/>
                    </a:lnTo>
                    <a:lnTo>
                      <a:pt x="54" y="49"/>
                    </a:lnTo>
                    <a:lnTo>
                      <a:pt x="61" y="3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1" y="27"/>
                    </a:lnTo>
                    <a:lnTo>
                      <a:pt x="57" y="28"/>
                    </a:lnTo>
                    <a:lnTo>
                      <a:pt x="54" y="28"/>
                    </a:lnTo>
                    <a:lnTo>
                      <a:pt x="54" y="21"/>
                    </a:lnTo>
                    <a:lnTo>
                      <a:pt x="60" y="14"/>
                    </a:lnTo>
                    <a:lnTo>
                      <a:pt x="66" y="8"/>
                    </a:lnTo>
                    <a:lnTo>
                      <a:pt x="69" y="2"/>
                    </a:lnTo>
                    <a:lnTo>
                      <a:pt x="67" y="0"/>
                    </a:lnTo>
                    <a:lnTo>
                      <a:pt x="64" y="2"/>
                    </a:lnTo>
                    <a:lnTo>
                      <a:pt x="61" y="3"/>
                    </a:lnTo>
                    <a:lnTo>
                      <a:pt x="58" y="5"/>
                    </a:lnTo>
                    <a:lnTo>
                      <a:pt x="48" y="15"/>
                    </a:lnTo>
                    <a:lnTo>
                      <a:pt x="36" y="22"/>
                    </a:lnTo>
                    <a:lnTo>
                      <a:pt x="26" y="31"/>
                    </a:lnTo>
                    <a:lnTo>
                      <a:pt x="19" y="43"/>
                    </a:lnTo>
                    <a:lnTo>
                      <a:pt x="17" y="46"/>
                    </a:lnTo>
                    <a:lnTo>
                      <a:pt x="14" y="50"/>
                    </a:lnTo>
                    <a:lnTo>
                      <a:pt x="13" y="54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5" name="Freeform 59"/>
              <p:cNvSpPr>
                <a:spLocks/>
              </p:cNvSpPr>
              <p:nvPr/>
            </p:nvSpPr>
            <p:spPr bwMode="auto">
              <a:xfrm>
                <a:off x="2792" y="2312"/>
                <a:ext cx="50" cy="23"/>
              </a:xfrm>
              <a:custGeom>
                <a:avLst/>
                <a:gdLst>
                  <a:gd name="T0" fmla="*/ 43 w 100"/>
                  <a:gd name="T1" fmla="*/ 10 h 45"/>
                  <a:gd name="T2" fmla="*/ 38 w 100"/>
                  <a:gd name="T3" fmla="*/ 12 h 45"/>
                  <a:gd name="T4" fmla="*/ 31 w 100"/>
                  <a:gd name="T5" fmla="*/ 16 h 45"/>
                  <a:gd name="T6" fmla="*/ 24 w 100"/>
                  <a:gd name="T7" fmla="*/ 21 h 45"/>
                  <a:gd name="T8" fmla="*/ 16 w 100"/>
                  <a:gd name="T9" fmla="*/ 25 h 45"/>
                  <a:gd name="T10" fmla="*/ 9 w 100"/>
                  <a:gd name="T11" fmla="*/ 31 h 45"/>
                  <a:gd name="T12" fmla="*/ 3 w 100"/>
                  <a:gd name="T13" fmla="*/ 35 h 45"/>
                  <a:gd name="T14" fmla="*/ 0 w 100"/>
                  <a:gd name="T15" fmla="*/ 38 h 45"/>
                  <a:gd name="T16" fmla="*/ 0 w 100"/>
                  <a:gd name="T17" fmla="*/ 41 h 45"/>
                  <a:gd name="T18" fmla="*/ 7 w 100"/>
                  <a:gd name="T19" fmla="*/ 44 h 45"/>
                  <a:gd name="T20" fmla="*/ 16 w 100"/>
                  <a:gd name="T21" fmla="*/ 45 h 45"/>
                  <a:gd name="T22" fmla="*/ 26 w 100"/>
                  <a:gd name="T23" fmla="*/ 45 h 45"/>
                  <a:gd name="T24" fmla="*/ 38 w 100"/>
                  <a:gd name="T25" fmla="*/ 42 h 45"/>
                  <a:gd name="T26" fmla="*/ 50 w 100"/>
                  <a:gd name="T27" fmla="*/ 41 h 45"/>
                  <a:gd name="T28" fmla="*/ 62 w 100"/>
                  <a:gd name="T29" fmla="*/ 38 h 45"/>
                  <a:gd name="T30" fmla="*/ 75 w 100"/>
                  <a:gd name="T31" fmla="*/ 37 h 45"/>
                  <a:gd name="T32" fmla="*/ 85 w 100"/>
                  <a:gd name="T33" fmla="*/ 35 h 45"/>
                  <a:gd name="T34" fmla="*/ 88 w 100"/>
                  <a:gd name="T35" fmla="*/ 32 h 45"/>
                  <a:gd name="T36" fmla="*/ 92 w 100"/>
                  <a:gd name="T37" fmla="*/ 28 h 45"/>
                  <a:gd name="T38" fmla="*/ 97 w 100"/>
                  <a:gd name="T39" fmla="*/ 22 h 45"/>
                  <a:gd name="T40" fmla="*/ 100 w 100"/>
                  <a:gd name="T41" fmla="*/ 18 h 45"/>
                  <a:gd name="T42" fmla="*/ 95 w 100"/>
                  <a:gd name="T43" fmla="*/ 16 h 45"/>
                  <a:gd name="T44" fmla="*/ 88 w 100"/>
                  <a:gd name="T45" fmla="*/ 16 h 45"/>
                  <a:gd name="T46" fmla="*/ 81 w 100"/>
                  <a:gd name="T47" fmla="*/ 18 h 45"/>
                  <a:gd name="T48" fmla="*/ 75 w 100"/>
                  <a:gd name="T49" fmla="*/ 19 h 45"/>
                  <a:gd name="T50" fmla="*/ 70 w 100"/>
                  <a:gd name="T51" fmla="*/ 19 h 45"/>
                  <a:gd name="T52" fmla="*/ 67 w 100"/>
                  <a:gd name="T53" fmla="*/ 16 h 45"/>
                  <a:gd name="T54" fmla="*/ 70 w 100"/>
                  <a:gd name="T55" fmla="*/ 10 h 45"/>
                  <a:gd name="T56" fmla="*/ 78 w 100"/>
                  <a:gd name="T57" fmla="*/ 0 h 45"/>
                  <a:gd name="T58" fmla="*/ 73 w 100"/>
                  <a:gd name="T59" fmla="*/ 0 h 45"/>
                  <a:gd name="T60" fmla="*/ 63 w 100"/>
                  <a:gd name="T61" fmla="*/ 3 h 45"/>
                  <a:gd name="T62" fmla="*/ 50 w 100"/>
                  <a:gd name="T63" fmla="*/ 7 h 45"/>
                  <a:gd name="T64" fmla="*/ 43 w 100"/>
                  <a:gd name="T65" fmla="*/ 10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45"/>
                  <a:gd name="T101" fmla="*/ 100 w 100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45">
                    <a:moveTo>
                      <a:pt x="43" y="10"/>
                    </a:moveTo>
                    <a:lnTo>
                      <a:pt x="38" y="12"/>
                    </a:lnTo>
                    <a:lnTo>
                      <a:pt x="31" y="16"/>
                    </a:lnTo>
                    <a:lnTo>
                      <a:pt x="24" y="21"/>
                    </a:lnTo>
                    <a:lnTo>
                      <a:pt x="16" y="25"/>
                    </a:lnTo>
                    <a:lnTo>
                      <a:pt x="9" y="31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7" y="44"/>
                    </a:lnTo>
                    <a:lnTo>
                      <a:pt x="16" y="45"/>
                    </a:lnTo>
                    <a:lnTo>
                      <a:pt x="26" y="45"/>
                    </a:lnTo>
                    <a:lnTo>
                      <a:pt x="38" y="42"/>
                    </a:lnTo>
                    <a:lnTo>
                      <a:pt x="50" y="41"/>
                    </a:lnTo>
                    <a:lnTo>
                      <a:pt x="62" y="38"/>
                    </a:lnTo>
                    <a:lnTo>
                      <a:pt x="75" y="37"/>
                    </a:lnTo>
                    <a:lnTo>
                      <a:pt x="85" y="35"/>
                    </a:lnTo>
                    <a:lnTo>
                      <a:pt x="88" y="32"/>
                    </a:lnTo>
                    <a:lnTo>
                      <a:pt x="92" y="28"/>
                    </a:lnTo>
                    <a:lnTo>
                      <a:pt x="97" y="22"/>
                    </a:lnTo>
                    <a:lnTo>
                      <a:pt x="100" y="18"/>
                    </a:lnTo>
                    <a:lnTo>
                      <a:pt x="95" y="16"/>
                    </a:lnTo>
                    <a:lnTo>
                      <a:pt x="88" y="16"/>
                    </a:lnTo>
                    <a:lnTo>
                      <a:pt x="81" y="18"/>
                    </a:lnTo>
                    <a:lnTo>
                      <a:pt x="75" y="19"/>
                    </a:lnTo>
                    <a:lnTo>
                      <a:pt x="70" y="19"/>
                    </a:lnTo>
                    <a:lnTo>
                      <a:pt x="67" y="16"/>
                    </a:lnTo>
                    <a:lnTo>
                      <a:pt x="70" y="1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3" y="3"/>
                    </a:lnTo>
                    <a:lnTo>
                      <a:pt x="50" y="7"/>
                    </a:lnTo>
                    <a:lnTo>
                      <a:pt x="43" y="1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6" name="Freeform 60"/>
              <p:cNvSpPr>
                <a:spLocks/>
              </p:cNvSpPr>
              <p:nvPr/>
            </p:nvSpPr>
            <p:spPr bwMode="auto">
              <a:xfrm>
                <a:off x="2802" y="2273"/>
                <a:ext cx="52" cy="13"/>
              </a:xfrm>
              <a:custGeom>
                <a:avLst/>
                <a:gdLst>
                  <a:gd name="T0" fmla="*/ 69 w 105"/>
                  <a:gd name="T1" fmla="*/ 15 h 27"/>
                  <a:gd name="T2" fmla="*/ 60 w 105"/>
                  <a:gd name="T3" fmla="*/ 16 h 27"/>
                  <a:gd name="T4" fmla="*/ 51 w 105"/>
                  <a:gd name="T5" fmla="*/ 16 h 27"/>
                  <a:gd name="T6" fmla="*/ 43 w 105"/>
                  <a:gd name="T7" fmla="*/ 18 h 27"/>
                  <a:gd name="T8" fmla="*/ 34 w 105"/>
                  <a:gd name="T9" fmla="*/ 19 h 27"/>
                  <a:gd name="T10" fmla="*/ 25 w 105"/>
                  <a:gd name="T11" fmla="*/ 21 h 27"/>
                  <a:gd name="T12" fmla="*/ 16 w 105"/>
                  <a:gd name="T13" fmla="*/ 22 h 27"/>
                  <a:gd name="T14" fmla="*/ 9 w 105"/>
                  <a:gd name="T15" fmla="*/ 24 h 27"/>
                  <a:gd name="T16" fmla="*/ 0 w 105"/>
                  <a:gd name="T17" fmla="*/ 27 h 27"/>
                  <a:gd name="T18" fmla="*/ 2 w 105"/>
                  <a:gd name="T19" fmla="*/ 24 h 27"/>
                  <a:gd name="T20" fmla="*/ 5 w 105"/>
                  <a:gd name="T21" fmla="*/ 21 h 27"/>
                  <a:gd name="T22" fmla="*/ 6 w 105"/>
                  <a:gd name="T23" fmla="*/ 18 h 27"/>
                  <a:gd name="T24" fmla="*/ 9 w 105"/>
                  <a:gd name="T25" fmla="*/ 16 h 27"/>
                  <a:gd name="T26" fmla="*/ 15 w 105"/>
                  <a:gd name="T27" fmla="*/ 15 h 27"/>
                  <a:gd name="T28" fmla="*/ 21 w 105"/>
                  <a:gd name="T29" fmla="*/ 12 h 27"/>
                  <a:gd name="T30" fmla="*/ 25 w 105"/>
                  <a:gd name="T31" fmla="*/ 10 h 27"/>
                  <a:gd name="T32" fmla="*/ 31 w 105"/>
                  <a:gd name="T33" fmla="*/ 9 h 27"/>
                  <a:gd name="T34" fmla="*/ 40 w 105"/>
                  <a:gd name="T35" fmla="*/ 8 h 27"/>
                  <a:gd name="T36" fmla="*/ 48 w 105"/>
                  <a:gd name="T37" fmla="*/ 5 h 27"/>
                  <a:gd name="T38" fmla="*/ 57 w 105"/>
                  <a:gd name="T39" fmla="*/ 3 h 27"/>
                  <a:gd name="T40" fmla="*/ 66 w 105"/>
                  <a:gd name="T41" fmla="*/ 2 h 27"/>
                  <a:gd name="T42" fmla="*/ 75 w 105"/>
                  <a:gd name="T43" fmla="*/ 0 h 27"/>
                  <a:gd name="T44" fmla="*/ 83 w 105"/>
                  <a:gd name="T45" fmla="*/ 0 h 27"/>
                  <a:gd name="T46" fmla="*/ 92 w 105"/>
                  <a:gd name="T47" fmla="*/ 0 h 27"/>
                  <a:gd name="T48" fmla="*/ 101 w 105"/>
                  <a:gd name="T49" fmla="*/ 2 h 27"/>
                  <a:gd name="T50" fmla="*/ 105 w 105"/>
                  <a:gd name="T51" fmla="*/ 5 h 27"/>
                  <a:gd name="T52" fmla="*/ 105 w 105"/>
                  <a:gd name="T53" fmla="*/ 6 h 27"/>
                  <a:gd name="T54" fmla="*/ 102 w 105"/>
                  <a:gd name="T55" fmla="*/ 9 h 27"/>
                  <a:gd name="T56" fmla="*/ 98 w 105"/>
                  <a:gd name="T57" fmla="*/ 12 h 27"/>
                  <a:gd name="T58" fmla="*/ 92 w 105"/>
                  <a:gd name="T59" fmla="*/ 15 h 27"/>
                  <a:gd name="T60" fmla="*/ 85 w 105"/>
                  <a:gd name="T61" fmla="*/ 15 h 27"/>
                  <a:gd name="T62" fmla="*/ 76 w 105"/>
                  <a:gd name="T63" fmla="*/ 13 h 27"/>
                  <a:gd name="T64" fmla="*/ 69 w 105"/>
                  <a:gd name="T65" fmla="*/ 15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27"/>
                  <a:gd name="T101" fmla="*/ 105 w 105"/>
                  <a:gd name="T102" fmla="*/ 27 h 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27">
                    <a:moveTo>
                      <a:pt x="69" y="15"/>
                    </a:moveTo>
                    <a:lnTo>
                      <a:pt x="60" y="16"/>
                    </a:lnTo>
                    <a:lnTo>
                      <a:pt x="51" y="16"/>
                    </a:lnTo>
                    <a:lnTo>
                      <a:pt x="43" y="18"/>
                    </a:lnTo>
                    <a:lnTo>
                      <a:pt x="34" y="19"/>
                    </a:lnTo>
                    <a:lnTo>
                      <a:pt x="25" y="21"/>
                    </a:lnTo>
                    <a:lnTo>
                      <a:pt x="16" y="22"/>
                    </a:lnTo>
                    <a:lnTo>
                      <a:pt x="9" y="24"/>
                    </a:lnTo>
                    <a:lnTo>
                      <a:pt x="0" y="27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6" y="18"/>
                    </a:lnTo>
                    <a:lnTo>
                      <a:pt x="9" y="16"/>
                    </a:lnTo>
                    <a:lnTo>
                      <a:pt x="15" y="15"/>
                    </a:lnTo>
                    <a:lnTo>
                      <a:pt x="21" y="12"/>
                    </a:lnTo>
                    <a:lnTo>
                      <a:pt x="25" y="10"/>
                    </a:lnTo>
                    <a:lnTo>
                      <a:pt x="31" y="9"/>
                    </a:lnTo>
                    <a:lnTo>
                      <a:pt x="40" y="8"/>
                    </a:lnTo>
                    <a:lnTo>
                      <a:pt x="48" y="5"/>
                    </a:lnTo>
                    <a:lnTo>
                      <a:pt x="57" y="3"/>
                    </a:lnTo>
                    <a:lnTo>
                      <a:pt x="66" y="2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1" y="2"/>
                    </a:lnTo>
                    <a:lnTo>
                      <a:pt x="105" y="5"/>
                    </a:lnTo>
                    <a:lnTo>
                      <a:pt x="105" y="6"/>
                    </a:lnTo>
                    <a:lnTo>
                      <a:pt x="102" y="9"/>
                    </a:lnTo>
                    <a:lnTo>
                      <a:pt x="98" y="12"/>
                    </a:lnTo>
                    <a:lnTo>
                      <a:pt x="92" y="15"/>
                    </a:lnTo>
                    <a:lnTo>
                      <a:pt x="85" y="15"/>
                    </a:lnTo>
                    <a:lnTo>
                      <a:pt x="76" y="13"/>
                    </a:lnTo>
                    <a:lnTo>
                      <a:pt x="69" y="15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7" name="Freeform 61"/>
              <p:cNvSpPr>
                <a:spLocks/>
              </p:cNvSpPr>
              <p:nvPr/>
            </p:nvSpPr>
            <p:spPr bwMode="auto">
              <a:xfrm>
                <a:off x="2926" y="2318"/>
                <a:ext cx="52" cy="60"/>
              </a:xfrm>
              <a:custGeom>
                <a:avLst/>
                <a:gdLst>
                  <a:gd name="T0" fmla="*/ 83 w 104"/>
                  <a:gd name="T1" fmla="*/ 90 h 119"/>
                  <a:gd name="T2" fmla="*/ 83 w 104"/>
                  <a:gd name="T3" fmla="*/ 95 h 119"/>
                  <a:gd name="T4" fmla="*/ 83 w 104"/>
                  <a:gd name="T5" fmla="*/ 99 h 119"/>
                  <a:gd name="T6" fmla="*/ 83 w 104"/>
                  <a:gd name="T7" fmla="*/ 103 h 119"/>
                  <a:gd name="T8" fmla="*/ 82 w 104"/>
                  <a:gd name="T9" fmla="*/ 108 h 119"/>
                  <a:gd name="T10" fmla="*/ 88 w 104"/>
                  <a:gd name="T11" fmla="*/ 112 h 119"/>
                  <a:gd name="T12" fmla="*/ 95 w 104"/>
                  <a:gd name="T13" fmla="*/ 117 h 119"/>
                  <a:gd name="T14" fmla="*/ 99 w 104"/>
                  <a:gd name="T15" fmla="*/ 119 h 119"/>
                  <a:gd name="T16" fmla="*/ 102 w 104"/>
                  <a:gd name="T17" fmla="*/ 117 h 119"/>
                  <a:gd name="T18" fmla="*/ 104 w 104"/>
                  <a:gd name="T19" fmla="*/ 103 h 119"/>
                  <a:gd name="T20" fmla="*/ 102 w 104"/>
                  <a:gd name="T21" fmla="*/ 90 h 119"/>
                  <a:gd name="T22" fmla="*/ 96 w 104"/>
                  <a:gd name="T23" fmla="*/ 77 h 119"/>
                  <a:gd name="T24" fmla="*/ 91 w 104"/>
                  <a:gd name="T25" fmla="*/ 64 h 119"/>
                  <a:gd name="T26" fmla="*/ 88 w 104"/>
                  <a:gd name="T27" fmla="*/ 55 h 119"/>
                  <a:gd name="T28" fmla="*/ 85 w 104"/>
                  <a:gd name="T29" fmla="*/ 48 h 119"/>
                  <a:gd name="T30" fmla="*/ 82 w 104"/>
                  <a:gd name="T31" fmla="*/ 39 h 119"/>
                  <a:gd name="T32" fmla="*/ 77 w 104"/>
                  <a:gd name="T33" fmla="*/ 32 h 119"/>
                  <a:gd name="T34" fmla="*/ 70 w 104"/>
                  <a:gd name="T35" fmla="*/ 25 h 119"/>
                  <a:gd name="T36" fmla="*/ 61 w 104"/>
                  <a:gd name="T37" fmla="*/ 17 h 119"/>
                  <a:gd name="T38" fmla="*/ 53 w 104"/>
                  <a:gd name="T39" fmla="*/ 11 h 119"/>
                  <a:gd name="T40" fmla="*/ 44 w 104"/>
                  <a:gd name="T41" fmla="*/ 6 h 119"/>
                  <a:gd name="T42" fmla="*/ 34 w 104"/>
                  <a:gd name="T43" fmla="*/ 3 h 119"/>
                  <a:gd name="T44" fmla="*/ 22 w 104"/>
                  <a:gd name="T45" fmla="*/ 0 h 119"/>
                  <a:gd name="T46" fmla="*/ 12 w 104"/>
                  <a:gd name="T47" fmla="*/ 0 h 119"/>
                  <a:gd name="T48" fmla="*/ 0 w 104"/>
                  <a:gd name="T49" fmla="*/ 1 h 119"/>
                  <a:gd name="T50" fmla="*/ 9 w 104"/>
                  <a:gd name="T51" fmla="*/ 4 h 119"/>
                  <a:gd name="T52" fmla="*/ 19 w 104"/>
                  <a:gd name="T53" fmla="*/ 7 h 119"/>
                  <a:gd name="T54" fmla="*/ 28 w 104"/>
                  <a:gd name="T55" fmla="*/ 10 h 119"/>
                  <a:gd name="T56" fmla="*/ 36 w 104"/>
                  <a:gd name="T57" fmla="*/ 14 h 119"/>
                  <a:gd name="T58" fmla="*/ 44 w 104"/>
                  <a:gd name="T59" fmla="*/ 19 h 119"/>
                  <a:gd name="T60" fmla="*/ 51 w 104"/>
                  <a:gd name="T61" fmla="*/ 23 h 119"/>
                  <a:gd name="T62" fmla="*/ 58 w 104"/>
                  <a:gd name="T63" fmla="*/ 30 h 119"/>
                  <a:gd name="T64" fmla="*/ 64 w 104"/>
                  <a:gd name="T65" fmla="*/ 38 h 119"/>
                  <a:gd name="T66" fmla="*/ 72 w 104"/>
                  <a:gd name="T67" fmla="*/ 51 h 119"/>
                  <a:gd name="T68" fmla="*/ 79 w 104"/>
                  <a:gd name="T69" fmla="*/ 63 h 119"/>
                  <a:gd name="T70" fmla="*/ 83 w 104"/>
                  <a:gd name="T71" fmla="*/ 76 h 119"/>
                  <a:gd name="T72" fmla="*/ 83 w 104"/>
                  <a:gd name="T73" fmla="*/ 90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4"/>
                  <a:gd name="T112" fmla="*/ 0 h 119"/>
                  <a:gd name="T113" fmla="*/ 104 w 104"/>
                  <a:gd name="T114" fmla="*/ 119 h 1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4" h="119">
                    <a:moveTo>
                      <a:pt x="83" y="90"/>
                    </a:moveTo>
                    <a:lnTo>
                      <a:pt x="83" y="95"/>
                    </a:lnTo>
                    <a:lnTo>
                      <a:pt x="83" y="99"/>
                    </a:lnTo>
                    <a:lnTo>
                      <a:pt x="83" y="103"/>
                    </a:lnTo>
                    <a:lnTo>
                      <a:pt x="82" y="108"/>
                    </a:lnTo>
                    <a:lnTo>
                      <a:pt x="88" y="112"/>
                    </a:lnTo>
                    <a:lnTo>
                      <a:pt x="95" y="117"/>
                    </a:lnTo>
                    <a:lnTo>
                      <a:pt x="99" y="119"/>
                    </a:lnTo>
                    <a:lnTo>
                      <a:pt x="102" y="117"/>
                    </a:lnTo>
                    <a:lnTo>
                      <a:pt x="104" y="103"/>
                    </a:lnTo>
                    <a:lnTo>
                      <a:pt x="102" y="90"/>
                    </a:lnTo>
                    <a:lnTo>
                      <a:pt x="96" y="77"/>
                    </a:lnTo>
                    <a:lnTo>
                      <a:pt x="91" y="64"/>
                    </a:lnTo>
                    <a:lnTo>
                      <a:pt x="88" y="55"/>
                    </a:lnTo>
                    <a:lnTo>
                      <a:pt x="85" y="48"/>
                    </a:lnTo>
                    <a:lnTo>
                      <a:pt x="82" y="39"/>
                    </a:lnTo>
                    <a:lnTo>
                      <a:pt x="77" y="32"/>
                    </a:lnTo>
                    <a:lnTo>
                      <a:pt x="70" y="25"/>
                    </a:lnTo>
                    <a:lnTo>
                      <a:pt x="61" y="17"/>
                    </a:lnTo>
                    <a:lnTo>
                      <a:pt x="53" y="11"/>
                    </a:lnTo>
                    <a:lnTo>
                      <a:pt x="44" y="6"/>
                    </a:lnTo>
                    <a:lnTo>
                      <a:pt x="34" y="3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9" y="4"/>
                    </a:lnTo>
                    <a:lnTo>
                      <a:pt x="19" y="7"/>
                    </a:lnTo>
                    <a:lnTo>
                      <a:pt x="28" y="10"/>
                    </a:lnTo>
                    <a:lnTo>
                      <a:pt x="36" y="14"/>
                    </a:lnTo>
                    <a:lnTo>
                      <a:pt x="44" y="19"/>
                    </a:lnTo>
                    <a:lnTo>
                      <a:pt x="51" y="23"/>
                    </a:lnTo>
                    <a:lnTo>
                      <a:pt x="58" y="30"/>
                    </a:lnTo>
                    <a:lnTo>
                      <a:pt x="64" y="38"/>
                    </a:lnTo>
                    <a:lnTo>
                      <a:pt x="72" y="51"/>
                    </a:lnTo>
                    <a:lnTo>
                      <a:pt x="79" y="63"/>
                    </a:lnTo>
                    <a:lnTo>
                      <a:pt x="83" y="76"/>
                    </a:lnTo>
                    <a:lnTo>
                      <a:pt x="83" y="9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8" name="Freeform 62"/>
              <p:cNvSpPr>
                <a:spLocks/>
              </p:cNvSpPr>
              <p:nvPr/>
            </p:nvSpPr>
            <p:spPr bwMode="auto">
              <a:xfrm>
                <a:off x="2936" y="2289"/>
                <a:ext cx="29" cy="46"/>
              </a:xfrm>
              <a:custGeom>
                <a:avLst/>
                <a:gdLst>
                  <a:gd name="T0" fmla="*/ 29 w 58"/>
                  <a:gd name="T1" fmla="*/ 29 h 90"/>
                  <a:gd name="T2" fmla="*/ 38 w 58"/>
                  <a:gd name="T3" fmla="*/ 35 h 90"/>
                  <a:gd name="T4" fmla="*/ 42 w 58"/>
                  <a:gd name="T5" fmla="*/ 41 h 90"/>
                  <a:gd name="T6" fmla="*/ 42 w 58"/>
                  <a:gd name="T7" fmla="*/ 49 h 90"/>
                  <a:gd name="T8" fmla="*/ 38 w 58"/>
                  <a:gd name="T9" fmla="*/ 58 h 90"/>
                  <a:gd name="T10" fmla="*/ 35 w 58"/>
                  <a:gd name="T11" fmla="*/ 60 h 90"/>
                  <a:gd name="T12" fmla="*/ 32 w 58"/>
                  <a:gd name="T13" fmla="*/ 61 h 90"/>
                  <a:gd name="T14" fmla="*/ 28 w 58"/>
                  <a:gd name="T15" fmla="*/ 63 h 90"/>
                  <a:gd name="T16" fmla="*/ 25 w 58"/>
                  <a:gd name="T17" fmla="*/ 64 h 90"/>
                  <a:gd name="T18" fmla="*/ 32 w 58"/>
                  <a:gd name="T19" fmla="*/ 70 h 90"/>
                  <a:gd name="T20" fmla="*/ 41 w 58"/>
                  <a:gd name="T21" fmla="*/ 79 h 90"/>
                  <a:gd name="T22" fmla="*/ 51 w 58"/>
                  <a:gd name="T23" fmla="*/ 86 h 90"/>
                  <a:gd name="T24" fmla="*/ 58 w 58"/>
                  <a:gd name="T25" fmla="*/ 90 h 90"/>
                  <a:gd name="T26" fmla="*/ 58 w 58"/>
                  <a:gd name="T27" fmla="*/ 77 h 90"/>
                  <a:gd name="T28" fmla="*/ 57 w 58"/>
                  <a:gd name="T29" fmla="*/ 61 h 90"/>
                  <a:gd name="T30" fmla="*/ 54 w 58"/>
                  <a:gd name="T31" fmla="*/ 45 h 90"/>
                  <a:gd name="T32" fmla="*/ 51 w 58"/>
                  <a:gd name="T33" fmla="*/ 32 h 90"/>
                  <a:gd name="T34" fmla="*/ 47 w 58"/>
                  <a:gd name="T35" fmla="*/ 22 h 90"/>
                  <a:gd name="T36" fmla="*/ 39 w 58"/>
                  <a:gd name="T37" fmla="*/ 12 h 90"/>
                  <a:gd name="T38" fmla="*/ 31 w 58"/>
                  <a:gd name="T39" fmla="*/ 4 h 90"/>
                  <a:gd name="T40" fmla="*/ 20 w 58"/>
                  <a:gd name="T41" fmla="*/ 0 h 90"/>
                  <a:gd name="T42" fmla="*/ 16 w 58"/>
                  <a:gd name="T43" fmla="*/ 0 h 90"/>
                  <a:gd name="T44" fmla="*/ 10 w 58"/>
                  <a:gd name="T45" fmla="*/ 3 h 90"/>
                  <a:gd name="T46" fmla="*/ 4 w 58"/>
                  <a:gd name="T47" fmla="*/ 7 h 90"/>
                  <a:gd name="T48" fmla="*/ 0 w 58"/>
                  <a:gd name="T49" fmla="*/ 12 h 90"/>
                  <a:gd name="T50" fmla="*/ 6 w 58"/>
                  <a:gd name="T51" fmla="*/ 16 h 90"/>
                  <a:gd name="T52" fmla="*/ 15 w 58"/>
                  <a:gd name="T53" fmla="*/ 20 h 90"/>
                  <a:gd name="T54" fmla="*/ 23 w 58"/>
                  <a:gd name="T55" fmla="*/ 25 h 90"/>
                  <a:gd name="T56" fmla="*/ 29 w 58"/>
                  <a:gd name="T57" fmla="*/ 29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90"/>
                  <a:gd name="T89" fmla="*/ 58 w 58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90">
                    <a:moveTo>
                      <a:pt x="29" y="29"/>
                    </a:moveTo>
                    <a:lnTo>
                      <a:pt x="38" y="35"/>
                    </a:lnTo>
                    <a:lnTo>
                      <a:pt x="42" y="41"/>
                    </a:lnTo>
                    <a:lnTo>
                      <a:pt x="42" y="49"/>
                    </a:lnTo>
                    <a:lnTo>
                      <a:pt x="38" y="58"/>
                    </a:lnTo>
                    <a:lnTo>
                      <a:pt x="35" y="60"/>
                    </a:lnTo>
                    <a:lnTo>
                      <a:pt x="32" y="61"/>
                    </a:lnTo>
                    <a:lnTo>
                      <a:pt x="28" y="63"/>
                    </a:lnTo>
                    <a:lnTo>
                      <a:pt x="25" y="64"/>
                    </a:lnTo>
                    <a:lnTo>
                      <a:pt x="32" y="70"/>
                    </a:lnTo>
                    <a:lnTo>
                      <a:pt x="41" y="79"/>
                    </a:lnTo>
                    <a:lnTo>
                      <a:pt x="51" y="86"/>
                    </a:lnTo>
                    <a:lnTo>
                      <a:pt x="58" y="90"/>
                    </a:lnTo>
                    <a:lnTo>
                      <a:pt x="58" y="77"/>
                    </a:lnTo>
                    <a:lnTo>
                      <a:pt x="57" y="61"/>
                    </a:lnTo>
                    <a:lnTo>
                      <a:pt x="54" y="45"/>
                    </a:lnTo>
                    <a:lnTo>
                      <a:pt x="51" y="32"/>
                    </a:lnTo>
                    <a:lnTo>
                      <a:pt x="47" y="22"/>
                    </a:lnTo>
                    <a:lnTo>
                      <a:pt x="39" y="12"/>
                    </a:lnTo>
                    <a:lnTo>
                      <a:pt x="31" y="4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6" y="16"/>
                    </a:lnTo>
                    <a:lnTo>
                      <a:pt x="15" y="20"/>
                    </a:lnTo>
                    <a:lnTo>
                      <a:pt x="23" y="25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19" name="Freeform 63"/>
              <p:cNvSpPr>
                <a:spLocks/>
              </p:cNvSpPr>
              <p:nvPr/>
            </p:nvSpPr>
            <p:spPr bwMode="auto">
              <a:xfrm>
                <a:off x="2923" y="2273"/>
                <a:ext cx="30" cy="16"/>
              </a:xfrm>
              <a:custGeom>
                <a:avLst/>
                <a:gdLst>
                  <a:gd name="T0" fmla="*/ 14 w 60"/>
                  <a:gd name="T1" fmla="*/ 0 h 34"/>
                  <a:gd name="T2" fmla="*/ 10 w 60"/>
                  <a:gd name="T3" fmla="*/ 0 h 34"/>
                  <a:gd name="T4" fmla="*/ 4 w 60"/>
                  <a:gd name="T5" fmla="*/ 2 h 34"/>
                  <a:gd name="T6" fmla="*/ 0 w 60"/>
                  <a:gd name="T7" fmla="*/ 5 h 34"/>
                  <a:gd name="T8" fmla="*/ 1 w 60"/>
                  <a:gd name="T9" fmla="*/ 9 h 34"/>
                  <a:gd name="T10" fmla="*/ 6 w 60"/>
                  <a:gd name="T11" fmla="*/ 10 h 34"/>
                  <a:gd name="T12" fmla="*/ 13 w 60"/>
                  <a:gd name="T13" fmla="*/ 16 h 34"/>
                  <a:gd name="T14" fmla="*/ 23 w 60"/>
                  <a:gd name="T15" fmla="*/ 21 h 34"/>
                  <a:gd name="T16" fmla="*/ 33 w 60"/>
                  <a:gd name="T17" fmla="*/ 27 h 34"/>
                  <a:gd name="T18" fmla="*/ 43 w 60"/>
                  <a:gd name="T19" fmla="*/ 31 h 34"/>
                  <a:gd name="T20" fmla="*/ 52 w 60"/>
                  <a:gd name="T21" fmla="*/ 34 h 34"/>
                  <a:gd name="T22" fmla="*/ 58 w 60"/>
                  <a:gd name="T23" fmla="*/ 32 h 34"/>
                  <a:gd name="T24" fmla="*/ 60 w 60"/>
                  <a:gd name="T25" fmla="*/ 27 h 34"/>
                  <a:gd name="T26" fmla="*/ 58 w 60"/>
                  <a:gd name="T27" fmla="*/ 24 h 34"/>
                  <a:gd name="T28" fmla="*/ 52 w 60"/>
                  <a:gd name="T29" fmla="*/ 21 h 34"/>
                  <a:gd name="T30" fmla="*/ 45 w 60"/>
                  <a:gd name="T31" fmla="*/ 18 h 34"/>
                  <a:gd name="T32" fmla="*/ 38 w 60"/>
                  <a:gd name="T33" fmla="*/ 13 h 34"/>
                  <a:gd name="T34" fmla="*/ 29 w 60"/>
                  <a:gd name="T35" fmla="*/ 9 h 34"/>
                  <a:gd name="T36" fmla="*/ 22 w 60"/>
                  <a:gd name="T37" fmla="*/ 5 h 34"/>
                  <a:gd name="T38" fmla="*/ 17 w 60"/>
                  <a:gd name="T39" fmla="*/ 2 h 34"/>
                  <a:gd name="T40" fmla="*/ 14 w 60"/>
                  <a:gd name="T41" fmla="*/ 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34"/>
                  <a:gd name="T65" fmla="*/ 60 w 60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34">
                    <a:moveTo>
                      <a:pt x="14" y="0"/>
                    </a:moveTo>
                    <a:lnTo>
                      <a:pt x="10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6" y="10"/>
                    </a:lnTo>
                    <a:lnTo>
                      <a:pt x="13" y="16"/>
                    </a:lnTo>
                    <a:lnTo>
                      <a:pt x="23" y="21"/>
                    </a:lnTo>
                    <a:lnTo>
                      <a:pt x="33" y="27"/>
                    </a:lnTo>
                    <a:lnTo>
                      <a:pt x="43" y="31"/>
                    </a:lnTo>
                    <a:lnTo>
                      <a:pt x="52" y="34"/>
                    </a:lnTo>
                    <a:lnTo>
                      <a:pt x="58" y="32"/>
                    </a:lnTo>
                    <a:lnTo>
                      <a:pt x="60" y="27"/>
                    </a:lnTo>
                    <a:lnTo>
                      <a:pt x="58" y="24"/>
                    </a:lnTo>
                    <a:lnTo>
                      <a:pt x="52" y="21"/>
                    </a:lnTo>
                    <a:lnTo>
                      <a:pt x="45" y="18"/>
                    </a:lnTo>
                    <a:lnTo>
                      <a:pt x="38" y="13"/>
                    </a:lnTo>
                    <a:lnTo>
                      <a:pt x="29" y="9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0" name="Freeform 64"/>
              <p:cNvSpPr>
                <a:spLocks/>
              </p:cNvSpPr>
              <p:nvPr/>
            </p:nvSpPr>
            <p:spPr bwMode="auto">
              <a:xfrm>
                <a:off x="2739" y="2807"/>
                <a:ext cx="296" cy="253"/>
              </a:xfrm>
              <a:custGeom>
                <a:avLst/>
                <a:gdLst>
                  <a:gd name="T0" fmla="*/ 184 w 592"/>
                  <a:gd name="T1" fmla="*/ 168 h 506"/>
                  <a:gd name="T2" fmla="*/ 137 w 592"/>
                  <a:gd name="T3" fmla="*/ 197 h 506"/>
                  <a:gd name="T4" fmla="*/ 91 w 592"/>
                  <a:gd name="T5" fmla="*/ 227 h 506"/>
                  <a:gd name="T6" fmla="*/ 48 w 592"/>
                  <a:gd name="T7" fmla="*/ 267 h 506"/>
                  <a:gd name="T8" fmla="*/ 9 w 592"/>
                  <a:gd name="T9" fmla="*/ 308 h 506"/>
                  <a:gd name="T10" fmla="*/ 32 w 592"/>
                  <a:gd name="T11" fmla="*/ 305 h 506"/>
                  <a:gd name="T12" fmla="*/ 74 w 592"/>
                  <a:gd name="T13" fmla="*/ 286 h 506"/>
                  <a:gd name="T14" fmla="*/ 114 w 592"/>
                  <a:gd name="T15" fmla="*/ 270 h 506"/>
                  <a:gd name="T16" fmla="*/ 110 w 592"/>
                  <a:gd name="T17" fmla="*/ 289 h 506"/>
                  <a:gd name="T18" fmla="*/ 83 w 592"/>
                  <a:gd name="T19" fmla="*/ 322 h 506"/>
                  <a:gd name="T20" fmla="*/ 53 w 592"/>
                  <a:gd name="T21" fmla="*/ 353 h 506"/>
                  <a:gd name="T22" fmla="*/ 85 w 592"/>
                  <a:gd name="T23" fmla="*/ 338 h 506"/>
                  <a:gd name="T24" fmla="*/ 136 w 592"/>
                  <a:gd name="T25" fmla="*/ 303 h 506"/>
                  <a:gd name="T26" fmla="*/ 165 w 592"/>
                  <a:gd name="T27" fmla="*/ 286 h 506"/>
                  <a:gd name="T28" fmla="*/ 153 w 592"/>
                  <a:gd name="T29" fmla="*/ 322 h 506"/>
                  <a:gd name="T30" fmla="*/ 111 w 592"/>
                  <a:gd name="T31" fmla="*/ 375 h 506"/>
                  <a:gd name="T32" fmla="*/ 72 w 592"/>
                  <a:gd name="T33" fmla="*/ 432 h 506"/>
                  <a:gd name="T34" fmla="*/ 35 w 592"/>
                  <a:gd name="T35" fmla="*/ 490 h 506"/>
                  <a:gd name="T36" fmla="*/ 48 w 592"/>
                  <a:gd name="T37" fmla="*/ 484 h 506"/>
                  <a:gd name="T38" fmla="*/ 72 w 592"/>
                  <a:gd name="T39" fmla="*/ 454 h 506"/>
                  <a:gd name="T40" fmla="*/ 152 w 592"/>
                  <a:gd name="T41" fmla="*/ 373 h 506"/>
                  <a:gd name="T42" fmla="*/ 253 w 592"/>
                  <a:gd name="T43" fmla="*/ 286 h 506"/>
                  <a:gd name="T44" fmla="*/ 282 w 592"/>
                  <a:gd name="T45" fmla="*/ 273 h 506"/>
                  <a:gd name="T46" fmla="*/ 260 w 592"/>
                  <a:gd name="T47" fmla="*/ 300 h 506"/>
                  <a:gd name="T48" fmla="*/ 237 w 592"/>
                  <a:gd name="T49" fmla="*/ 337 h 506"/>
                  <a:gd name="T50" fmla="*/ 228 w 592"/>
                  <a:gd name="T51" fmla="*/ 354 h 506"/>
                  <a:gd name="T52" fmla="*/ 248 w 592"/>
                  <a:gd name="T53" fmla="*/ 335 h 506"/>
                  <a:gd name="T54" fmla="*/ 272 w 592"/>
                  <a:gd name="T55" fmla="*/ 311 h 506"/>
                  <a:gd name="T56" fmla="*/ 251 w 592"/>
                  <a:gd name="T57" fmla="*/ 366 h 506"/>
                  <a:gd name="T58" fmla="*/ 264 w 592"/>
                  <a:gd name="T59" fmla="*/ 362 h 506"/>
                  <a:gd name="T60" fmla="*/ 297 w 592"/>
                  <a:gd name="T61" fmla="*/ 328 h 506"/>
                  <a:gd name="T62" fmla="*/ 333 w 592"/>
                  <a:gd name="T63" fmla="*/ 296 h 506"/>
                  <a:gd name="T64" fmla="*/ 375 w 592"/>
                  <a:gd name="T65" fmla="*/ 265 h 506"/>
                  <a:gd name="T66" fmla="*/ 438 w 592"/>
                  <a:gd name="T67" fmla="*/ 210 h 506"/>
                  <a:gd name="T68" fmla="*/ 508 w 592"/>
                  <a:gd name="T69" fmla="*/ 150 h 506"/>
                  <a:gd name="T70" fmla="*/ 551 w 592"/>
                  <a:gd name="T71" fmla="*/ 127 h 506"/>
                  <a:gd name="T72" fmla="*/ 583 w 592"/>
                  <a:gd name="T73" fmla="*/ 116 h 506"/>
                  <a:gd name="T74" fmla="*/ 567 w 592"/>
                  <a:gd name="T75" fmla="*/ 97 h 506"/>
                  <a:gd name="T76" fmla="*/ 541 w 592"/>
                  <a:gd name="T77" fmla="*/ 97 h 506"/>
                  <a:gd name="T78" fmla="*/ 514 w 592"/>
                  <a:gd name="T79" fmla="*/ 108 h 506"/>
                  <a:gd name="T80" fmla="*/ 488 w 592"/>
                  <a:gd name="T81" fmla="*/ 121 h 506"/>
                  <a:gd name="T82" fmla="*/ 504 w 592"/>
                  <a:gd name="T83" fmla="*/ 100 h 506"/>
                  <a:gd name="T84" fmla="*/ 545 w 592"/>
                  <a:gd name="T85" fmla="*/ 81 h 506"/>
                  <a:gd name="T86" fmla="*/ 536 w 592"/>
                  <a:gd name="T87" fmla="*/ 58 h 506"/>
                  <a:gd name="T88" fmla="*/ 510 w 592"/>
                  <a:gd name="T89" fmla="*/ 38 h 506"/>
                  <a:gd name="T90" fmla="*/ 479 w 592"/>
                  <a:gd name="T91" fmla="*/ 32 h 506"/>
                  <a:gd name="T92" fmla="*/ 450 w 592"/>
                  <a:gd name="T93" fmla="*/ 43 h 506"/>
                  <a:gd name="T94" fmla="*/ 431 w 592"/>
                  <a:gd name="T95" fmla="*/ 51 h 506"/>
                  <a:gd name="T96" fmla="*/ 456 w 592"/>
                  <a:gd name="T97" fmla="*/ 26 h 506"/>
                  <a:gd name="T98" fmla="*/ 440 w 592"/>
                  <a:gd name="T99" fmla="*/ 3 h 506"/>
                  <a:gd name="T100" fmla="*/ 394 w 592"/>
                  <a:gd name="T101" fmla="*/ 1 h 506"/>
                  <a:gd name="T102" fmla="*/ 329 w 592"/>
                  <a:gd name="T103" fmla="*/ 67 h 506"/>
                  <a:gd name="T104" fmla="*/ 241 w 592"/>
                  <a:gd name="T105" fmla="*/ 137 h 5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92"/>
                  <a:gd name="T160" fmla="*/ 0 h 506"/>
                  <a:gd name="T161" fmla="*/ 592 w 592"/>
                  <a:gd name="T162" fmla="*/ 506 h 5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92" h="506">
                    <a:moveTo>
                      <a:pt x="216" y="150"/>
                    </a:moveTo>
                    <a:lnTo>
                      <a:pt x="206" y="156"/>
                    </a:lnTo>
                    <a:lnTo>
                      <a:pt x="194" y="162"/>
                    </a:lnTo>
                    <a:lnTo>
                      <a:pt x="184" y="168"/>
                    </a:lnTo>
                    <a:lnTo>
                      <a:pt x="174" y="173"/>
                    </a:lnTo>
                    <a:lnTo>
                      <a:pt x="162" y="182"/>
                    </a:lnTo>
                    <a:lnTo>
                      <a:pt x="149" y="189"/>
                    </a:lnTo>
                    <a:lnTo>
                      <a:pt x="137" y="197"/>
                    </a:lnTo>
                    <a:lnTo>
                      <a:pt x="126" y="203"/>
                    </a:lnTo>
                    <a:lnTo>
                      <a:pt x="112" y="211"/>
                    </a:lnTo>
                    <a:lnTo>
                      <a:pt x="102" y="219"/>
                    </a:lnTo>
                    <a:lnTo>
                      <a:pt x="91" y="227"/>
                    </a:lnTo>
                    <a:lnTo>
                      <a:pt x="80" y="238"/>
                    </a:lnTo>
                    <a:lnTo>
                      <a:pt x="70" y="248"/>
                    </a:lnTo>
                    <a:lnTo>
                      <a:pt x="60" y="258"/>
                    </a:lnTo>
                    <a:lnTo>
                      <a:pt x="48" y="267"/>
                    </a:lnTo>
                    <a:lnTo>
                      <a:pt x="38" y="277"/>
                    </a:lnTo>
                    <a:lnTo>
                      <a:pt x="28" y="286"/>
                    </a:lnTo>
                    <a:lnTo>
                      <a:pt x="18" y="296"/>
                    </a:lnTo>
                    <a:lnTo>
                      <a:pt x="9" y="308"/>
                    </a:lnTo>
                    <a:lnTo>
                      <a:pt x="0" y="319"/>
                    </a:lnTo>
                    <a:lnTo>
                      <a:pt x="10" y="315"/>
                    </a:lnTo>
                    <a:lnTo>
                      <a:pt x="22" y="311"/>
                    </a:lnTo>
                    <a:lnTo>
                      <a:pt x="32" y="305"/>
                    </a:lnTo>
                    <a:lnTo>
                      <a:pt x="42" y="300"/>
                    </a:lnTo>
                    <a:lnTo>
                      <a:pt x="53" y="296"/>
                    </a:lnTo>
                    <a:lnTo>
                      <a:pt x="63" y="290"/>
                    </a:lnTo>
                    <a:lnTo>
                      <a:pt x="74" y="286"/>
                    </a:lnTo>
                    <a:lnTo>
                      <a:pt x="85" y="281"/>
                    </a:lnTo>
                    <a:lnTo>
                      <a:pt x="95" y="277"/>
                    </a:lnTo>
                    <a:lnTo>
                      <a:pt x="105" y="273"/>
                    </a:lnTo>
                    <a:lnTo>
                      <a:pt x="114" y="270"/>
                    </a:lnTo>
                    <a:lnTo>
                      <a:pt x="124" y="265"/>
                    </a:lnTo>
                    <a:lnTo>
                      <a:pt x="123" y="276"/>
                    </a:lnTo>
                    <a:lnTo>
                      <a:pt x="117" y="283"/>
                    </a:lnTo>
                    <a:lnTo>
                      <a:pt x="110" y="289"/>
                    </a:lnTo>
                    <a:lnTo>
                      <a:pt x="104" y="296"/>
                    </a:lnTo>
                    <a:lnTo>
                      <a:pt x="98" y="305"/>
                    </a:lnTo>
                    <a:lnTo>
                      <a:pt x="91" y="313"/>
                    </a:lnTo>
                    <a:lnTo>
                      <a:pt x="83" y="322"/>
                    </a:lnTo>
                    <a:lnTo>
                      <a:pt x="76" y="330"/>
                    </a:lnTo>
                    <a:lnTo>
                      <a:pt x="69" y="338"/>
                    </a:lnTo>
                    <a:lnTo>
                      <a:pt x="60" y="346"/>
                    </a:lnTo>
                    <a:lnTo>
                      <a:pt x="53" y="353"/>
                    </a:lnTo>
                    <a:lnTo>
                      <a:pt x="44" y="360"/>
                    </a:lnTo>
                    <a:lnTo>
                      <a:pt x="58" y="354"/>
                    </a:lnTo>
                    <a:lnTo>
                      <a:pt x="72" y="347"/>
                    </a:lnTo>
                    <a:lnTo>
                      <a:pt x="85" y="338"/>
                    </a:lnTo>
                    <a:lnTo>
                      <a:pt x="96" y="330"/>
                    </a:lnTo>
                    <a:lnTo>
                      <a:pt x="110" y="321"/>
                    </a:lnTo>
                    <a:lnTo>
                      <a:pt x="123" y="312"/>
                    </a:lnTo>
                    <a:lnTo>
                      <a:pt x="136" y="303"/>
                    </a:lnTo>
                    <a:lnTo>
                      <a:pt x="149" y="295"/>
                    </a:lnTo>
                    <a:lnTo>
                      <a:pt x="155" y="290"/>
                    </a:lnTo>
                    <a:lnTo>
                      <a:pt x="161" y="287"/>
                    </a:lnTo>
                    <a:lnTo>
                      <a:pt x="165" y="286"/>
                    </a:lnTo>
                    <a:lnTo>
                      <a:pt x="168" y="287"/>
                    </a:lnTo>
                    <a:lnTo>
                      <a:pt x="169" y="299"/>
                    </a:lnTo>
                    <a:lnTo>
                      <a:pt x="164" y="311"/>
                    </a:lnTo>
                    <a:lnTo>
                      <a:pt x="153" y="322"/>
                    </a:lnTo>
                    <a:lnTo>
                      <a:pt x="143" y="332"/>
                    </a:lnTo>
                    <a:lnTo>
                      <a:pt x="131" y="347"/>
                    </a:lnTo>
                    <a:lnTo>
                      <a:pt x="121" y="362"/>
                    </a:lnTo>
                    <a:lnTo>
                      <a:pt x="111" y="375"/>
                    </a:lnTo>
                    <a:lnTo>
                      <a:pt x="99" y="389"/>
                    </a:lnTo>
                    <a:lnTo>
                      <a:pt x="89" y="403"/>
                    </a:lnTo>
                    <a:lnTo>
                      <a:pt x="80" y="417"/>
                    </a:lnTo>
                    <a:lnTo>
                      <a:pt x="72" y="432"/>
                    </a:lnTo>
                    <a:lnTo>
                      <a:pt x="63" y="448"/>
                    </a:lnTo>
                    <a:lnTo>
                      <a:pt x="54" y="462"/>
                    </a:lnTo>
                    <a:lnTo>
                      <a:pt x="44" y="475"/>
                    </a:lnTo>
                    <a:lnTo>
                      <a:pt x="35" y="490"/>
                    </a:lnTo>
                    <a:lnTo>
                      <a:pt x="31" y="506"/>
                    </a:lnTo>
                    <a:lnTo>
                      <a:pt x="37" y="499"/>
                    </a:lnTo>
                    <a:lnTo>
                      <a:pt x="42" y="492"/>
                    </a:lnTo>
                    <a:lnTo>
                      <a:pt x="48" y="484"/>
                    </a:lnTo>
                    <a:lnTo>
                      <a:pt x="54" y="475"/>
                    </a:lnTo>
                    <a:lnTo>
                      <a:pt x="60" y="468"/>
                    </a:lnTo>
                    <a:lnTo>
                      <a:pt x="66" y="461"/>
                    </a:lnTo>
                    <a:lnTo>
                      <a:pt x="72" y="454"/>
                    </a:lnTo>
                    <a:lnTo>
                      <a:pt x="79" y="446"/>
                    </a:lnTo>
                    <a:lnTo>
                      <a:pt x="102" y="421"/>
                    </a:lnTo>
                    <a:lnTo>
                      <a:pt x="127" y="398"/>
                    </a:lnTo>
                    <a:lnTo>
                      <a:pt x="152" y="373"/>
                    </a:lnTo>
                    <a:lnTo>
                      <a:pt x="175" y="350"/>
                    </a:lnTo>
                    <a:lnTo>
                      <a:pt x="202" y="328"/>
                    </a:lnTo>
                    <a:lnTo>
                      <a:pt x="226" y="306"/>
                    </a:lnTo>
                    <a:lnTo>
                      <a:pt x="253" y="286"/>
                    </a:lnTo>
                    <a:lnTo>
                      <a:pt x="280" y="265"/>
                    </a:lnTo>
                    <a:lnTo>
                      <a:pt x="282" y="268"/>
                    </a:lnTo>
                    <a:lnTo>
                      <a:pt x="283" y="270"/>
                    </a:lnTo>
                    <a:lnTo>
                      <a:pt x="282" y="273"/>
                    </a:lnTo>
                    <a:lnTo>
                      <a:pt x="280" y="276"/>
                    </a:lnTo>
                    <a:lnTo>
                      <a:pt x="273" y="283"/>
                    </a:lnTo>
                    <a:lnTo>
                      <a:pt x="267" y="292"/>
                    </a:lnTo>
                    <a:lnTo>
                      <a:pt x="260" y="300"/>
                    </a:lnTo>
                    <a:lnTo>
                      <a:pt x="256" y="311"/>
                    </a:lnTo>
                    <a:lnTo>
                      <a:pt x="250" y="319"/>
                    </a:lnTo>
                    <a:lnTo>
                      <a:pt x="242" y="328"/>
                    </a:lnTo>
                    <a:lnTo>
                      <a:pt x="237" y="337"/>
                    </a:lnTo>
                    <a:lnTo>
                      <a:pt x="229" y="346"/>
                    </a:lnTo>
                    <a:lnTo>
                      <a:pt x="228" y="349"/>
                    </a:lnTo>
                    <a:lnTo>
                      <a:pt x="228" y="351"/>
                    </a:lnTo>
                    <a:lnTo>
                      <a:pt x="228" y="354"/>
                    </a:lnTo>
                    <a:lnTo>
                      <a:pt x="235" y="349"/>
                    </a:lnTo>
                    <a:lnTo>
                      <a:pt x="241" y="343"/>
                    </a:lnTo>
                    <a:lnTo>
                      <a:pt x="248" y="335"/>
                    </a:lnTo>
                    <a:lnTo>
                      <a:pt x="254" y="330"/>
                    </a:lnTo>
                    <a:lnTo>
                      <a:pt x="259" y="322"/>
                    </a:lnTo>
                    <a:lnTo>
                      <a:pt x="266" y="316"/>
                    </a:lnTo>
                    <a:lnTo>
                      <a:pt x="272" y="311"/>
                    </a:lnTo>
                    <a:lnTo>
                      <a:pt x="279" y="305"/>
                    </a:lnTo>
                    <a:lnTo>
                      <a:pt x="272" y="325"/>
                    </a:lnTo>
                    <a:lnTo>
                      <a:pt x="261" y="346"/>
                    </a:lnTo>
                    <a:lnTo>
                      <a:pt x="251" y="366"/>
                    </a:lnTo>
                    <a:lnTo>
                      <a:pt x="248" y="386"/>
                    </a:lnTo>
                    <a:lnTo>
                      <a:pt x="254" y="379"/>
                    </a:lnTo>
                    <a:lnTo>
                      <a:pt x="259" y="370"/>
                    </a:lnTo>
                    <a:lnTo>
                      <a:pt x="264" y="362"/>
                    </a:lnTo>
                    <a:lnTo>
                      <a:pt x="270" y="354"/>
                    </a:lnTo>
                    <a:lnTo>
                      <a:pt x="279" y="346"/>
                    </a:lnTo>
                    <a:lnTo>
                      <a:pt x="288" y="337"/>
                    </a:lnTo>
                    <a:lnTo>
                      <a:pt x="297" y="328"/>
                    </a:lnTo>
                    <a:lnTo>
                      <a:pt x="305" y="319"/>
                    </a:lnTo>
                    <a:lnTo>
                      <a:pt x="314" y="312"/>
                    </a:lnTo>
                    <a:lnTo>
                      <a:pt x="324" y="303"/>
                    </a:lnTo>
                    <a:lnTo>
                      <a:pt x="333" y="296"/>
                    </a:lnTo>
                    <a:lnTo>
                      <a:pt x="343" y="287"/>
                    </a:lnTo>
                    <a:lnTo>
                      <a:pt x="354" y="278"/>
                    </a:lnTo>
                    <a:lnTo>
                      <a:pt x="365" y="271"/>
                    </a:lnTo>
                    <a:lnTo>
                      <a:pt x="375" y="265"/>
                    </a:lnTo>
                    <a:lnTo>
                      <a:pt x="386" y="257"/>
                    </a:lnTo>
                    <a:lnTo>
                      <a:pt x="403" y="242"/>
                    </a:lnTo>
                    <a:lnTo>
                      <a:pt x="421" y="226"/>
                    </a:lnTo>
                    <a:lnTo>
                      <a:pt x="438" y="210"/>
                    </a:lnTo>
                    <a:lnTo>
                      <a:pt x="454" y="194"/>
                    </a:lnTo>
                    <a:lnTo>
                      <a:pt x="472" y="179"/>
                    </a:lnTo>
                    <a:lnTo>
                      <a:pt x="489" y="165"/>
                    </a:lnTo>
                    <a:lnTo>
                      <a:pt x="508" y="150"/>
                    </a:lnTo>
                    <a:lnTo>
                      <a:pt x="527" y="137"/>
                    </a:lnTo>
                    <a:lnTo>
                      <a:pt x="535" y="132"/>
                    </a:lnTo>
                    <a:lnTo>
                      <a:pt x="542" y="130"/>
                    </a:lnTo>
                    <a:lnTo>
                      <a:pt x="551" y="127"/>
                    </a:lnTo>
                    <a:lnTo>
                      <a:pt x="558" y="124"/>
                    </a:lnTo>
                    <a:lnTo>
                      <a:pt x="567" y="121"/>
                    </a:lnTo>
                    <a:lnTo>
                      <a:pt x="576" y="119"/>
                    </a:lnTo>
                    <a:lnTo>
                      <a:pt x="583" y="116"/>
                    </a:lnTo>
                    <a:lnTo>
                      <a:pt x="592" y="115"/>
                    </a:lnTo>
                    <a:lnTo>
                      <a:pt x="584" y="108"/>
                    </a:lnTo>
                    <a:lnTo>
                      <a:pt x="576" y="102"/>
                    </a:lnTo>
                    <a:lnTo>
                      <a:pt x="567" y="97"/>
                    </a:lnTo>
                    <a:lnTo>
                      <a:pt x="557" y="96"/>
                    </a:lnTo>
                    <a:lnTo>
                      <a:pt x="551" y="96"/>
                    </a:lnTo>
                    <a:lnTo>
                      <a:pt x="546" y="96"/>
                    </a:lnTo>
                    <a:lnTo>
                      <a:pt x="541" y="97"/>
                    </a:lnTo>
                    <a:lnTo>
                      <a:pt x="535" y="99"/>
                    </a:lnTo>
                    <a:lnTo>
                      <a:pt x="527" y="100"/>
                    </a:lnTo>
                    <a:lnTo>
                      <a:pt x="520" y="103"/>
                    </a:lnTo>
                    <a:lnTo>
                      <a:pt x="514" y="108"/>
                    </a:lnTo>
                    <a:lnTo>
                      <a:pt x="508" y="111"/>
                    </a:lnTo>
                    <a:lnTo>
                      <a:pt x="501" y="114"/>
                    </a:lnTo>
                    <a:lnTo>
                      <a:pt x="495" y="118"/>
                    </a:lnTo>
                    <a:lnTo>
                      <a:pt x="488" y="121"/>
                    </a:lnTo>
                    <a:lnTo>
                      <a:pt x="481" y="122"/>
                    </a:lnTo>
                    <a:lnTo>
                      <a:pt x="486" y="114"/>
                    </a:lnTo>
                    <a:lnTo>
                      <a:pt x="494" y="106"/>
                    </a:lnTo>
                    <a:lnTo>
                      <a:pt x="504" y="100"/>
                    </a:lnTo>
                    <a:lnTo>
                      <a:pt x="513" y="96"/>
                    </a:lnTo>
                    <a:lnTo>
                      <a:pt x="524" y="92"/>
                    </a:lnTo>
                    <a:lnTo>
                      <a:pt x="535" y="87"/>
                    </a:lnTo>
                    <a:lnTo>
                      <a:pt x="545" y="81"/>
                    </a:lnTo>
                    <a:lnTo>
                      <a:pt x="554" y="76"/>
                    </a:lnTo>
                    <a:lnTo>
                      <a:pt x="548" y="70"/>
                    </a:lnTo>
                    <a:lnTo>
                      <a:pt x="542" y="64"/>
                    </a:lnTo>
                    <a:lnTo>
                      <a:pt x="536" y="58"/>
                    </a:lnTo>
                    <a:lnTo>
                      <a:pt x="530" y="52"/>
                    </a:lnTo>
                    <a:lnTo>
                      <a:pt x="523" y="46"/>
                    </a:lnTo>
                    <a:lnTo>
                      <a:pt x="517" y="42"/>
                    </a:lnTo>
                    <a:lnTo>
                      <a:pt x="510" y="38"/>
                    </a:lnTo>
                    <a:lnTo>
                      <a:pt x="503" y="35"/>
                    </a:lnTo>
                    <a:lnTo>
                      <a:pt x="495" y="33"/>
                    </a:lnTo>
                    <a:lnTo>
                      <a:pt x="488" y="32"/>
                    </a:lnTo>
                    <a:lnTo>
                      <a:pt x="479" y="32"/>
                    </a:lnTo>
                    <a:lnTo>
                      <a:pt x="472" y="33"/>
                    </a:lnTo>
                    <a:lnTo>
                      <a:pt x="465" y="35"/>
                    </a:lnTo>
                    <a:lnTo>
                      <a:pt x="457" y="39"/>
                    </a:lnTo>
                    <a:lnTo>
                      <a:pt x="450" y="43"/>
                    </a:lnTo>
                    <a:lnTo>
                      <a:pt x="443" y="48"/>
                    </a:lnTo>
                    <a:lnTo>
                      <a:pt x="440" y="49"/>
                    </a:lnTo>
                    <a:lnTo>
                      <a:pt x="435" y="51"/>
                    </a:lnTo>
                    <a:lnTo>
                      <a:pt x="431" y="51"/>
                    </a:lnTo>
                    <a:lnTo>
                      <a:pt x="428" y="51"/>
                    </a:lnTo>
                    <a:lnTo>
                      <a:pt x="435" y="39"/>
                    </a:lnTo>
                    <a:lnTo>
                      <a:pt x="444" y="32"/>
                    </a:lnTo>
                    <a:lnTo>
                      <a:pt x="456" y="26"/>
                    </a:lnTo>
                    <a:lnTo>
                      <a:pt x="467" y="19"/>
                    </a:lnTo>
                    <a:lnTo>
                      <a:pt x="460" y="11"/>
                    </a:lnTo>
                    <a:lnTo>
                      <a:pt x="450" y="6"/>
                    </a:lnTo>
                    <a:lnTo>
                      <a:pt x="440" y="3"/>
                    </a:lnTo>
                    <a:lnTo>
                      <a:pt x="429" y="1"/>
                    </a:lnTo>
                    <a:lnTo>
                      <a:pt x="418" y="0"/>
                    </a:lnTo>
                    <a:lnTo>
                      <a:pt x="406" y="1"/>
                    </a:lnTo>
                    <a:lnTo>
                      <a:pt x="394" y="1"/>
                    </a:lnTo>
                    <a:lnTo>
                      <a:pt x="384" y="3"/>
                    </a:lnTo>
                    <a:lnTo>
                      <a:pt x="367" y="24"/>
                    </a:lnTo>
                    <a:lnTo>
                      <a:pt x="348" y="46"/>
                    </a:lnTo>
                    <a:lnTo>
                      <a:pt x="329" y="67"/>
                    </a:lnTo>
                    <a:lnTo>
                      <a:pt x="308" y="87"/>
                    </a:lnTo>
                    <a:lnTo>
                      <a:pt x="288" y="105"/>
                    </a:lnTo>
                    <a:lnTo>
                      <a:pt x="266" y="122"/>
                    </a:lnTo>
                    <a:lnTo>
                      <a:pt x="241" y="137"/>
                    </a:lnTo>
                    <a:lnTo>
                      <a:pt x="216" y="15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1" name="Freeform 65"/>
              <p:cNvSpPr>
                <a:spLocks/>
              </p:cNvSpPr>
              <p:nvPr/>
            </p:nvSpPr>
            <p:spPr bwMode="auto">
              <a:xfrm>
                <a:off x="2631" y="2976"/>
                <a:ext cx="77" cy="48"/>
              </a:xfrm>
              <a:custGeom>
                <a:avLst/>
                <a:gdLst>
                  <a:gd name="T0" fmla="*/ 82 w 153"/>
                  <a:gd name="T1" fmla="*/ 54 h 97"/>
                  <a:gd name="T2" fmla="*/ 73 w 153"/>
                  <a:gd name="T3" fmla="*/ 60 h 97"/>
                  <a:gd name="T4" fmla="*/ 63 w 153"/>
                  <a:gd name="T5" fmla="*/ 67 h 97"/>
                  <a:gd name="T6" fmla="*/ 54 w 153"/>
                  <a:gd name="T7" fmla="*/ 73 h 97"/>
                  <a:gd name="T8" fmla="*/ 45 w 153"/>
                  <a:gd name="T9" fmla="*/ 79 h 97"/>
                  <a:gd name="T10" fmla="*/ 35 w 153"/>
                  <a:gd name="T11" fmla="*/ 83 h 97"/>
                  <a:gd name="T12" fmla="*/ 25 w 153"/>
                  <a:gd name="T13" fmla="*/ 89 h 97"/>
                  <a:gd name="T14" fmla="*/ 14 w 153"/>
                  <a:gd name="T15" fmla="*/ 94 h 97"/>
                  <a:gd name="T16" fmla="*/ 4 w 153"/>
                  <a:gd name="T17" fmla="*/ 97 h 97"/>
                  <a:gd name="T18" fmla="*/ 3 w 153"/>
                  <a:gd name="T19" fmla="*/ 97 h 97"/>
                  <a:gd name="T20" fmla="*/ 1 w 153"/>
                  <a:gd name="T21" fmla="*/ 95 h 97"/>
                  <a:gd name="T22" fmla="*/ 0 w 153"/>
                  <a:gd name="T23" fmla="*/ 94 h 97"/>
                  <a:gd name="T24" fmla="*/ 1 w 153"/>
                  <a:gd name="T25" fmla="*/ 92 h 97"/>
                  <a:gd name="T26" fmla="*/ 11 w 153"/>
                  <a:gd name="T27" fmla="*/ 81 h 97"/>
                  <a:gd name="T28" fmla="*/ 22 w 153"/>
                  <a:gd name="T29" fmla="*/ 67 h 97"/>
                  <a:gd name="T30" fmla="*/ 32 w 153"/>
                  <a:gd name="T31" fmla="*/ 56 h 97"/>
                  <a:gd name="T32" fmla="*/ 42 w 153"/>
                  <a:gd name="T33" fmla="*/ 47 h 97"/>
                  <a:gd name="T34" fmla="*/ 55 w 153"/>
                  <a:gd name="T35" fmla="*/ 40 h 97"/>
                  <a:gd name="T36" fmla="*/ 68 w 153"/>
                  <a:gd name="T37" fmla="*/ 34 h 97"/>
                  <a:gd name="T38" fmla="*/ 83 w 153"/>
                  <a:gd name="T39" fmla="*/ 28 h 97"/>
                  <a:gd name="T40" fmla="*/ 98 w 153"/>
                  <a:gd name="T41" fmla="*/ 22 h 97"/>
                  <a:gd name="T42" fmla="*/ 111 w 153"/>
                  <a:gd name="T43" fmla="*/ 18 h 97"/>
                  <a:gd name="T44" fmla="*/ 125 w 153"/>
                  <a:gd name="T45" fmla="*/ 12 h 97"/>
                  <a:gd name="T46" fmla="*/ 140 w 153"/>
                  <a:gd name="T47" fmla="*/ 6 h 97"/>
                  <a:gd name="T48" fmla="*/ 153 w 153"/>
                  <a:gd name="T49" fmla="*/ 0 h 97"/>
                  <a:gd name="T50" fmla="*/ 147 w 153"/>
                  <a:gd name="T51" fmla="*/ 11 h 97"/>
                  <a:gd name="T52" fmla="*/ 141 w 153"/>
                  <a:gd name="T53" fmla="*/ 19 h 97"/>
                  <a:gd name="T54" fmla="*/ 133 w 153"/>
                  <a:gd name="T55" fmla="*/ 25 h 97"/>
                  <a:gd name="T56" fmla="*/ 122 w 153"/>
                  <a:gd name="T57" fmla="*/ 31 h 97"/>
                  <a:gd name="T58" fmla="*/ 112 w 153"/>
                  <a:gd name="T59" fmla="*/ 37 h 97"/>
                  <a:gd name="T60" fmla="*/ 102 w 153"/>
                  <a:gd name="T61" fmla="*/ 43 h 97"/>
                  <a:gd name="T62" fmla="*/ 92 w 153"/>
                  <a:gd name="T63" fmla="*/ 48 h 97"/>
                  <a:gd name="T64" fmla="*/ 82 w 153"/>
                  <a:gd name="T65" fmla="*/ 54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3"/>
                  <a:gd name="T100" fmla="*/ 0 h 97"/>
                  <a:gd name="T101" fmla="*/ 153 w 153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3" h="97">
                    <a:moveTo>
                      <a:pt x="82" y="54"/>
                    </a:moveTo>
                    <a:lnTo>
                      <a:pt x="73" y="60"/>
                    </a:lnTo>
                    <a:lnTo>
                      <a:pt x="63" y="67"/>
                    </a:lnTo>
                    <a:lnTo>
                      <a:pt x="54" y="73"/>
                    </a:lnTo>
                    <a:lnTo>
                      <a:pt x="45" y="79"/>
                    </a:lnTo>
                    <a:lnTo>
                      <a:pt x="35" y="83"/>
                    </a:lnTo>
                    <a:lnTo>
                      <a:pt x="25" y="89"/>
                    </a:lnTo>
                    <a:lnTo>
                      <a:pt x="14" y="94"/>
                    </a:lnTo>
                    <a:lnTo>
                      <a:pt x="4" y="97"/>
                    </a:lnTo>
                    <a:lnTo>
                      <a:pt x="3" y="97"/>
                    </a:lnTo>
                    <a:lnTo>
                      <a:pt x="1" y="95"/>
                    </a:lnTo>
                    <a:lnTo>
                      <a:pt x="0" y="94"/>
                    </a:lnTo>
                    <a:lnTo>
                      <a:pt x="1" y="92"/>
                    </a:lnTo>
                    <a:lnTo>
                      <a:pt x="11" y="81"/>
                    </a:lnTo>
                    <a:lnTo>
                      <a:pt x="22" y="67"/>
                    </a:lnTo>
                    <a:lnTo>
                      <a:pt x="32" y="56"/>
                    </a:lnTo>
                    <a:lnTo>
                      <a:pt x="42" y="47"/>
                    </a:lnTo>
                    <a:lnTo>
                      <a:pt x="55" y="40"/>
                    </a:lnTo>
                    <a:lnTo>
                      <a:pt x="68" y="34"/>
                    </a:lnTo>
                    <a:lnTo>
                      <a:pt x="83" y="28"/>
                    </a:lnTo>
                    <a:lnTo>
                      <a:pt x="98" y="22"/>
                    </a:lnTo>
                    <a:lnTo>
                      <a:pt x="111" y="18"/>
                    </a:lnTo>
                    <a:lnTo>
                      <a:pt x="125" y="12"/>
                    </a:lnTo>
                    <a:lnTo>
                      <a:pt x="140" y="6"/>
                    </a:lnTo>
                    <a:lnTo>
                      <a:pt x="153" y="0"/>
                    </a:lnTo>
                    <a:lnTo>
                      <a:pt x="147" y="11"/>
                    </a:lnTo>
                    <a:lnTo>
                      <a:pt x="141" y="19"/>
                    </a:lnTo>
                    <a:lnTo>
                      <a:pt x="133" y="25"/>
                    </a:lnTo>
                    <a:lnTo>
                      <a:pt x="122" y="31"/>
                    </a:lnTo>
                    <a:lnTo>
                      <a:pt x="112" y="37"/>
                    </a:lnTo>
                    <a:lnTo>
                      <a:pt x="102" y="43"/>
                    </a:lnTo>
                    <a:lnTo>
                      <a:pt x="92" y="48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2" name="Freeform 66"/>
              <p:cNvSpPr>
                <a:spLocks/>
              </p:cNvSpPr>
              <p:nvPr/>
            </p:nvSpPr>
            <p:spPr bwMode="auto">
              <a:xfrm>
                <a:off x="2625" y="3039"/>
                <a:ext cx="48" cy="34"/>
              </a:xfrm>
              <a:custGeom>
                <a:avLst/>
                <a:gdLst>
                  <a:gd name="T0" fmla="*/ 79 w 96"/>
                  <a:gd name="T1" fmla="*/ 20 h 68"/>
                  <a:gd name="T2" fmla="*/ 70 w 96"/>
                  <a:gd name="T3" fmla="*/ 29 h 68"/>
                  <a:gd name="T4" fmla="*/ 61 w 96"/>
                  <a:gd name="T5" fmla="*/ 38 h 68"/>
                  <a:gd name="T6" fmla="*/ 52 w 96"/>
                  <a:gd name="T7" fmla="*/ 47 h 68"/>
                  <a:gd name="T8" fmla="*/ 42 w 96"/>
                  <a:gd name="T9" fmla="*/ 54 h 68"/>
                  <a:gd name="T10" fmla="*/ 33 w 96"/>
                  <a:gd name="T11" fmla="*/ 61 h 68"/>
                  <a:gd name="T12" fmla="*/ 23 w 96"/>
                  <a:gd name="T13" fmla="*/ 65 h 68"/>
                  <a:gd name="T14" fmla="*/ 13 w 96"/>
                  <a:gd name="T15" fmla="*/ 68 h 68"/>
                  <a:gd name="T16" fmla="*/ 1 w 96"/>
                  <a:gd name="T17" fmla="*/ 68 h 68"/>
                  <a:gd name="T18" fmla="*/ 0 w 96"/>
                  <a:gd name="T19" fmla="*/ 65 h 68"/>
                  <a:gd name="T20" fmla="*/ 3 w 96"/>
                  <a:gd name="T21" fmla="*/ 58 h 68"/>
                  <a:gd name="T22" fmla="*/ 7 w 96"/>
                  <a:gd name="T23" fmla="*/ 48 h 68"/>
                  <a:gd name="T24" fmla="*/ 7 w 96"/>
                  <a:gd name="T25" fmla="*/ 39 h 68"/>
                  <a:gd name="T26" fmla="*/ 19 w 96"/>
                  <a:gd name="T27" fmla="*/ 35 h 68"/>
                  <a:gd name="T28" fmla="*/ 30 w 96"/>
                  <a:gd name="T29" fmla="*/ 29 h 68"/>
                  <a:gd name="T30" fmla="*/ 41 w 96"/>
                  <a:gd name="T31" fmla="*/ 23 h 68"/>
                  <a:gd name="T32" fmla="*/ 52 w 96"/>
                  <a:gd name="T33" fmla="*/ 16 h 68"/>
                  <a:gd name="T34" fmla="*/ 62 w 96"/>
                  <a:gd name="T35" fmla="*/ 10 h 68"/>
                  <a:gd name="T36" fmla="*/ 74 w 96"/>
                  <a:gd name="T37" fmla="*/ 4 h 68"/>
                  <a:gd name="T38" fmla="*/ 84 w 96"/>
                  <a:gd name="T39" fmla="*/ 1 h 68"/>
                  <a:gd name="T40" fmla="*/ 96 w 96"/>
                  <a:gd name="T41" fmla="*/ 0 h 68"/>
                  <a:gd name="T42" fmla="*/ 96 w 96"/>
                  <a:gd name="T43" fmla="*/ 3 h 68"/>
                  <a:gd name="T44" fmla="*/ 92 w 96"/>
                  <a:gd name="T45" fmla="*/ 7 h 68"/>
                  <a:gd name="T46" fmla="*/ 84 w 96"/>
                  <a:gd name="T47" fmla="*/ 14 h 68"/>
                  <a:gd name="T48" fmla="*/ 79 w 96"/>
                  <a:gd name="T49" fmla="*/ 20 h 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6"/>
                  <a:gd name="T76" fmla="*/ 0 h 68"/>
                  <a:gd name="T77" fmla="*/ 96 w 96"/>
                  <a:gd name="T78" fmla="*/ 68 h 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6" h="68">
                    <a:moveTo>
                      <a:pt x="79" y="20"/>
                    </a:moveTo>
                    <a:lnTo>
                      <a:pt x="70" y="29"/>
                    </a:lnTo>
                    <a:lnTo>
                      <a:pt x="61" y="38"/>
                    </a:lnTo>
                    <a:lnTo>
                      <a:pt x="52" y="47"/>
                    </a:lnTo>
                    <a:lnTo>
                      <a:pt x="42" y="54"/>
                    </a:lnTo>
                    <a:lnTo>
                      <a:pt x="33" y="61"/>
                    </a:lnTo>
                    <a:lnTo>
                      <a:pt x="23" y="65"/>
                    </a:lnTo>
                    <a:lnTo>
                      <a:pt x="13" y="68"/>
                    </a:lnTo>
                    <a:lnTo>
                      <a:pt x="1" y="68"/>
                    </a:lnTo>
                    <a:lnTo>
                      <a:pt x="0" y="65"/>
                    </a:lnTo>
                    <a:lnTo>
                      <a:pt x="3" y="58"/>
                    </a:lnTo>
                    <a:lnTo>
                      <a:pt x="7" y="48"/>
                    </a:lnTo>
                    <a:lnTo>
                      <a:pt x="7" y="39"/>
                    </a:lnTo>
                    <a:lnTo>
                      <a:pt x="19" y="35"/>
                    </a:lnTo>
                    <a:lnTo>
                      <a:pt x="30" y="29"/>
                    </a:lnTo>
                    <a:lnTo>
                      <a:pt x="41" y="23"/>
                    </a:lnTo>
                    <a:lnTo>
                      <a:pt x="52" y="16"/>
                    </a:lnTo>
                    <a:lnTo>
                      <a:pt x="62" y="10"/>
                    </a:lnTo>
                    <a:lnTo>
                      <a:pt x="74" y="4"/>
                    </a:lnTo>
                    <a:lnTo>
                      <a:pt x="84" y="1"/>
                    </a:lnTo>
                    <a:lnTo>
                      <a:pt x="96" y="0"/>
                    </a:lnTo>
                    <a:lnTo>
                      <a:pt x="96" y="3"/>
                    </a:lnTo>
                    <a:lnTo>
                      <a:pt x="92" y="7"/>
                    </a:lnTo>
                    <a:lnTo>
                      <a:pt x="84" y="14"/>
                    </a:lnTo>
                    <a:lnTo>
                      <a:pt x="79" y="2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3" name="Freeform 67"/>
              <p:cNvSpPr>
                <a:spLocks/>
              </p:cNvSpPr>
              <p:nvPr/>
            </p:nvSpPr>
            <p:spPr bwMode="auto">
              <a:xfrm>
                <a:off x="2662" y="2803"/>
                <a:ext cx="13" cy="29"/>
              </a:xfrm>
              <a:custGeom>
                <a:avLst/>
                <a:gdLst>
                  <a:gd name="T0" fmla="*/ 10 w 26"/>
                  <a:gd name="T1" fmla="*/ 50 h 57"/>
                  <a:gd name="T2" fmla="*/ 15 w 26"/>
                  <a:gd name="T3" fmla="*/ 47 h 57"/>
                  <a:gd name="T4" fmla="*/ 19 w 26"/>
                  <a:gd name="T5" fmla="*/ 44 h 57"/>
                  <a:gd name="T6" fmla="*/ 24 w 26"/>
                  <a:gd name="T7" fmla="*/ 41 h 57"/>
                  <a:gd name="T8" fmla="*/ 25 w 26"/>
                  <a:gd name="T9" fmla="*/ 38 h 57"/>
                  <a:gd name="T10" fmla="*/ 26 w 26"/>
                  <a:gd name="T11" fmla="*/ 30 h 57"/>
                  <a:gd name="T12" fmla="*/ 25 w 26"/>
                  <a:gd name="T13" fmla="*/ 19 h 57"/>
                  <a:gd name="T14" fmla="*/ 22 w 26"/>
                  <a:gd name="T15" fmla="*/ 9 h 57"/>
                  <a:gd name="T16" fmla="*/ 16 w 26"/>
                  <a:gd name="T17" fmla="*/ 2 h 57"/>
                  <a:gd name="T18" fmla="*/ 12 w 26"/>
                  <a:gd name="T19" fmla="*/ 0 h 57"/>
                  <a:gd name="T20" fmla="*/ 12 w 26"/>
                  <a:gd name="T21" fmla="*/ 0 h 57"/>
                  <a:gd name="T22" fmla="*/ 9 w 26"/>
                  <a:gd name="T23" fmla="*/ 3 h 57"/>
                  <a:gd name="T24" fmla="*/ 2 w 26"/>
                  <a:gd name="T25" fmla="*/ 3 h 57"/>
                  <a:gd name="T26" fmla="*/ 0 w 26"/>
                  <a:gd name="T27" fmla="*/ 18 h 57"/>
                  <a:gd name="T28" fmla="*/ 0 w 26"/>
                  <a:gd name="T29" fmla="*/ 31 h 57"/>
                  <a:gd name="T30" fmla="*/ 2 w 26"/>
                  <a:gd name="T31" fmla="*/ 44 h 57"/>
                  <a:gd name="T32" fmla="*/ 5 w 26"/>
                  <a:gd name="T33" fmla="*/ 57 h 57"/>
                  <a:gd name="T34" fmla="*/ 6 w 26"/>
                  <a:gd name="T35" fmla="*/ 56 h 57"/>
                  <a:gd name="T36" fmla="*/ 7 w 26"/>
                  <a:gd name="T37" fmla="*/ 54 h 57"/>
                  <a:gd name="T38" fmla="*/ 9 w 26"/>
                  <a:gd name="T39" fmla="*/ 53 h 57"/>
                  <a:gd name="T40" fmla="*/ 10 w 26"/>
                  <a:gd name="T41" fmla="*/ 5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57"/>
                  <a:gd name="T65" fmla="*/ 26 w 26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57">
                    <a:moveTo>
                      <a:pt x="10" y="50"/>
                    </a:moveTo>
                    <a:lnTo>
                      <a:pt x="15" y="47"/>
                    </a:lnTo>
                    <a:lnTo>
                      <a:pt x="19" y="44"/>
                    </a:lnTo>
                    <a:lnTo>
                      <a:pt x="24" y="41"/>
                    </a:lnTo>
                    <a:lnTo>
                      <a:pt x="25" y="38"/>
                    </a:lnTo>
                    <a:lnTo>
                      <a:pt x="26" y="30"/>
                    </a:lnTo>
                    <a:lnTo>
                      <a:pt x="25" y="19"/>
                    </a:lnTo>
                    <a:lnTo>
                      <a:pt x="22" y="9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2" y="3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5" y="57"/>
                    </a:lnTo>
                    <a:lnTo>
                      <a:pt x="6" y="56"/>
                    </a:lnTo>
                    <a:lnTo>
                      <a:pt x="7" y="54"/>
                    </a:lnTo>
                    <a:lnTo>
                      <a:pt x="9" y="53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4" name="Freeform 68"/>
              <p:cNvSpPr>
                <a:spLocks/>
              </p:cNvSpPr>
              <p:nvPr/>
            </p:nvSpPr>
            <p:spPr bwMode="auto">
              <a:xfrm>
                <a:off x="2550" y="2808"/>
                <a:ext cx="107" cy="160"/>
              </a:xfrm>
              <a:custGeom>
                <a:avLst/>
                <a:gdLst>
                  <a:gd name="T0" fmla="*/ 203 w 213"/>
                  <a:gd name="T1" fmla="*/ 48 h 321"/>
                  <a:gd name="T2" fmla="*/ 191 w 213"/>
                  <a:gd name="T3" fmla="*/ 18 h 321"/>
                  <a:gd name="T4" fmla="*/ 169 w 213"/>
                  <a:gd name="T5" fmla="*/ 0 h 321"/>
                  <a:gd name="T6" fmla="*/ 128 w 213"/>
                  <a:gd name="T7" fmla="*/ 12 h 321"/>
                  <a:gd name="T8" fmla="*/ 84 w 213"/>
                  <a:gd name="T9" fmla="*/ 37 h 321"/>
                  <a:gd name="T10" fmla="*/ 41 w 213"/>
                  <a:gd name="T11" fmla="*/ 66 h 321"/>
                  <a:gd name="T12" fmla="*/ 24 w 213"/>
                  <a:gd name="T13" fmla="*/ 82 h 321"/>
                  <a:gd name="T14" fmla="*/ 38 w 213"/>
                  <a:gd name="T15" fmla="*/ 80 h 321"/>
                  <a:gd name="T16" fmla="*/ 32 w 213"/>
                  <a:gd name="T17" fmla="*/ 99 h 321"/>
                  <a:gd name="T18" fmla="*/ 7 w 213"/>
                  <a:gd name="T19" fmla="*/ 121 h 321"/>
                  <a:gd name="T20" fmla="*/ 7 w 213"/>
                  <a:gd name="T21" fmla="*/ 133 h 321"/>
                  <a:gd name="T22" fmla="*/ 20 w 213"/>
                  <a:gd name="T23" fmla="*/ 124 h 321"/>
                  <a:gd name="T24" fmla="*/ 35 w 213"/>
                  <a:gd name="T25" fmla="*/ 117 h 321"/>
                  <a:gd name="T26" fmla="*/ 49 w 213"/>
                  <a:gd name="T27" fmla="*/ 111 h 321"/>
                  <a:gd name="T28" fmla="*/ 52 w 213"/>
                  <a:gd name="T29" fmla="*/ 120 h 321"/>
                  <a:gd name="T30" fmla="*/ 39 w 213"/>
                  <a:gd name="T31" fmla="*/ 139 h 321"/>
                  <a:gd name="T32" fmla="*/ 23 w 213"/>
                  <a:gd name="T33" fmla="*/ 156 h 321"/>
                  <a:gd name="T34" fmla="*/ 8 w 213"/>
                  <a:gd name="T35" fmla="*/ 175 h 321"/>
                  <a:gd name="T36" fmla="*/ 14 w 213"/>
                  <a:gd name="T37" fmla="*/ 178 h 321"/>
                  <a:gd name="T38" fmla="*/ 35 w 213"/>
                  <a:gd name="T39" fmla="*/ 159 h 321"/>
                  <a:gd name="T40" fmla="*/ 54 w 213"/>
                  <a:gd name="T41" fmla="*/ 140 h 321"/>
                  <a:gd name="T42" fmla="*/ 73 w 213"/>
                  <a:gd name="T43" fmla="*/ 121 h 321"/>
                  <a:gd name="T44" fmla="*/ 84 w 213"/>
                  <a:gd name="T45" fmla="*/ 111 h 321"/>
                  <a:gd name="T46" fmla="*/ 87 w 213"/>
                  <a:gd name="T47" fmla="*/ 113 h 321"/>
                  <a:gd name="T48" fmla="*/ 73 w 213"/>
                  <a:gd name="T49" fmla="*/ 137 h 321"/>
                  <a:gd name="T50" fmla="*/ 42 w 213"/>
                  <a:gd name="T51" fmla="*/ 185 h 321"/>
                  <a:gd name="T52" fmla="*/ 19 w 213"/>
                  <a:gd name="T53" fmla="*/ 238 h 321"/>
                  <a:gd name="T54" fmla="*/ 13 w 213"/>
                  <a:gd name="T55" fmla="*/ 294 h 321"/>
                  <a:gd name="T56" fmla="*/ 30 w 213"/>
                  <a:gd name="T57" fmla="*/ 299 h 321"/>
                  <a:gd name="T58" fmla="*/ 60 w 213"/>
                  <a:gd name="T59" fmla="*/ 258 h 321"/>
                  <a:gd name="T60" fmla="*/ 95 w 213"/>
                  <a:gd name="T61" fmla="*/ 223 h 321"/>
                  <a:gd name="T62" fmla="*/ 130 w 213"/>
                  <a:gd name="T63" fmla="*/ 187 h 321"/>
                  <a:gd name="T64" fmla="*/ 146 w 213"/>
                  <a:gd name="T65" fmla="*/ 153 h 321"/>
                  <a:gd name="T66" fmla="*/ 156 w 213"/>
                  <a:gd name="T67" fmla="*/ 123 h 321"/>
                  <a:gd name="T68" fmla="*/ 176 w 213"/>
                  <a:gd name="T69" fmla="*/ 95 h 321"/>
                  <a:gd name="T70" fmla="*/ 201 w 213"/>
                  <a:gd name="T71" fmla="*/ 72 h 3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3"/>
                  <a:gd name="T109" fmla="*/ 0 h 321"/>
                  <a:gd name="T110" fmla="*/ 213 w 213"/>
                  <a:gd name="T111" fmla="*/ 321 h 3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3" h="321">
                    <a:moveTo>
                      <a:pt x="213" y="61"/>
                    </a:moveTo>
                    <a:lnTo>
                      <a:pt x="203" y="48"/>
                    </a:lnTo>
                    <a:lnTo>
                      <a:pt x="195" y="34"/>
                    </a:lnTo>
                    <a:lnTo>
                      <a:pt x="191" y="18"/>
                    </a:lnTo>
                    <a:lnTo>
                      <a:pt x="187" y="0"/>
                    </a:lnTo>
                    <a:lnTo>
                      <a:pt x="169" y="0"/>
                    </a:lnTo>
                    <a:lnTo>
                      <a:pt x="150" y="5"/>
                    </a:lnTo>
                    <a:lnTo>
                      <a:pt x="128" y="12"/>
                    </a:lnTo>
                    <a:lnTo>
                      <a:pt x="106" y="23"/>
                    </a:lnTo>
                    <a:lnTo>
                      <a:pt x="84" y="37"/>
                    </a:lnTo>
                    <a:lnTo>
                      <a:pt x="62" y="51"/>
                    </a:lnTo>
                    <a:lnTo>
                      <a:pt x="41" y="66"/>
                    </a:lnTo>
                    <a:lnTo>
                      <a:pt x="22" y="82"/>
                    </a:lnTo>
                    <a:lnTo>
                      <a:pt x="24" y="82"/>
                    </a:lnTo>
                    <a:lnTo>
                      <a:pt x="30" y="80"/>
                    </a:lnTo>
                    <a:lnTo>
                      <a:pt x="38" y="80"/>
                    </a:lnTo>
                    <a:lnTo>
                      <a:pt x="39" y="86"/>
                    </a:lnTo>
                    <a:lnTo>
                      <a:pt x="32" y="99"/>
                    </a:lnTo>
                    <a:lnTo>
                      <a:pt x="19" y="110"/>
                    </a:lnTo>
                    <a:lnTo>
                      <a:pt x="7" y="121"/>
                    </a:lnTo>
                    <a:lnTo>
                      <a:pt x="0" y="136"/>
                    </a:lnTo>
                    <a:lnTo>
                      <a:pt x="7" y="133"/>
                    </a:lnTo>
                    <a:lnTo>
                      <a:pt x="14" y="129"/>
                    </a:lnTo>
                    <a:lnTo>
                      <a:pt x="20" y="124"/>
                    </a:lnTo>
                    <a:lnTo>
                      <a:pt x="27" y="120"/>
                    </a:lnTo>
                    <a:lnTo>
                      <a:pt x="35" y="117"/>
                    </a:lnTo>
                    <a:lnTo>
                      <a:pt x="42" y="114"/>
                    </a:lnTo>
                    <a:lnTo>
                      <a:pt x="49" y="111"/>
                    </a:lnTo>
                    <a:lnTo>
                      <a:pt x="57" y="110"/>
                    </a:lnTo>
                    <a:lnTo>
                      <a:pt x="52" y="120"/>
                    </a:lnTo>
                    <a:lnTo>
                      <a:pt x="46" y="130"/>
                    </a:lnTo>
                    <a:lnTo>
                      <a:pt x="39" y="139"/>
                    </a:lnTo>
                    <a:lnTo>
                      <a:pt x="30" y="148"/>
                    </a:lnTo>
                    <a:lnTo>
                      <a:pt x="23" y="156"/>
                    </a:lnTo>
                    <a:lnTo>
                      <a:pt x="16" y="165"/>
                    </a:lnTo>
                    <a:lnTo>
                      <a:pt x="8" y="175"/>
                    </a:lnTo>
                    <a:lnTo>
                      <a:pt x="4" y="187"/>
                    </a:lnTo>
                    <a:lnTo>
                      <a:pt x="14" y="178"/>
                    </a:lnTo>
                    <a:lnTo>
                      <a:pt x="24" y="168"/>
                    </a:lnTo>
                    <a:lnTo>
                      <a:pt x="35" y="159"/>
                    </a:lnTo>
                    <a:lnTo>
                      <a:pt x="43" y="149"/>
                    </a:lnTo>
                    <a:lnTo>
                      <a:pt x="54" y="140"/>
                    </a:lnTo>
                    <a:lnTo>
                      <a:pt x="64" y="130"/>
                    </a:lnTo>
                    <a:lnTo>
                      <a:pt x="73" y="121"/>
                    </a:lnTo>
                    <a:lnTo>
                      <a:pt x="83" y="111"/>
                    </a:lnTo>
                    <a:lnTo>
                      <a:pt x="84" y="111"/>
                    </a:lnTo>
                    <a:lnTo>
                      <a:pt x="86" y="111"/>
                    </a:lnTo>
                    <a:lnTo>
                      <a:pt x="87" y="113"/>
                    </a:lnTo>
                    <a:lnTo>
                      <a:pt x="89" y="114"/>
                    </a:lnTo>
                    <a:lnTo>
                      <a:pt x="73" y="137"/>
                    </a:lnTo>
                    <a:lnTo>
                      <a:pt x="57" y="161"/>
                    </a:lnTo>
                    <a:lnTo>
                      <a:pt x="42" y="185"/>
                    </a:lnTo>
                    <a:lnTo>
                      <a:pt x="29" y="212"/>
                    </a:lnTo>
                    <a:lnTo>
                      <a:pt x="19" y="238"/>
                    </a:lnTo>
                    <a:lnTo>
                      <a:pt x="13" y="266"/>
                    </a:lnTo>
                    <a:lnTo>
                      <a:pt x="13" y="294"/>
                    </a:lnTo>
                    <a:lnTo>
                      <a:pt x="19" y="321"/>
                    </a:lnTo>
                    <a:lnTo>
                      <a:pt x="30" y="299"/>
                    </a:lnTo>
                    <a:lnTo>
                      <a:pt x="43" y="277"/>
                    </a:lnTo>
                    <a:lnTo>
                      <a:pt x="60" y="258"/>
                    </a:lnTo>
                    <a:lnTo>
                      <a:pt x="77" y="241"/>
                    </a:lnTo>
                    <a:lnTo>
                      <a:pt x="95" y="223"/>
                    </a:lnTo>
                    <a:lnTo>
                      <a:pt x="112" y="206"/>
                    </a:lnTo>
                    <a:lnTo>
                      <a:pt x="130" y="187"/>
                    </a:lnTo>
                    <a:lnTo>
                      <a:pt x="147" y="169"/>
                    </a:lnTo>
                    <a:lnTo>
                      <a:pt x="146" y="153"/>
                    </a:lnTo>
                    <a:lnTo>
                      <a:pt x="150" y="139"/>
                    </a:lnTo>
                    <a:lnTo>
                      <a:pt x="156" y="123"/>
                    </a:lnTo>
                    <a:lnTo>
                      <a:pt x="165" y="108"/>
                    </a:lnTo>
                    <a:lnTo>
                      <a:pt x="176" y="95"/>
                    </a:lnTo>
                    <a:lnTo>
                      <a:pt x="188" y="82"/>
                    </a:lnTo>
                    <a:lnTo>
                      <a:pt x="201" y="72"/>
                    </a:lnTo>
                    <a:lnTo>
                      <a:pt x="213" y="61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5" name="Freeform 69"/>
              <p:cNvSpPr>
                <a:spLocks/>
              </p:cNvSpPr>
              <p:nvPr/>
            </p:nvSpPr>
            <p:spPr bwMode="auto">
              <a:xfrm>
                <a:off x="2488" y="2863"/>
                <a:ext cx="105" cy="329"/>
              </a:xfrm>
              <a:custGeom>
                <a:avLst/>
                <a:gdLst>
                  <a:gd name="T0" fmla="*/ 203 w 210"/>
                  <a:gd name="T1" fmla="*/ 464 h 658"/>
                  <a:gd name="T2" fmla="*/ 199 w 210"/>
                  <a:gd name="T3" fmla="*/ 444 h 658"/>
                  <a:gd name="T4" fmla="*/ 190 w 210"/>
                  <a:gd name="T5" fmla="*/ 415 h 658"/>
                  <a:gd name="T6" fmla="*/ 177 w 210"/>
                  <a:gd name="T7" fmla="*/ 378 h 658"/>
                  <a:gd name="T8" fmla="*/ 164 w 210"/>
                  <a:gd name="T9" fmla="*/ 342 h 658"/>
                  <a:gd name="T10" fmla="*/ 150 w 210"/>
                  <a:gd name="T11" fmla="*/ 305 h 658"/>
                  <a:gd name="T12" fmla="*/ 137 w 210"/>
                  <a:gd name="T13" fmla="*/ 272 h 658"/>
                  <a:gd name="T14" fmla="*/ 124 w 210"/>
                  <a:gd name="T15" fmla="*/ 242 h 658"/>
                  <a:gd name="T16" fmla="*/ 112 w 210"/>
                  <a:gd name="T17" fmla="*/ 215 h 658"/>
                  <a:gd name="T18" fmla="*/ 99 w 210"/>
                  <a:gd name="T19" fmla="*/ 185 h 658"/>
                  <a:gd name="T20" fmla="*/ 82 w 210"/>
                  <a:gd name="T21" fmla="*/ 143 h 658"/>
                  <a:gd name="T22" fmla="*/ 54 w 210"/>
                  <a:gd name="T23" fmla="*/ 91 h 658"/>
                  <a:gd name="T24" fmla="*/ 26 w 210"/>
                  <a:gd name="T25" fmla="*/ 44 h 658"/>
                  <a:gd name="T26" fmla="*/ 6 w 210"/>
                  <a:gd name="T27" fmla="*/ 10 h 658"/>
                  <a:gd name="T28" fmla="*/ 3 w 210"/>
                  <a:gd name="T29" fmla="*/ 13 h 658"/>
                  <a:gd name="T30" fmla="*/ 19 w 210"/>
                  <a:gd name="T31" fmla="*/ 60 h 658"/>
                  <a:gd name="T32" fmla="*/ 44 w 210"/>
                  <a:gd name="T33" fmla="*/ 117 h 658"/>
                  <a:gd name="T34" fmla="*/ 64 w 210"/>
                  <a:gd name="T35" fmla="*/ 165 h 658"/>
                  <a:gd name="T36" fmla="*/ 88 w 210"/>
                  <a:gd name="T37" fmla="*/ 237 h 658"/>
                  <a:gd name="T38" fmla="*/ 118 w 210"/>
                  <a:gd name="T39" fmla="*/ 358 h 658"/>
                  <a:gd name="T40" fmla="*/ 127 w 210"/>
                  <a:gd name="T41" fmla="*/ 477 h 658"/>
                  <a:gd name="T42" fmla="*/ 102 w 210"/>
                  <a:gd name="T43" fmla="*/ 593 h 658"/>
                  <a:gd name="T44" fmla="*/ 77 w 210"/>
                  <a:gd name="T45" fmla="*/ 648 h 658"/>
                  <a:gd name="T46" fmla="*/ 89 w 210"/>
                  <a:gd name="T47" fmla="*/ 651 h 658"/>
                  <a:gd name="T48" fmla="*/ 99 w 210"/>
                  <a:gd name="T49" fmla="*/ 654 h 658"/>
                  <a:gd name="T50" fmla="*/ 111 w 210"/>
                  <a:gd name="T51" fmla="*/ 657 h 658"/>
                  <a:gd name="T52" fmla="*/ 127 w 210"/>
                  <a:gd name="T53" fmla="*/ 635 h 658"/>
                  <a:gd name="T54" fmla="*/ 145 w 210"/>
                  <a:gd name="T55" fmla="*/ 588 h 658"/>
                  <a:gd name="T56" fmla="*/ 155 w 210"/>
                  <a:gd name="T57" fmla="*/ 542 h 658"/>
                  <a:gd name="T58" fmla="*/ 158 w 210"/>
                  <a:gd name="T59" fmla="*/ 493 h 658"/>
                  <a:gd name="T60" fmla="*/ 159 w 210"/>
                  <a:gd name="T61" fmla="*/ 467 h 658"/>
                  <a:gd name="T62" fmla="*/ 162 w 210"/>
                  <a:gd name="T63" fmla="*/ 467 h 658"/>
                  <a:gd name="T64" fmla="*/ 171 w 210"/>
                  <a:gd name="T65" fmla="*/ 504 h 658"/>
                  <a:gd name="T66" fmla="*/ 177 w 210"/>
                  <a:gd name="T67" fmla="*/ 575 h 658"/>
                  <a:gd name="T68" fmla="*/ 181 w 210"/>
                  <a:gd name="T69" fmla="*/ 616 h 658"/>
                  <a:gd name="T70" fmla="*/ 183 w 210"/>
                  <a:gd name="T71" fmla="*/ 625 h 658"/>
                  <a:gd name="T72" fmla="*/ 191 w 210"/>
                  <a:gd name="T73" fmla="*/ 625 h 658"/>
                  <a:gd name="T74" fmla="*/ 196 w 210"/>
                  <a:gd name="T75" fmla="*/ 612 h 658"/>
                  <a:gd name="T76" fmla="*/ 199 w 210"/>
                  <a:gd name="T77" fmla="*/ 603 h 658"/>
                  <a:gd name="T78" fmla="*/ 197 w 210"/>
                  <a:gd name="T79" fmla="*/ 598 h 658"/>
                  <a:gd name="T80" fmla="*/ 207 w 210"/>
                  <a:gd name="T81" fmla="*/ 566 h 658"/>
                  <a:gd name="T82" fmla="*/ 207 w 210"/>
                  <a:gd name="T83" fmla="*/ 505 h 6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0"/>
                  <a:gd name="T127" fmla="*/ 0 h 658"/>
                  <a:gd name="T128" fmla="*/ 210 w 210"/>
                  <a:gd name="T129" fmla="*/ 658 h 65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0" h="658">
                    <a:moveTo>
                      <a:pt x="205" y="474"/>
                    </a:moveTo>
                    <a:lnTo>
                      <a:pt x="203" y="464"/>
                    </a:lnTo>
                    <a:lnTo>
                      <a:pt x="202" y="454"/>
                    </a:lnTo>
                    <a:lnTo>
                      <a:pt x="199" y="444"/>
                    </a:lnTo>
                    <a:lnTo>
                      <a:pt x="196" y="434"/>
                    </a:lnTo>
                    <a:lnTo>
                      <a:pt x="190" y="415"/>
                    </a:lnTo>
                    <a:lnTo>
                      <a:pt x="183" y="397"/>
                    </a:lnTo>
                    <a:lnTo>
                      <a:pt x="177" y="378"/>
                    </a:lnTo>
                    <a:lnTo>
                      <a:pt x="169" y="361"/>
                    </a:lnTo>
                    <a:lnTo>
                      <a:pt x="164" y="342"/>
                    </a:lnTo>
                    <a:lnTo>
                      <a:pt x="156" y="324"/>
                    </a:lnTo>
                    <a:lnTo>
                      <a:pt x="150" y="305"/>
                    </a:lnTo>
                    <a:lnTo>
                      <a:pt x="143" y="286"/>
                    </a:lnTo>
                    <a:lnTo>
                      <a:pt x="137" y="272"/>
                    </a:lnTo>
                    <a:lnTo>
                      <a:pt x="131" y="257"/>
                    </a:lnTo>
                    <a:lnTo>
                      <a:pt x="124" y="242"/>
                    </a:lnTo>
                    <a:lnTo>
                      <a:pt x="118" y="228"/>
                    </a:lnTo>
                    <a:lnTo>
                      <a:pt x="112" y="215"/>
                    </a:lnTo>
                    <a:lnTo>
                      <a:pt x="105" y="200"/>
                    </a:lnTo>
                    <a:lnTo>
                      <a:pt x="99" y="185"/>
                    </a:lnTo>
                    <a:lnTo>
                      <a:pt x="93" y="171"/>
                    </a:lnTo>
                    <a:lnTo>
                      <a:pt x="82" y="143"/>
                    </a:lnTo>
                    <a:lnTo>
                      <a:pt x="69" y="117"/>
                    </a:lnTo>
                    <a:lnTo>
                      <a:pt x="54" y="91"/>
                    </a:lnTo>
                    <a:lnTo>
                      <a:pt x="41" y="66"/>
                    </a:lnTo>
                    <a:lnTo>
                      <a:pt x="26" y="44"/>
                    </a:lnTo>
                    <a:lnTo>
                      <a:pt x="15" y="25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34"/>
                    </a:lnTo>
                    <a:lnTo>
                      <a:pt x="19" y="60"/>
                    </a:lnTo>
                    <a:lnTo>
                      <a:pt x="31" y="89"/>
                    </a:lnTo>
                    <a:lnTo>
                      <a:pt x="44" y="117"/>
                    </a:lnTo>
                    <a:lnTo>
                      <a:pt x="54" y="143"/>
                    </a:lnTo>
                    <a:lnTo>
                      <a:pt x="64" y="165"/>
                    </a:lnTo>
                    <a:lnTo>
                      <a:pt x="69" y="178"/>
                    </a:lnTo>
                    <a:lnTo>
                      <a:pt x="88" y="237"/>
                    </a:lnTo>
                    <a:lnTo>
                      <a:pt x="105" y="296"/>
                    </a:lnTo>
                    <a:lnTo>
                      <a:pt x="118" y="358"/>
                    </a:lnTo>
                    <a:lnTo>
                      <a:pt x="126" y="417"/>
                    </a:lnTo>
                    <a:lnTo>
                      <a:pt x="127" y="477"/>
                    </a:lnTo>
                    <a:lnTo>
                      <a:pt x="120" y="536"/>
                    </a:lnTo>
                    <a:lnTo>
                      <a:pt x="102" y="593"/>
                    </a:lnTo>
                    <a:lnTo>
                      <a:pt x="72" y="647"/>
                    </a:lnTo>
                    <a:lnTo>
                      <a:pt x="77" y="648"/>
                    </a:lnTo>
                    <a:lnTo>
                      <a:pt x="83" y="650"/>
                    </a:lnTo>
                    <a:lnTo>
                      <a:pt x="89" y="651"/>
                    </a:lnTo>
                    <a:lnTo>
                      <a:pt x="95" y="652"/>
                    </a:lnTo>
                    <a:lnTo>
                      <a:pt x="99" y="654"/>
                    </a:lnTo>
                    <a:lnTo>
                      <a:pt x="105" y="655"/>
                    </a:lnTo>
                    <a:lnTo>
                      <a:pt x="111" y="657"/>
                    </a:lnTo>
                    <a:lnTo>
                      <a:pt x="117" y="658"/>
                    </a:lnTo>
                    <a:lnTo>
                      <a:pt x="127" y="635"/>
                    </a:lnTo>
                    <a:lnTo>
                      <a:pt x="137" y="613"/>
                    </a:lnTo>
                    <a:lnTo>
                      <a:pt x="145" y="588"/>
                    </a:lnTo>
                    <a:lnTo>
                      <a:pt x="150" y="565"/>
                    </a:lnTo>
                    <a:lnTo>
                      <a:pt x="155" y="542"/>
                    </a:lnTo>
                    <a:lnTo>
                      <a:pt x="156" y="517"/>
                    </a:lnTo>
                    <a:lnTo>
                      <a:pt x="158" y="493"/>
                    </a:lnTo>
                    <a:lnTo>
                      <a:pt x="158" y="469"/>
                    </a:lnTo>
                    <a:lnTo>
                      <a:pt x="159" y="467"/>
                    </a:lnTo>
                    <a:lnTo>
                      <a:pt x="161" y="467"/>
                    </a:lnTo>
                    <a:lnTo>
                      <a:pt x="162" y="467"/>
                    </a:lnTo>
                    <a:lnTo>
                      <a:pt x="164" y="467"/>
                    </a:lnTo>
                    <a:lnTo>
                      <a:pt x="171" y="504"/>
                    </a:lnTo>
                    <a:lnTo>
                      <a:pt x="174" y="539"/>
                    </a:lnTo>
                    <a:lnTo>
                      <a:pt x="177" y="575"/>
                    </a:lnTo>
                    <a:lnTo>
                      <a:pt x="180" y="612"/>
                    </a:lnTo>
                    <a:lnTo>
                      <a:pt x="181" y="616"/>
                    </a:lnTo>
                    <a:lnTo>
                      <a:pt x="181" y="622"/>
                    </a:lnTo>
                    <a:lnTo>
                      <a:pt x="183" y="625"/>
                    </a:lnTo>
                    <a:lnTo>
                      <a:pt x="187" y="626"/>
                    </a:lnTo>
                    <a:lnTo>
                      <a:pt x="191" y="625"/>
                    </a:lnTo>
                    <a:lnTo>
                      <a:pt x="194" y="619"/>
                    </a:lnTo>
                    <a:lnTo>
                      <a:pt x="196" y="612"/>
                    </a:lnTo>
                    <a:lnTo>
                      <a:pt x="199" y="606"/>
                    </a:lnTo>
                    <a:lnTo>
                      <a:pt x="199" y="603"/>
                    </a:lnTo>
                    <a:lnTo>
                      <a:pt x="199" y="600"/>
                    </a:lnTo>
                    <a:lnTo>
                      <a:pt x="197" y="598"/>
                    </a:lnTo>
                    <a:lnTo>
                      <a:pt x="197" y="596"/>
                    </a:lnTo>
                    <a:lnTo>
                      <a:pt x="207" y="566"/>
                    </a:lnTo>
                    <a:lnTo>
                      <a:pt x="210" y="537"/>
                    </a:lnTo>
                    <a:lnTo>
                      <a:pt x="207" y="505"/>
                    </a:lnTo>
                    <a:lnTo>
                      <a:pt x="205" y="47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6" name="Freeform 70"/>
              <p:cNvSpPr>
                <a:spLocks/>
              </p:cNvSpPr>
              <p:nvPr/>
            </p:nvSpPr>
            <p:spPr bwMode="auto">
              <a:xfrm>
                <a:off x="2834" y="3023"/>
                <a:ext cx="17" cy="114"/>
              </a:xfrm>
              <a:custGeom>
                <a:avLst/>
                <a:gdLst>
                  <a:gd name="T0" fmla="*/ 22 w 32"/>
                  <a:gd name="T1" fmla="*/ 103 h 229"/>
                  <a:gd name="T2" fmla="*/ 22 w 32"/>
                  <a:gd name="T3" fmla="*/ 77 h 229"/>
                  <a:gd name="T4" fmla="*/ 26 w 32"/>
                  <a:gd name="T5" fmla="*/ 51 h 229"/>
                  <a:gd name="T6" fmla="*/ 31 w 32"/>
                  <a:gd name="T7" fmla="*/ 26 h 229"/>
                  <a:gd name="T8" fmla="*/ 32 w 32"/>
                  <a:gd name="T9" fmla="*/ 0 h 229"/>
                  <a:gd name="T10" fmla="*/ 17 w 32"/>
                  <a:gd name="T11" fmla="*/ 26 h 229"/>
                  <a:gd name="T12" fmla="*/ 7 w 32"/>
                  <a:gd name="T13" fmla="*/ 54 h 229"/>
                  <a:gd name="T14" fmla="*/ 1 w 32"/>
                  <a:gd name="T15" fmla="*/ 81 h 229"/>
                  <a:gd name="T16" fmla="*/ 0 w 32"/>
                  <a:gd name="T17" fmla="*/ 111 h 229"/>
                  <a:gd name="T18" fmla="*/ 1 w 32"/>
                  <a:gd name="T19" fmla="*/ 141 h 229"/>
                  <a:gd name="T20" fmla="*/ 4 w 32"/>
                  <a:gd name="T21" fmla="*/ 170 h 229"/>
                  <a:gd name="T22" fmla="*/ 7 w 32"/>
                  <a:gd name="T23" fmla="*/ 200 h 229"/>
                  <a:gd name="T24" fmla="*/ 10 w 32"/>
                  <a:gd name="T25" fmla="*/ 229 h 229"/>
                  <a:gd name="T26" fmla="*/ 16 w 32"/>
                  <a:gd name="T27" fmla="*/ 198 h 229"/>
                  <a:gd name="T28" fmla="*/ 20 w 32"/>
                  <a:gd name="T29" fmla="*/ 166 h 229"/>
                  <a:gd name="T30" fmla="*/ 22 w 32"/>
                  <a:gd name="T31" fmla="*/ 135 h 229"/>
                  <a:gd name="T32" fmla="*/ 22 w 32"/>
                  <a:gd name="T33" fmla="*/ 103 h 2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229"/>
                  <a:gd name="T53" fmla="*/ 32 w 32"/>
                  <a:gd name="T54" fmla="*/ 229 h 2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229">
                    <a:moveTo>
                      <a:pt x="22" y="103"/>
                    </a:moveTo>
                    <a:lnTo>
                      <a:pt x="22" y="77"/>
                    </a:lnTo>
                    <a:lnTo>
                      <a:pt x="26" y="51"/>
                    </a:lnTo>
                    <a:lnTo>
                      <a:pt x="31" y="26"/>
                    </a:lnTo>
                    <a:lnTo>
                      <a:pt x="32" y="0"/>
                    </a:lnTo>
                    <a:lnTo>
                      <a:pt x="17" y="26"/>
                    </a:lnTo>
                    <a:lnTo>
                      <a:pt x="7" y="54"/>
                    </a:lnTo>
                    <a:lnTo>
                      <a:pt x="1" y="81"/>
                    </a:lnTo>
                    <a:lnTo>
                      <a:pt x="0" y="111"/>
                    </a:lnTo>
                    <a:lnTo>
                      <a:pt x="1" y="141"/>
                    </a:lnTo>
                    <a:lnTo>
                      <a:pt x="4" y="170"/>
                    </a:lnTo>
                    <a:lnTo>
                      <a:pt x="7" y="200"/>
                    </a:lnTo>
                    <a:lnTo>
                      <a:pt x="10" y="229"/>
                    </a:lnTo>
                    <a:lnTo>
                      <a:pt x="16" y="198"/>
                    </a:lnTo>
                    <a:lnTo>
                      <a:pt x="20" y="166"/>
                    </a:lnTo>
                    <a:lnTo>
                      <a:pt x="22" y="135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7" name="Freeform 71"/>
              <p:cNvSpPr>
                <a:spLocks/>
              </p:cNvSpPr>
              <p:nvPr/>
            </p:nvSpPr>
            <p:spPr bwMode="auto">
              <a:xfrm>
                <a:off x="2892" y="2975"/>
                <a:ext cx="13" cy="71"/>
              </a:xfrm>
              <a:custGeom>
                <a:avLst/>
                <a:gdLst>
                  <a:gd name="T0" fmla="*/ 13 w 25"/>
                  <a:gd name="T1" fmla="*/ 82 h 141"/>
                  <a:gd name="T2" fmla="*/ 16 w 25"/>
                  <a:gd name="T3" fmla="*/ 61 h 141"/>
                  <a:gd name="T4" fmla="*/ 21 w 25"/>
                  <a:gd name="T5" fmla="*/ 41 h 141"/>
                  <a:gd name="T6" fmla="*/ 24 w 25"/>
                  <a:gd name="T7" fmla="*/ 20 h 141"/>
                  <a:gd name="T8" fmla="*/ 25 w 25"/>
                  <a:gd name="T9" fmla="*/ 0 h 141"/>
                  <a:gd name="T10" fmla="*/ 13 w 25"/>
                  <a:gd name="T11" fmla="*/ 35 h 141"/>
                  <a:gd name="T12" fmla="*/ 6 w 25"/>
                  <a:gd name="T13" fmla="*/ 70 h 141"/>
                  <a:gd name="T14" fmla="*/ 2 w 25"/>
                  <a:gd name="T15" fmla="*/ 105 h 141"/>
                  <a:gd name="T16" fmla="*/ 0 w 25"/>
                  <a:gd name="T17" fmla="*/ 141 h 141"/>
                  <a:gd name="T18" fmla="*/ 6 w 25"/>
                  <a:gd name="T19" fmla="*/ 127 h 141"/>
                  <a:gd name="T20" fmla="*/ 9 w 25"/>
                  <a:gd name="T21" fmla="*/ 112 h 141"/>
                  <a:gd name="T22" fmla="*/ 11 w 25"/>
                  <a:gd name="T23" fmla="*/ 96 h 141"/>
                  <a:gd name="T24" fmla="*/ 13 w 25"/>
                  <a:gd name="T25" fmla="*/ 82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141"/>
                  <a:gd name="T41" fmla="*/ 25 w 25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141">
                    <a:moveTo>
                      <a:pt x="13" y="82"/>
                    </a:moveTo>
                    <a:lnTo>
                      <a:pt x="16" y="61"/>
                    </a:lnTo>
                    <a:lnTo>
                      <a:pt x="21" y="41"/>
                    </a:lnTo>
                    <a:lnTo>
                      <a:pt x="24" y="20"/>
                    </a:lnTo>
                    <a:lnTo>
                      <a:pt x="25" y="0"/>
                    </a:lnTo>
                    <a:lnTo>
                      <a:pt x="13" y="35"/>
                    </a:lnTo>
                    <a:lnTo>
                      <a:pt x="6" y="70"/>
                    </a:lnTo>
                    <a:lnTo>
                      <a:pt x="2" y="105"/>
                    </a:lnTo>
                    <a:lnTo>
                      <a:pt x="0" y="141"/>
                    </a:lnTo>
                    <a:lnTo>
                      <a:pt x="6" y="127"/>
                    </a:lnTo>
                    <a:lnTo>
                      <a:pt x="9" y="112"/>
                    </a:lnTo>
                    <a:lnTo>
                      <a:pt x="11" y="96"/>
                    </a:lnTo>
                    <a:lnTo>
                      <a:pt x="13" y="82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8" name="Freeform 72"/>
              <p:cNvSpPr>
                <a:spLocks/>
              </p:cNvSpPr>
              <p:nvPr/>
            </p:nvSpPr>
            <p:spPr bwMode="auto">
              <a:xfrm>
                <a:off x="2970" y="2902"/>
                <a:ext cx="10" cy="27"/>
              </a:xfrm>
              <a:custGeom>
                <a:avLst/>
                <a:gdLst>
                  <a:gd name="T0" fmla="*/ 12 w 21"/>
                  <a:gd name="T1" fmla="*/ 25 h 54"/>
                  <a:gd name="T2" fmla="*/ 15 w 21"/>
                  <a:gd name="T3" fmla="*/ 18 h 54"/>
                  <a:gd name="T4" fmla="*/ 19 w 21"/>
                  <a:gd name="T5" fmla="*/ 9 h 54"/>
                  <a:gd name="T6" fmla="*/ 21 w 21"/>
                  <a:gd name="T7" fmla="*/ 2 h 54"/>
                  <a:gd name="T8" fmla="*/ 18 w 21"/>
                  <a:gd name="T9" fmla="*/ 0 h 54"/>
                  <a:gd name="T10" fmla="*/ 6 w 21"/>
                  <a:gd name="T11" fmla="*/ 8 h 54"/>
                  <a:gd name="T12" fmla="*/ 0 w 21"/>
                  <a:gd name="T13" fmla="*/ 21 h 54"/>
                  <a:gd name="T14" fmla="*/ 0 w 21"/>
                  <a:gd name="T15" fmla="*/ 38 h 54"/>
                  <a:gd name="T16" fmla="*/ 7 w 21"/>
                  <a:gd name="T17" fmla="*/ 54 h 54"/>
                  <a:gd name="T18" fmla="*/ 10 w 21"/>
                  <a:gd name="T19" fmla="*/ 47 h 54"/>
                  <a:gd name="T20" fmla="*/ 12 w 21"/>
                  <a:gd name="T21" fmla="*/ 40 h 54"/>
                  <a:gd name="T22" fmla="*/ 12 w 21"/>
                  <a:gd name="T23" fmla="*/ 33 h 54"/>
                  <a:gd name="T24" fmla="*/ 12 w 21"/>
                  <a:gd name="T25" fmla="*/ 25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54"/>
                  <a:gd name="T41" fmla="*/ 21 w 21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54">
                    <a:moveTo>
                      <a:pt x="12" y="25"/>
                    </a:moveTo>
                    <a:lnTo>
                      <a:pt x="15" y="18"/>
                    </a:lnTo>
                    <a:lnTo>
                      <a:pt x="19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6" y="8"/>
                    </a:lnTo>
                    <a:lnTo>
                      <a:pt x="0" y="21"/>
                    </a:lnTo>
                    <a:lnTo>
                      <a:pt x="0" y="38"/>
                    </a:lnTo>
                    <a:lnTo>
                      <a:pt x="7" y="54"/>
                    </a:lnTo>
                    <a:lnTo>
                      <a:pt x="10" y="47"/>
                    </a:lnTo>
                    <a:lnTo>
                      <a:pt x="12" y="40"/>
                    </a:lnTo>
                    <a:lnTo>
                      <a:pt x="12" y="33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29" name="Freeform 73"/>
              <p:cNvSpPr>
                <a:spLocks/>
              </p:cNvSpPr>
              <p:nvPr/>
            </p:nvSpPr>
            <p:spPr bwMode="auto">
              <a:xfrm>
                <a:off x="3002" y="2886"/>
                <a:ext cx="8" cy="44"/>
              </a:xfrm>
              <a:custGeom>
                <a:avLst/>
                <a:gdLst>
                  <a:gd name="T0" fmla="*/ 17 w 18"/>
                  <a:gd name="T1" fmla="*/ 59 h 89"/>
                  <a:gd name="T2" fmla="*/ 17 w 18"/>
                  <a:gd name="T3" fmla="*/ 44 h 89"/>
                  <a:gd name="T4" fmla="*/ 18 w 18"/>
                  <a:gd name="T5" fmla="*/ 29 h 89"/>
                  <a:gd name="T6" fmla="*/ 17 w 18"/>
                  <a:gd name="T7" fmla="*/ 15 h 89"/>
                  <a:gd name="T8" fmla="*/ 15 w 18"/>
                  <a:gd name="T9" fmla="*/ 0 h 89"/>
                  <a:gd name="T10" fmla="*/ 3 w 18"/>
                  <a:gd name="T11" fmla="*/ 21 h 89"/>
                  <a:gd name="T12" fmla="*/ 0 w 18"/>
                  <a:gd name="T13" fmla="*/ 43 h 89"/>
                  <a:gd name="T14" fmla="*/ 2 w 18"/>
                  <a:gd name="T15" fmla="*/ 67 h 89"/>
                  <a:gd name="T16" fmla="*/ 11 w 18"/>
                  <a:gd name="T17" fmla="*/ 89 h 89"/>
                  <a:gd name="T18" fmla="*/ 14 w 18"/>
                  <a:gd name="T19" fmla="*/ 82 h 89"/>
                  <a:gd name="T20" fmla="*/ 17 w 18"/>
                  <a:gd name="T21" fmla="*/ 73 h 89"/>
                  <a:gd name="T22" fmla="*/ 17 w 18"/>
                  <a:gd name="T23" fmla="*/ 66 h 89"/>
                  <a:gd name="T24" fmla="*/ 17 w 18"/>
                  <a:gd name="T25" fmla="*/ 59 h 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89"/>
                  <a:gd name="T41" fmla="*/ 18 w 18"/>
                  <a:gd name="T42" fmla="*/ 89 h 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89">
                    <a:moveTo>
                      <a:pt x="17" y="59"/>
                    </a:moveTo>
                    <a:lnTo>
                      <a:pt x="17" y="44"/>
                    </a:lnTo>
                    <a:lnTo>
                      <a:pt x="18" y="29"/>
                    </a:lnTo>
                    <a:lnTo>
                      <a:pt x="17" y="15"/>
                    </a:lnTo>
                    <a:lnTo>
                      <a:pt x="15" y="0"/>
                    </a:lnTo>
                    <a:lnTo>
                      <a:pt x="3" y="21"/>
                    </a:lnTo>
                    <a:lnTo>
                      <a:pt x="0" y="43"/>
                    </a:lnTo>
                    <a:lnTo>
                      <a:pt x="2" y="67"/>
                    </a:lnTo>
                    <a:lnTo>
                      <a:pt x="11" y="89"/>
                    </a:lnTo>
                    <a:lnTo>
                      <a:pt x="14" y="82"/>
                    </a:lnTo>
                    <a:lnTo>
                      <a:pt x="17" y="73"/>
                    </a:lnTo>
                    <a:lnTo>
                      <a:pt x="17" y="66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0" name="Freeform 74"/>
              <p:cNvSpPr>
                <a:spLocks/>
              </p:cNvSpPr>
              <p:nvPr/>
            </p:nvSpPr>
            <p:spPr bwMode="auto">
              <a:xfrm>
                <a:off x="3018" y="2871"/>
                <a:ext cx="27" cy="99"/>
              </a:xfrm>
              <a:custGeom>
                <a:avLst/>
                <a:gdLst>
                  <a:gd name="T0" fmla="*/ 51 w 54"/>
                  <a:gd name="T1" fmla="*/ 114 h 197"/>
                  <a:gd name="T2" fmla="*/ 54 w 54"/>
                  <a:gd name="T3" fmla="*/ 94 h 197"/>
                  <a:gd name="T4" fmla="*/ 54 w 54"/>
                  <a:gd name="T5" fmla="*/ 75 h 197"/>
                  <a:gd name="T6" fmla="*/ 51 w 54"/>
                  <a:gd name="T7" fmla="*/ 54 h 197"/>
                  <a:gd name="T8" fmla="*/ 46 w 54"/>
                  <a:gd name="T9" fmla="*/ 35 h 197"/>
                  <a:gd name="T10" fmla="*/ 40 w 54"/>
                  <a:gd name="T11" fmla="*/ 25 h 197"/>
                  <a:gd name="T12" fmla="*/ 33 w 54"/>
                  <a:gd name="T13" fmla="*/ 18 h 197"/>
                  <a:gd name="T14" fmla="*/ 26 w 54"/>
                  <a:gd name="T15" fmla="*/ 10 h 197"/>
                  <a:gd name="T16" fmla="*/ 17 w 54"/>
                  <a:gd name="T17" fmla="*/ 2 h 197"/>
                  <a:gd name="T18" fmla="*/ 16 w 54"/>
                  <a:gd name="T19" fmla="*/ 0 h 197"/>
                  <a:gd name="T20" fmla="*/ 13 w 54"/>
                  <a:gd name="T21" fmla="*/ 0 h 197"/>
                  <a:gd name="T22" fmla="*/ 11 w 54"/>
                  <a:gd name="T23" fmla="*/ 0 h 197"/>
                  <a:gd name="T24" fmla="*/ 10 w 54"/>
                  <a:gd name="T25" fmla="*/ 3 h 197"/>
                  <a:gd name="T26" fmla="*/ 10 w 54"/>
                  <a:gd name="T27" fmla="*/ 9 h 197"/>
                  <a:gd name="T28" fmla="*/ 13 w 54"/>
                  <a:gd name="T29" fmla="*/ 15 h 197"/>
                  <a:gd name="T30" fmla="*/ 16 w 54"/>
                  <a:gd name="T31" fmla="*/ 22 h 197"/>
                  <a:gd name="T32" fmla="*/ 16 w 54"/>
                  <a:gd name="T33" fmla="*/ 28 h 197"/>
                  <a:gd name="T34" fmla="*/ 11 w 54"/>
                  <a:gd name="T35" fmla="*/ 63 h 197"/>
                  <a:gd name="T36" fmla="*/ 5 w 54"/>
                  <a:gd name="T37" fmla="*/ 96 h 197"/>
                  <a:gd name="T38" fmla="*/ 0 w 54"/>
                  <a:gd name="T39" fmla="*/ 131 h 197"/>
                  <a:gd name="T40" fmla="*/ 0 w 54"/>
                  <a:gd name="T41" fmla="*/ 167 h 197"/>
                  <a:gd name="T42" fmla="*/ 0 w 54"/>
                  <a:gd name="T43" fmla="*/ 177 h 197"/>
                  <a:gd name="T44" fmla="*/ 1 w 54"/>
                  <a:gd name="T45" fmla="*/ 187 h 197"/>
                  <a:gd name="T46" fmla="*/ 4 w 54"/>
                  <a:gd name="T47" fmla="*/ 194 h 197"/>
                  <a:gd name="T48" fmla="*/ 10 w 54"/>
                  <a:gd name="T49" fmla="*/ 197 h 197"/>
                  <a:gd name="T50" fmla="*/ 20 w 54"/>
                  <a:gd name="T51" fmla="*/ 188 h 197"/>
                  <a:gd name="T52" fmla="*/ 23 w 54"/>
                  <a:gd name="T53" fmla="*/ 174 h 197"/>
                  <a:gd name="T54" fmla="*/ 26 w 54"/>
                  <a:gd name="T55" fmla="*/ 158 h 197"/>
                  <a:gd name="T56" fmla="*/ 35 w 54"/>
                  <a:gd name="T57" fmla="*/ 145 h 197"/>
                  <a:gd name="T58" fmla="*/ 36 w 54"/>
                  <a:gd name="T59" fmla="*/ 146 h 197"/>
                  <a:gd name="T60" fmla="*/ 39 w 54"/>
                  <a:gd name="T61" fmla="*/ 150 h 197"/>
                  <a:gd name="T62" fmla="*/ 40 w 54"/>
                  <a:gd name="T63" fmla="*/ 155 h 197"/>
                  <a:gd name="T64" fmla="*/ 42 w 54"/>
                  <a:gd name="T65" fmla="*/ 156 h 197"/>
                  <a:gd name="T66" fmla="*/ 48 w 54"/>
                  <a:gd name="T67" fmla="*/ 148 h 197"/>
                  <a:gd name="T68" fmla="*/ 49 w 54"/>
                  <a:gd name="T69" fmla="*/ 137 h 197"/>
                  <a:gd name="T70" fmla="*/ 51 w 54"/>
                  <a:gd name="T71" fmla="*/ 126 h 197"/>
                  <a:gd name="T72" fmla="*/ 51 w 54"/>
                  <a:gd name="T73" fmla="*/ 114 h 1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"/>
                  <a:gd name="T112" fmla="*/ 0 h 197"/>
                  <a:gd name="T113" fmla="*/ 54 w 54"/>
                  <a:gd name="T114" fmla="*/ 197 h 1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" h="197">
                    <a:moveTo>
                      <a:pt x="51" y="114"/>
                    </a:moveTo>
                    <a:lnTo>
                      <a:pt x="54" y="94"/>
                    </a:lnTo>
                    <a:lnTo>
                      <a:pt x="54" y="75"/>
                    </a:lnTo>
                    <a:lnTo>
                      <a:pt x="51" y="54"/>
                    </a:lnTo>
                    <a:lnTo>
                      <a:pt x="46" y="35"/>
                    </a:lnTo>
                    <a:lnTo>
                      <a:pt x="40" y="25"/>
                    </a:lnTo>
                    <a:lnTo>
                      <a:pt x="33" y="18"/>
                    </a:lnTo>
                    <a:lnTo>
                      <a:pt x="26" y="10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3"/>
                    </a:lnTo>
                    <a:lnTo>
                      <a:pt x="10" y="9"/>
                    </a:lnTo>
                    <a:lnTo>
                      <a:pt x="13" y="15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1" y="63"/>
                    </a:lnTo>
                    <a:lnTo>
                      <a:pt x="5" y="96"/>
                    </a:lnTo>
                    <a:lnTo>
                      <a:pt x="0" y="131"/>
                    </a:lnTo>
                    <a:lnTo>
                      <a:pt x="0" y="167"/>
                    </a:lnTo>
                    <a:lnTo>
                      <a:pt x="0" y="177"/>
                    </a:lnTo>
                    <a:lnTo>
                      <a:pt x="1" y="187"/>
                    </a:lnTo>
                    <a:lnTo>
                      <a:pt x="4" y="194"/>
                    </a:lnTo>
                    <a:lnTo>
                      <a:pt x="10" y="197"/>
                    </a:lnTo>
                    <a:lnTo>
                      <a:pt x="20" y="188"/>
                    </a:lnTo>
                    <a:lnTo>
                      <a:pt x="23" y="174"/>
                    </a:lnTo>
                    <a:lnTo>
                      <a:pt x="26" y="158"/>
                    </a:lnTo>
                    <a:lnTo>
                      <a:pt x="35" y="145"/>
                    </a:lnTo>
                    <a:lnTo>
                      <a:pt x="36" y="146"/>
                    </a:lnTo>
                    <a:lnTo>
                      <a:pt x="39" y="150"/>
                    </a:lnTo>
                    <a:lnTo>
                      <a:pt x="40" y="155"/>
                    </a:lnTo>
                    <a:lnTo>
                      <a:pt x="42" y="156"/>
                    </a:lnTo>
                    <a:lnTo>
                      <a:pt x="48" y="148"/>
                    </a:lnTo>
                    <a:lnTo>
                      <a:pt x="49" y="137"/>
                    </a:lnTo>
                    <a:lnTo>
                      <a:pt x="51" y="126"/>
                    </a:lnTo>
                    <a:lnTo>
                      <a:pt x="51" y="11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1" name="Freeform 75"/>
              <p:cNvSpPr>
                <a:spLocks/>
              </p:cNvSpPr>
              <p:nvPr/>
            </p:nvSpPr>
            <p:spPr bwMode="auto">
              <a:xfrm>
                <a:off x="3049" y="2866"/>
                <a:ext cx="43" cy="108"/>
              </a:xfrm>
              <a:custGeom>
                <a:avLst/>
                <a:gdLst>
                  <a:gd name="T0" fmla="*/ 85 w 85"/>
                  <a:gd name="T1" fmla="*/ 134 h 216"/>
                  <a:gd name="T2" fmla="*/ 85 w 85"/>
                  <a:gd name="T3" fmla="*/ 120 h 216"/>
                  <a:gd name="T4" fmla="*/ 84 w 85"/>
                  <a:gd name="T5" fmla="*/ 106 h 216"/>
                  <a:gd name="T6" fmla="*/ 81 w 85"/>
                  <a:gd name="T7" fmla="*/ 93 h 216"/>
                  <a:gd name="T8" fmla="*/ 75 w 85"/>
                  <a:gd name="T9" fmla="*/ 80 h 216"/>
                  <a:gd name="T10" fmla="*/ 69 w 85"/>
                  <a:gd name="T11" fmla="*/ 70 h 216"/>
                  <a:gd name="T12" fmla="*/ 63 w 85"/>
                  <a:gd name="T13" fmla="*/ 60 h 216"/>
                  <a:gd name="T14" fmla="*/ 57 w 85"/>
                  <a:gd name="T15" fmla="*/ 51 h 216"/>
                  <a:gd name="T16" fmla="*/ 52 w 85"/>
                  <a:gd name="T17" fmla="*/ 41 h 216"/>
                  <a:gd name="T18" fmla="*/ 46 w 85"/>
                  <a:gd name="T19" fmla="*/ 31 h 216"/>
                  <a:gd name="T20" fmla="*/ 40 w 85"/>
                  <a:gd name="T21" fmla="*/ 20 h 216"/>
                  <a:gd name="T22" fmla="*/ 34 w 85"/>
                  <a:gd name="T23" fmla="*/ 12 h 216"/>
                  <a:gd name="T24" fmla="*/ 27 w 85"/>
                  <a:gd name="T25" fmla="*/ 3 h 216"/>
                  <a:gd name="T26" fmla="*/ 21 w 85"/>
                  <a:gd name="T27" fmla="*/ 0 h 216"/>
                  <a:gd name="T28" fmla="*/ 15 w 85"/>
                  <a:gd name="T29" fmla="*/ 1 h 216"/>
                  <a:gd name="T30" fmla="*/ 8 w 85"/>
                  <a:gd name="T31" fmla="*/ 7 h 216"/>
                  <a:gd name="T32" fmla="*/ 0 w 85"/>
                  <a:gd name="T33" fmla="*/ 13 h 216"/>
                  <a:gd name="T34" fmla="*/ 11 w 85"/>
                  <a:gd name="T35" fmla="*/ 31 h 216"/>
                  <a:gd name="T36" fmla="*/ 19 w 85"/>
                  <a:gd name="T37" fmla="*/ 50 h 216"/>
                  <a:gd name="T38" fmla="*/ 27 w 85"/>
                  <a:gd name="T39" fmla="*/ 70 h 216"/>
                  <a:gd name="T40" fmla="*/ 34 w 85"/>
                  <a:gd name="T41" fmla="*/ 89 h 216"/>
                  <a:gd name="T42" fmla="*/ 43 w 85"/>
                  <a:gd name="T43" fmla="*/ 120 h 216"/>
                  <a:gd name="T44" fmla="*/ 50 w 85"/>
                  <a:gd name="T45" fmla="*/ 150 h 216"/>
                  <a:gd name="T46" fmla="*/ 53 w 85"/>
                  <a:gd name="T47" fmla="*/ 181 h 216"/>
                  <a:gd name="T48" fmla="*/ 54 w 85"/>
                  <a:gd name="T49" fmla="*/ 212 h 216"/>
                  <a:gd name="T50" fmla="*/ 54 w 85"/>
                  <a:gd name="T51" fmla="*/ 213 h 216"/>
                  <a:gd name="T52" fmla="*/ 57 w 85"/>
                  <a:gd name="T53" fmla="*/ 216 h 216"/>
                  <a:gd name="T54" fmla="*/ 59 w 85"/>
                  <a:gd name="T55" fmla="*/ 216 h 216"/>
                  <a:gd name="T56" fmla="*/ 60 w 85"/>
                  <a:gd name="T57" fmla="*/ 216 h 216"/>
                  <a:gd name="T58" fmla="*/ 69 w 85"/>
                  <a:gd name="T59" fmla="*/ 212 h 216"/>
                  <a:gd name="T60" fmla="*/ 75 w 85"/>
                  <a:gd name="T61" fmla="*/ 203 h 216"/>
                  <a:gd name="T62" fmla="*/ 79 w 85"/>
                  <a:gd name="T63" fmla="*/ 193 h 216"/>
                  <a:gd name="T64" fmla="*/ 82 w 85"/>
                  <a:gd name="T65" fmla="*/ 182 h 216"/>
                  <a:gd name="T66" fmla="*/ 84 w 85"/>
                  <a:gd name="T67" fmla="*/ 171 h 216"/>
                  <a:gd name="T68" fmla="*/ 85 w 85"/>
                  <a:gd name="T69" fmla="*/ 158 h 216"/>
                  <a:gd name="T70" fmla="*/ 85 w 85"/>
                  <a:gd name="T71" fmla="*/ 146 h 216"/>
                  <a:gd name="T72" fmla="*/ 85 w 85"/>
                  <a:gd name="T73" fmla="*/ 134 h 2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5"/>
                  <a:gd name="T112" fmla="*/ 0 h 216"/>
                  <a:gd name="T113" fmla="*/ 85 w 85"/>
                  <a:gd name="T114" fmla="*/ 216 h 2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5" h="216">
                    <a:moveTo>
                      <a:pt x="85" y="134"/>
                    </a:moveTo>
                    <a:lnTo>
                      <a:pt x="85" y="120"/>
                    </a:lnTo>
                    <a:lnTo>
                      <a:pt x="84" y="106"/>
                    </a:lnTo>
                    <a:lnTo>
                      <a:pt x="81" y="93"/>
                    </a:lnTo>
                    <a:lnTo>
                      <a:pt x="75" y="80"/>
                    </a:lnTo>
                    <a:lnTo>
                      <a:pt x="69" y="70"/>
                    </a:lnTo>
                    <a:lnTo>
                      <a:pt x="63" y="60"/>
                    </a:lnTo>
                    <a:lnTo>
                      <a:pt x="57" y="51"/>
                    </a:lnTo>
                    <a:lnTo>
                      <a:pt x="52" y="41"/>
                    </a:lnTo>
                    <a:lnTo>
                      <a:pt x="46" y="31"/>
                    </a:lnTo>
                    <a:lnTo>
                      <a:pt x="40" y="20"/>
                    </a:lnTo>
                    <a:lnTo>
                      <a:pt x="34" y="12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8" y="7"/>
                    </a:lnTo>
                    <a:lnTo>
                      <a:pt x="0" y="13"/>
                    </a:lnTo>
                    <a:lnTo>
                      <a:pt x="11" y="31"/>
                    </a:lnTo>
                    <a:lnTo>
                      <a:pt x="19" y="50"/>
                    </a:lnTo>
                    <a:lnTo>
                      <a:pt x="27" y="70"/>
                    </a:lnTo>
                    <a:lnTo>
                      <a:pt x="34" y="89"/>
                    </a:lnTo>
                    <a:lnTo>
                      <a:pt x="43" y="120"/>
                    </a:lnTo>
                    <a:lnTo>
                      <a:pt x="50" y="150"/>
                    </a:lnTo>
                    <a:lnTo>
                      <a:pt x="53" y="181"/>
                    </a:lnTo>
                    <a:lnTo>
                      <a:pt x="54" y="212"/>
                    </a:lnTo>
                    <a:lnTo>
                      <a:pt x="54" y="213"/>
                    </a:lnTo>
                    <a:lnTo>
                      <a:pt x="57" y="216"/>
                    </a:lnTo>
                    <a:lnTo>
                      <a:pt x="59" y="216"/>
                    </a:lnTo>
                    <a:lnTo>
                      <a:pt x="60" y="216"/>
                    </a:lnTo>
                    <a:lnTo>
                      <a:pt x="69" y="212"/>
                    </a:lnTo>
                    <a:lnTo>
                      <a:pt x="75" y="203"/>
                    </a:lnTo>
                    <a:lnTo>
                      <a:pt x="79" y="193"/>
                    </a:lnTo>
                    <a:lnTo>
                      <a:pt x="82" y="182"/>
                    </a:lnTo>
                    <a:lnTo>
                      <a:pt x="84" y="171"/>
                    </a:lnTo>
                    <a:lnTo>
                      <a:pt x="85" y="158"/>
                    </a:lnTo>
                    <a:lnTo>
                      <a:pt x="85" y="146"/>
                    </a:lnTo>
                    <a:lnTo>
                      <a:pt x="85" y="13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2" name="Freeform 76"/>
              <p:cNvSpPr>
                <a:spLocks/>
              </p:cNvSpPr>
              <p:nvPr/>
            </p:nvSpPr>
            <p:spPr bwMode="auto">
              <a:xfrm>
                <a:off x="3107" y="2870"/>
                <a:ext cx="47" cy="95"/>
              </a:xfrm>
              <a:custGeom>
                <a:avLst/>
                <a:gdLst>
                  <a:gd name="T0" fmla="*/ 47 w 93"/>
                  <a:gd name="T1" fmla="*/ 160 h 189"/>
                  <a:gd name="T2" fmla="*/ 49 w 93"/>
                  <a:gd name="T3" fmla="*/ 172 h 189"/>
                  <a:gd name="T4" fmla="*/ 55 w 93"/>
                  <a:gd name="T5" fmla="*/ 184 h 189"/>
                  <a:gd name="T6" fmla="*/ 63 w 93"/>
                  <a:gd name="T7" fmla="*/ 189 h 189"/>
                  <a:gd name="T8" fmla="*/ 70 w 93"/>
                  <a:gd name="T9" fmla="*/ 188 h 189"/>
                  <a:gd name="T10" fmla="*/ 85 w 93"/>
                  <a:gd name="T11" fmla="*/ 172 h 189"/>
                  <a:gd name="T12" fmla="*/ 92 w 93"/>
                  <a:gd name="T13" fmla="*/ 150 h 189"/>
                  <a:gd name="T14" fmla="*/ 93 w 93"/>
                  <a:gd name="T15" fmla="*/ 128 h 189"/>
                  <a:gd name="T16" fmla="*/ 86 w 93"/>
                  <a:gd name="T17" fmla="*/ 105 h 189"/>
                  <a:gd name="T18" fmla="*/ 79 w 93"/>
                  <a:gd name="T19" fmla="*/ 90 h 189"/>
                  <a:gd name="T20" fmla="*/ 70 w 93"/>
                  <a:gd name="T21" fmla="*/ 76 h 189"/>
                  <a:gd name="T22" fmla="*/ 61 w 93"/>
                  <a:gd name="T23" fmla="*/ 62 h 189"/>
                  <a:gd name="T24" fmla="*/ 51 w 93"/>
                  <a:gd name="T25" fmla="*/ 49 h 189"/>
                  <a:gd name="T26" fmla="*/ 41 w 93"/>
                  <a:gd name="T27" fmla="*/ 38 h 189"/>
                  <a:gd name="T28" fmla="*/ 29 w 93"/>
                  <a:gd name="T29" fmla="*/ 26 h 189"/>
                  <a:gd name="T30" fmla="*/ 17 w 93"/>
                  <a:gd name="T31" fmla="*/ 14 h 189"/>
                  <a:gd name="T32" fmla="*/ 6 w 93"/>
                  <a:gd name="T33" fmla="*/ 3 h 189"/>
                  <a:gd name="T34" fmla="*/ 4 w 93"/>
                  <a:gd name="T35" fmla="*/ 1 h 189"/>
                  <a:gd name="T36" fmla="*/ 1 w 93"/>
                  <a:gd name="T37" fmla="*/ 0 h 189"/>
                  <a:gd name="T38" fmla="*/ 0 w 93"/>
                  <a:gd name="T39" fmla="*/ 1 h 189"/>
                  <a:gd name="T40" fmla="*/ 0 w 93"/>
                  <a:gd name="T41" fmla="*/ 3 h 189"/>
                  <a:gd name="T42" fmla="*/ 11 w 93"/>
                  <a:gd name="T43" fmla="*/ 22 h 189"/>
                  <a:gd name="T44" fmla="*/ 20 w 93"/>
                  <a:gd name="T45" fmla="*/ 41 h 189"/>
                  <a:gd name="T46" fmla="*/ 28 w 93"/>
                  <a:gd name="T47" fmla="*/ 59 h 189"/>
                  <a:gd name="T48" fmla="*/ 35 w 93"/>
                  <a:gd name="T49" fmla="*/ 80 h 189"/>
                  <a:gd name="T50" fmla="*/ 39 w 93"/>
                  <a:gd name="T51" fmla="*/ 100 h 189"/>
                  <a:gd name="T52" fmla="*/ 42 w 93"/>
                  <a:gd name="T53" fmla="*/ 119 h 189"/>
                  <a:gd name="T54" fmla="*/ 45 w 93"/>
                  <a:gd name="T55" fmla="*/ 140 h 189"/>
                  <a:gd name="T56" fmla="*/ 47 w 93"/>
                  <a:gd name="T57" fmla="*/ 160 h 18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89"/>
                  <a:gd name="T89" fmla="*/ 93 w 93"/>
                  <a:gd name="T90" fmla="*/ 189 h 18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89">
                    <a:moveTo>
                      <a:pt x="47" y="160"/>
                    </a:moveTo>
                    <a:lnTo>
                      <a:pt x="49" y="172"/>
                    </a:lnTo>
                    <a:lnTo>
                      <a:pt x="55" y="184"/>
                    </a:lnTo>
                    <a:lnTo>
                      <a:pt x="63" y="189"/>
                    </a:lnTo>
                    <a:lnTo>
                      <a:pt x="70" y="188"/>
                    </a:lnTo>
                    <a:lnTo>
                      <a:pt x="85" y="172"/>
                    </a:lnTo>
                    <a:lnTo>
                      <a:pt x="92" y="150"/>
                    </a:lnTo>
                    <a:lnTo>
                      <a:pt x="93" y="128"/>
                    </a:lnTo>
                    <a:lnTo>
                      <a:pt x="86" y="105"/>
                    </a:lnTo>
                    <a:lnTo>
                      <a:pt x="79" y="90"/>
                    </a:lnTo>
                    <a:lnTo>
                      <a:pt x="70" y="76"/>
                    </a:lnTo>
                    <a:lnTo>
                      <a:pt x="61" y="62"/>
                    </a:lnTo>
                    <a:lnTo>
                      <a:pt x="51" y="49"/>
                    </a:lnTo>
                    <a:lnTo>
                      <a:pt x="41" y="38"/>
                    </a:lnTo>
                    <a:lnTo>
                      <a:pt x="29" y="26"/>
                    </a:lnTo>
                    <a:lnTo>
                      <a:pt x="17" y="1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1" y="22"/>
                    </a:lnTo>
                    <a:lnTo>
                      <a:pt x="20" y="41"/>
                    </a:lnTo>
                    <a:lnTo>
                      <a:pt x="28" y="59"/>
                    </a:lnTo>
                    <a:lnTo>
                      <a:pt x="35" y="80"/>
                    </a:lnTo>
                    <a:lnTo>
                      <a:pt x="39" y="100"/>
                    </a:lnTo>
                    <a:lnTo>
                      <a:pt x="42" y="119"/>
                    </a:lnTo>
                    <a:lnTo>
                      <a:pt x="45" y="140"/>
                    </a:lnTo>
                    <a:lnTo>
                      <a:pt x="47" y="16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3" name="Freeform 77"/>
              <p:cNvSpPr>
                <a:spLocks/>
              </p:cNvSpPr>
              <p:nvPr/>
            </p:nvSpPr>
            <p:spPr bwMode="auto">
              <a:xfrm>
                <a:off x="2251" y="2689"/>
                <a:ext cx="232" cy="413"/>
              </a:xfrm>
              <a:custGeom>
                <a:avLst/>
                <a:gdLst>
                  <a:gd name="T0" fmla="*/ 391 w 464"/>
                  <a:gd name="T1" fmla="*/ 281 h 824"/>
                  <a:gd name="T2" fmla="*/ 445 w 464"/>
                  <a:gd name="T3" fmla="*/ 332 h 824"/>
                  <a:gd name="T4" fmla="*/ 463 w 464"/>
                  <a:gd name="T5" fmla="*/ 324 h 824"/>
                  <a:gd name="T6" fmla="*/ 450 w 464"/>
                  <a:gd name="T7" fmla="*/ 274 h 824"/>
                  <a:gd name="T8" fmla="*/ 371 w 464"/>
                  <a:gd name="T9" fmla="*/ 194 h 824"/>
                  <a:gd name="T10" fmla="*/ 271 w 464"/>
                  <a:gd name="T11" fmla="*/ 108 h 824"/>
                  <a:gd name="T12" fmla="*/ 228 w 464"/>
                  <a:gd name="T13" fmla="*/ 20 h 824"/>
                  <a:gd name="T14" fmla="*/ 225 w 464"/>
                  <a:gd name="T15" fmla="*/ 6 h 824"/>
                  <a:gd name="T16" fmla="*/ 200 w 464"/>
                  <a:gd name="T17" fmla="*/ 73 h 824"/>
                  <a:gd name="T18" fmla="*/ 175 w 464"/>
                  <a:gd name="T19" fmla="*/ 159 h 824"/>
                  <a:gd name="T20" fmla="*/ 99 w 464"/>
                  <a:gd name="T21" fmla="*/ 341 h 824"/>
                  <a:gd name="T22" fmla="*/ 30 w 464"/>
                  <a:gd name="T23" fmla="*/ 566 h 824"/>
                  <a:gd name="T24" fmla="*/ 8 w 464"/>
                  <a:gd name="T25" fmla="*/ 713 h 824"/>
                  <a:gd name="T26" fmla="*/ 1 w 464"/>
                  <a:gd name="T27" fmla="*/ 750 h 824"/>
                  <a:gd name="T28" fmla="*/ 11 w 464"/>
                  <a:gd name="T29" fmla="*/ 767 h 824"/>
                  <a:gd name="T30" fmla="*/ 45 w 464"/>
                  <a:gd name="T31" fmla="*/ 789 h 824"/>
                  <a:gd name="T32" fmla="*/ 77 w 464"/>
                  <a:gd name="T33" fmla="*/ 817 h 824"/>
                  <a:gd name="T34" fmla="*/ 93 w 464"/>
                  <a:gd name="T35" fmla="*/ 797 h 824"/>
                  <a:gd name="T36" fmla="*/ 103 w 464"/>
                  <a:gd name="T37" fmla="*/ 773 h 824"/>
                  <a:gd name="T38" fmla="*/ 118 w 464"/>
                  <a:gd name="T39" fmla="*/ 724 h 824"/>
                  <a:gd name="T40" fmla="*/ 138 w 464"/>
                  <a:gd name="T41" fmla="*/ 705 h 824"/>
                  <a:gd name="T42" fmla="*/ 150 w 464"/>
                  <a:gd name="T43" fmla="*/ 624 h 824"/>
                  <a:gd name="T44" fmla="*/ 153 w 464"/>
                  <a:gd name="T45" fmla="*/ 556 h 824"/>
                  <a:gd name="T46" fmla="*/ 174 w 464"/>
                  <a:gd name="T47" fmla="*/ 557 h 824"/>
                  <a:gd name="T48" fmla="*/ 172 w 464"/>
                  <a:gd name="T49" fmla="*/ 499 h 824"/>
                  <a:gd name="T50" fmla="*/ 165 w 464"/>
                  <a:gd name="T51" fmla="*/ 461 h 824"/>
                  <a:gd name="T52" fmla="*/ 191 w 464"/>
                  <a:gd name="T53" fmla="*/ 474 h 824"/>
                  <a:gd name="T54" fmla="*/ 219 w 464"/>
                  <a:gd name="T55" fmla="*/ 503 h 824"/>
                  <a:gd name="T56" fmla="*/ 216 w 464"/>
                  <a:gd name="T57" fmla="*/ 473 h 824"/>
                  <a:gd name="T58" fmla="*/ 226 w 464"/>
                  <a:gd name="T59" fmla="*/ 467 h 824"/>
                  <a:gd name="T60" fmla="*/ 194 w 464"/>
                  <a:gd name="T61" fmla="*/ 386 h 824"/>
                  <a:gd name="T62" fmla="*/ 213 w 464"/>
                  <a:gd name="T63" fmla="*/ 385 h 824"/>
                  <a:gd name="T64" fmla="*/ 248 w 464"/>
                  <a:gd name="T65" fmla="*/ 420 h 824"/>
                  <a:gd name="T66" fmla="*/ 239 w 464"/>
                  <a:gd name="T67" fmla="*/ 379 h 824"/>
                  <a:gd name="T68" fmla="*/ 214 w 464"/>
                  <a:gd name="T69" fmla="*/ 315 h 824"/>
                  <a:gd name="T70" fmla="*/ 226 w 464"/>
                  <a:gd name="T71" fmla="*/ 306 h 824"/>
                  <a:gd name="T72" fmla="*/ 255 w 464"/>
                  <a:gd name="T73" fmla="*/ 341 h 824"/>
                  <a:gd name="T74" fmla="*/ 295 w 464"/>
                  <a:gd name="T75" fmla="*/ 378 h 824"/>
                  <a:gd name="T76" fmla="*/ 301 w 464"/>
                  <a:gd name="T77" fmla="*/ 365 h 824"/>
                  <a:gd name="T78" fmla="*/ 271 w 464"/>
                  <a:gd name="T79" fmla="*/ 299 h 824"/>
                  <a:gd name="T80" fmla="*/ 242 w 464"/>
                  <a:gd name="T81" fmla="*/ 222 h 824"/>
                  <a:gd name="T82" fmla="*/ 263 w 464"/>
                  <a:gd name="T83" fmla="*/ 220 h 824"/>
                  <a:gd name="T84" fmla="*/ 289 w 464"/>
                  <a:gd name="T85" fmla="*/ 249 h 824"/>
                  <a:gd name="T86" fmla="*/ 293 w 464"/>
                  <a:gd name="T87" fmla="*/ 239 h 824"/>
                  <a:gd name="T88" fmla="*/ 270 w 464"/>
                  <a:gd name="T89" fmla="*/ 187 h 824"/>
                  <a:gd name="T90" fmla="*/ 266 w 464"/>
                  <a:gd name="T91" fmla="*/ 157 h 824"/>
                  <a:gd name="T92" fmla="*/ 298 w 464"/>
                  <a:gd name="T93" fmla="*/ 189 h 824"/>
                  <a:gd name="T94" fmla="*/ 343 w 464"/>
                  <a:gd name="T95" fmla="*/ 230 h 8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64"/>
                  <a:gd name="T145" fmla="*/ 0 h 824"/>
                  <a:gd name="T146" fmla="*/ 464 w 464"/>
                  <a:gd name="T147" fmla="*/ 824 h 8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64" h="824">
                    <a:moveTo>
                      <a:pt x="353" y="241"/>
                    </a:moveTo>
                    <a:lnTo>
                      <a:pt x="366" y="254"/>
                    </a:lnTo>
                    <a:lnTo>
                      <a:pt x="380" y="268"/>
                    </a:lnTo>
                    <a:lnTo>
                      <a:pt x="391" y="281"/>
                    </a:lnTo>
                    <a:lnTo>
                      <a:pt x="404" y="295"/>
                    </a:lnTo>
                    <a:lnTo>
                      <a:pt x="417" y="308"/>
                    </a:lnTo>
                    <a:lnTo>
                      <a:pt x="431" y="321"/>
                    </a:lnTo>
                    <a:lnTo>
                      <a:pt x="445" y="332"/>
                    </a:lnTo>
                    <a:lnTo>
                      <a:pt x="460" y="344"/>
                    </a:lnTo>
                    <a:lnTo>
                      <a:pt x="463" y="337"/>
                    </a:lnTo>
                    <a:lnTo>
                      <a:pt x="464" y="330"/>
                    </a:lnTo>
                    <a:lnTo>
                      <a:pt x="463" y="324"/>
                    </a:lnTo>
                    <a:lnTo>
                      <a:pt x="460" y="316"/>
                    </a:lnTo>
                    <a:lnTo>
                      <a:pt x="457" y="302"/>
                    </a:lnTo>
                    <a:lnTo>
                      <a:pt x="454" y="287"/>
                    </a:lnTo>
                    <a:lnTo>
                      <a:pt x="450" y="274"/>
                    </a:lnTo>
                    <a:lnTo>
                      <a:pt x="442" y="262"/>
                    </a:lnTo>
                    <a:lnTo>
                      <a:pt x="419" y="238"/>
                    </a:lnTo>
                    <a:lnTo>
                      <a:pt x="394" y="216"/>
                    </a:lnTo>
                    <a:lnTo>
                      <a:pt x="371" y="194"/>
                    </a:lnTo>
                    <a:lnTo>
                      <a:pt x="346" y="172"/>
                    </a:lnTo>
                    <a:lnTo>
                      <a:pt x="320" y="151"/>
                    </a:lnTo>
                    <a:lnTo>
                      <a:pt x="296" y="130"/>
                    </a:lnTo>
                    <a:lnTo>
                      <a:pt x="271" y="108"/>
                    </a:lnTo>
                    <a:lnTo>
                      <a:pt x="248" y="83"/>
                    </a:lnTo>
                    <a:lnTo>
                      <a:pt x="235" y="64"/>
                    </a:lnTo>
                    <a:lnTo>
                      <a:pt x="226" y="42"/>
                    </a:lnTo>
                    <a:lnTo>
                      <a:pt x="228" y="20"/>
                    </a:lnTo>
                    <a:lnTo>
                      <a:pt x="239" y="3"/>
                    </a:lnTo>
                    <a:lnTo>
                      <a:pt x="233" y="0"/>
                    </a:lnTo>
                    <a:lnTo>
                      <a:pt x="229" y="1"/>
                    </a:lnTo>
                    <a:lnTo>
                      <a:pt x="225" y="6"/>
                    </a:lnTo>
                    <a:lnTo>
                      <a:pt x="222" y="10"/>
                    </a:lnTo>
                    <a:lnTo>
                      <a:pt x="213" y="30"/>
                    </a:lnTo>
                    <a:lnTo>
                      <a:pt x="206" y="51"/>
                    </a:lnTo>
                    <a:lnTo>
                      <a:pt x="200" y="73"/>
                    </a:lnTo>
                    <a:lnTo>
                      <a:pt x="194" y="95"/>
                    </a:lnTo>
                    <a:lnTo>
                      <a:pt x="188" y="115"/>
                    </a:lnTo>
                    <a:lnTo>
                      <a:pt x="182" y="137"/>
                    </a:lnTo>
                    <a:lnTo>
                      <a:pt x="175" y="159"/>
                    </a:lnTo>
                    <a:lnTo>
                      <a:pt x="166" y="179"/>
                    </a:lnTo>
                    <a:lnTo>
                      <a:pt x="143" y="233"/>
                    </a:lnTo>
                    <a:lnTo>
                      <a:pt x="119" y="287"/>
                    </a:lnTo>
                    <a:lnTo>
                      <a:pt x="99" y="341"/>
                    </a:lnTo>
                    <a:lnTo>
                      <a:pt x="80" y="397"/>
                    </a:lnTo>
                    <a:lnTo>
                      <a:pt x="63" y="452"/>
                    </a:lnTo>
                    <a:lnTo>
                      <a:pt x="46" y="508"/>
                    </a:lnTo>
                    <a:lnTo>
                      <a:pt x="30" y="566"/>
                    </a:lnTo>
                    <a:lnTo>
                      <a:pt x="17" y="624"/>
                    </a:lnTo>
                    <a:lnTo>
                      <a:pt x="13" y="654"/>
                    </a:lnTo>
                    <a:lnTo>
                      <a:pt x="10" y="683"/>
                    </a:lnTo>
                    <a:lnTo>
                      <a:pt x="8" y="713"/>
                    </a:lnTo>
                    <a:lnTo>
                      <a:pt x="6" y="743"/>
                    </a:lnTo>
                    <a:lnTo>
                      <a:pt x="4" y="746"/>
                    </a:lnTo>
                    <a:lnTo>
                      <a:pt x="3" y="748"/>
                    </a:lnTo>
                    <a:lnTo>
                      <a:pt x="1" y="750"/>
                    </a:lnTo>
                    <a:lnTo>
                      <a:pt x="0" y="753"/>
                    </a:lnTo>
                    <a:lnTo>
                      <a:pt x="1" y="760"/>
                    </a:lnTo>
                    <a:lnTo>
                      <a:pt x="6" y="764"/>
                    </a:lnTo>
                    <a:lnTo>
                      <a:pt x="11" y="767"/>
                    </a:lnTo>
                    <a:lnTo>
                      <a:pt x="17" y="770"/>
                    </a:lnTo>
                    <a:lnTo>
                      <a:pt x="27" y="776"/>
                    </a:lnTo>
                    <a:lnTo>
                      <a:pt x="36" y="783"/>
                    </a:lnTo>
                    <a:lnTo>
                      <a:pt x="45" y="789"/>
                    </a:lnTo>
                    <a:lnTo>
                      <a:pt x="52" y="797"/>
                    </a:lnTo>
                    <a:lnTo>
                      <a:pt x="61" y="804"/>
                    </a:lnTo>
                    <a:lnTo>
                      <a:pt x="68" y="811"/>
                    </a:lnTo>
                    <a:lnTo>
                      <a:pt x="77" y="817"/>
                    </a:lnTo>
                    <a:lnTo>
                      <a:pt x="86" y="824"/>
                    </a:lnTo>
                    <a:lnTo>
                      <a:pt x="92" y="816"/>
                    </a:lnTo>
                    <a:lnTo>
                      <a:pt x="93" y="807"/>
                    </a:lnTo>
                    <a:lnTo>
                      <a:pt x="93" y="797"/>
                    </a:lnTo>
                    <a:lnTo>
                      <a:pt x="95" y="788"/>
                    </a:lnTo>
                    <a:lnTo>
                      <a:pt x="98" y="782"/>
                    </a:lnTo>
                    <a:lnTo>
                      <a:pt x="100" y="778"/>
                    </a:lnTo>
                    <a:lnTo>
                      <a:pt x="103" y="773"/>
                    </a:lnTo>
                    <a:lnTo>
                      <a:pt x="106" y="767"/>
                    </a:lnTo>
                    <a:lnTo>
                      <a:pt x="112" y="754"/>
                    </a:lnTo>
                    <a:lnTo>
                      <a:pt x="117" y="738"/>
                    </a:lnTo>
                    <a:lnTo>
                      <a:pt x="118" y="724"/>
                    </a:lnTo>
                    <a:lnTo>
                      <a:pt x="122" y="709"/>
                    </a:lnTo>
                    <a:lnTo>
                      <a:pt x="127" y="705"/>
                    </a:lnTo>
                    <a:lnTo>
                      <a:pt x="133" y="705"/>
                    </a:lnTo>
                    <a:lnTo>
                      <a:pt x="138" y="705"/>
                    </a:lnTo>
                    <a:lnTo>
                      <a:pt x="143" y="703"/>
                    </a:lnTo>
                    <a:lnTo>
                      <a:pt x="155" y="678"/>
                    </a:lnTo>
                    <a:lnTo>
                      <a:pt x="155" y="652"/>
                    </a:lnTo>
                    <a:lnTo>
                      <a:pt x="150" y="624"/>
                    </a:lnTo>
                    <a:lnTo>
                      <a:pt x="146" y="598"/>
                    </a:lnTo>
                    <a:lnTo>
                      <a:pt x="155" y="586"/>
                    </a:lnTo>
                    <a:lnTo>
                      <a:pt x="155" y="570"/>
                    </a:lnTo>
                    <a:lnTo>
                      <a:pt x="153" y="556"/>
                    </a:lnTo>
                    <a:lnTo>
                      <a:pt x="157" y="544"/>
                    </a:lnTo>
                    <a:lnTo>
                      <a:pt x="162" y="544"/>
                    </a:lnTo>
                    <a:lnTo>
                      <a:pt x="166" y="550"/>
                    </a:lnTo>
                    <a:lnTo>
                      <a:pt x="174" y="557"/>
                    </a:lnTo>
                    <a:lnTo>
                      <a:pt x="184" y="559"/>
                    </a:lnTo>
                    <a:lnTo>
                      <a:pt x="179" y="538"/>
                    </a:lnTo>
                    <a:lnTo>
                      <a:pt x="176" y="518"/>
                    </a:lnTo>
                    <a:lnTo>
                      <a:pt x="172" y="499"/>
                    </a:lnTo>
                    <a:lnTo>
                      <a:pt x="168" y="478"/>
                    </a:lnTo>
                    <a:lnTo>
                      <a:pt x="166" y="473"/>
                    </a:lnTo>
                    <a:lnTo>
                      <a:pt x="165" y="465"/>
                    </a:lnTo>
                    <a:lnTo>
                      <a:pt x="165" y="461"/>
                    </a:lnTo>
                    <a:lnTo>
                      <a:pt x="168" y="459"/>
                    </a:lnTo>
                    <a:lnTo>
                      <a:pt x="176" y="464"/>
                    </a:lnTo>
                    <a:lnTo>
                      <a:pt x="184" y="468"/>
                    </a:lnTo>
                    <a:lnTo>
                      <a:pt x="191" y="474"/>
                    </a:lnTo>
                    <a:lnTo>
                      <a:pt x="198" y="481"/>
                    </a:lnTo>
                    <a:lnTo>
                      <a:pt x="206" y="489"/>
                    </a:lnTo>
                    <a:lnTo>
                      <a:pt x="213" y="496"/>
                    </a:lnTo>
                    <a:lnTo>
                      <a:pt x="219" y="503"/>
                    </a:lnTo>
                    <a:lnTo>
                      <a:pt x="226" y="511"/>
                    </a:lnTo>
                    <a:lnTo>
                      <a:pt x="225" y="497"/>
                    </a:lnTo>
                    <a:lnTo>
                      <a:pt x="219" y="484"/>
                    </a:lnTo>
                    <a:lnTo>
                      <a:pt x="216" y="473"/>
                    </a:lnTo>
                    <a:lnTo>
                      <a:pt x="216" y="461"/>
                    </a:lnTo>
                    <a:lnTo>
                      <a:pt x="219" y="459"/>
                    </a:lnTo>
                    <a:lnTo>
                      <a:pt x="222" y="462"/>
                    </a:lnTo>
                    <a:lnTo>
                      <a:pt x="226" y="467"/>
                    </a:lnTo>
                    <a:lnTo>
                      <a:pt x="231" y="468"/>
                    </a:lnTo>
                    <a:lnTo>
                      <a:pt x="222" y="440"/>
                    </a:lnTo>
                    <a:lnTo>
                      <a:pt x="207" y="413"/>
                    </a:lnTo>
                    <a:lnTo>
                      <a:pt x="194" y="386"/>
                    </a:lnTo>
                    <a:lnTo>
                      <a:pt x="188" y="357"/>
                    </a:lnTo>
                    <a:lnTo>
                      <a:pt x="197" y="366"/>
                    </a:lnTo>
                    <a:lnTo>
                      <a:pt x="206" y="375"/>
                    </a:lnTo>
                    <a:lnTo>
                      <a:pt x="213" y="385"/>
                    </a:lnTo>
                    <a:lnTo>
                      <a:pt x="222" y="394"/>
                    </a:lnTo>
                    <a:lnTo>
                      <a:pt x="231" y="403"/>
                    </a:lnTo>
                    <a:lnTo>
                      <a:pt x="238" y="413"/>
                    </a:lnTo>
                    <a:lnTo>
                      <a:pt x="248" y="420"/>
                    </a:lnTo>
                    <a:lnTo>
                      <a:pt x="258" y="427"/>
                    </a:lnTo>
                    <a:lnTo>
                      <a:pt x="254" y="411"/>
                    </a:lnTo>
                    <a:lnTo>
                      <a:pt x="248" y="395"/>
                    </a:lnTo>
                    <a:lnTo>
                      <a:pt x="239" y="379"/>
                    </a:lnTo>
                    <a:lnTo>
                      <a:pt x="231" y="363"/>
                    </a:lnTo>
                    <a:lnTo>
                      <a:pt x="223" y="347"/>
                    </a:lnTo>
                    <a:lnTo>
                      <a:pt x="217" y="331"/>
                    </a:lnTo>
                    <a:lnTo>
                      <a:pt x="214" y="315"/>
                    </a:lnTo>
                    <a:lnTo>
                      <a:pt x="217" y="299"/>
                    </a:lnTo>
                    <a:lnTo>
                      <a:pt x="219" y="299"/>
                    </a:lnTo>
                    <a:lnTo>
                      <a:pt x="223" y="302"/>
                    </a:lnTo>
                    <a:lnTo>
                      <a:pt x="226" y="306"/>
                    </a:lnTo>
                    <a:lnTo>
                      <a:pt x="229" y="311"/>
                    </a:lnTo>
                    <a:lnTo>
                      <a:pt x="238" y="321"/>
                    </a:lnTo>
                    <a:lnTo>
                      <a:pt x="247" y="331"/>
                    </a:lnTo>
                    <a:lnTo>
                      <a:pt x="255" y="341"/>
                    </a:lnTo>
                    <a:lnTo>
                      <a:pt x="266" y="350"/>
                    </a:lnTo>
                    <a:lnTo>
                      <a:pt x="274" y="360"/>
                    </a:lnTo>
                    <a:lnTo>
                      <a:pt x="285" y="369"/>
                    </a:lnTo>
                    <a:lnTo>
                      <a:pt x="295" y="378"/>
                    </a:lnTo>
                    <a:lnTo>
                      <a:pt x="305" y="386"/>
                    </a:lnTo>
                    <a:lnTo>
                      <a:pt x="305" y="378"/>
                    </a:lnTo>
                    <a:lnTo>
                      <a:pt x="304" y="370"/>
                    </a:lnTo>
                    <a:lnTo>
                      <a:pt x="301" y="365"/>
                    </a:lnTo>
                    <a:lnTo>
                      <a:pt x="298" y="357"/>
                    </a:lnTo>
                    <a:lnTo>
                      <a:pt x="289" y="338"/>
                    </a:lnTo>
                    <a:lnTo>
                      <a:pt x="280" y="318"/>
                    </a:lnTo>
                    <a:lnTo>
                      <a:pt x="271" y="299"/>
                    </a:lnTo>
                    <a:lnTo>
                      <a:pt x="263" y="280"/>
                    </a:lnTo>
                    <a:lnTo>
                      <a:pt x="254" y="261"/>
                    </a:lnTo>
                    <a:lnTo>
                      <a:pt x="248" y="242"/>
                    </a:lnTo>
                    <a:lnTo>
                      <a:pt x="242" y="222"/>
                    </a:lnTo>
                    <a:lnTo>
                      <a:pt x="239" y="201"/>
                    </a:lnTo>
                    <a:lnTo>
                      <a:pt x="248" y="207"/>
                    </a:lnTo>
                    <a:lnTo>
                      <a:pt x="255" y="213"/>
                    </a:lnTo>
                    <a:lnTo>
                      <a:pt x="263" y="220"/>
                    </a:lnTo>
                    <a:lnTo>
                      <a:pt x="268" y="227"/>
                    </a:lnTo>
                    <a:lnTo>
                      <a:pt x="274" y="235"/>
                    </a:lnTo>
                    <a:lnTo>
                      <a:pt x="282" y="243"/>
                    </a:lnTo>
                    <a:lnTo>
                      <a:pt x="289" y="249"/>
                    </a:lnTo>
                    <a:lnTo>
                      <a:pt x="298" y="255"/>
                    </a:lnTo>
                    <a:lnTo>
                      <a:pt x="298" y="249"/>
                    </a:lnTo>
                    <a:lnTo>
                      <a:pt x="296" y="243"/>
                    </a:lnTo>
                    <a:lnTo>
                      <a:pt x="293" y="239"/>
                    </a:lnTo>
                    <a:lnTo>
                      <a:pt x="290" y="235"/>
                    </a:lnTo>
                    <a:lnTo>
                      <a:pt x="283" y="219"/>
                    </a:lnTo>
                    <a:lnTo>
                      <a:pt x="276" y="203"/>
                    </a:lnTo>
                    <a:lnTo>
                      <a:pt x="270" y="187"/>
                    </a:lnTo>
                    <a:lnTo>
                      <a:pt x="266" y="169"/>
                    </a:lnTo>
                    <a:lnTo>
                      <a:pt x="266" y="165"/>
                    </a:lnTo>
                    <a:lnTo>
                      <a:pt x="266" y="160"/>
                    </a:lnTo>
                    <a:lnTo>
                      <a:pt x="266" y="157"/>
                    </a:lnTo>
                    <a:lnTo>
                      <a:pt x="276" y="169"/>
                    </a:lnTo>
                    <a:lnTo>
                      <a:pt x="287" y="179"/>
                    </a:lnTo>
                    <a:lnTo>
                      <a:pt x="298" y="189"/>
                    </a:lnTo>
                    <a:lnTo>
                      <a:pt x="309" y="200"/>
                    </a:lnTo>
                    <a:lnTo>
                      <a:pt x="321" y="210"/>
                    </a:lnTo>
                    <a:lnTo>
                      <a:pt x="331" y="220"/>
                    </a:lnTo>
                    <a:lnTo>
                      <a:pt x="343" y="230"/>
                    </a:lnTo>
                    <a:lnTo>
                      <a:pt x="353" y="241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4" name="Freeform 78"/>
              <p:cNvSpPr>
                <a:spLocks/>
              </p:cNvSpPr>
              <p:nvPr/>
            </p:nvSpPr>
            <p:spPr bwMode="auto">
              <a:xfrm>
                <a:off x="2383" y="2734"/>
                <a:ext cx="107" cy="87"/>
              </a:xfrm>
              <a:custGeom>
                <a:avLst/>
                <a:gdLst>
                  <a:gd name="T0" fmla="*/ 213 w 215"/>
                  <a:gd name="T1" fmla="*/ 54 h 173"/>
                  <a:gd name="T2" fmla="*/ 215 w 215"/>
                  <a:gd name="T3" fmla="*/ 42 h 173"/>
                  <a:gd name="T4" fmla="*/ 215 w 215"/>
                  <a:gd name="T5" fmla="*/ 29 h 173"/>
                  <a:gd name="T6" fmla="*/ 212 w 215"/>
                  <a:gd name="T7" fmla="*/ 19 h 173"/>
                  <a:gd name="T8" fmla="*/ 205 w 215"/>
                  <a:gd name="T9" fmla="*/ 14 h 173"/>
                  <a:gd name="T10" fmla="*/ 203 w 215"/>
                  <a:gd name="T11" fmla="*/ 16 h 173"/>
                  <a:gd name="T12" fmla="*/ 205 w 215"/>
                  <a:gd name="T13" fmla="*/ 20 h 173"/>
                  <a:gd name="T14" fmla="*/ 205 w 215"/>
                  <a:gd name="T15" fmla="*/ 26 h 173"/>
                  <a:gd name="T16" fmla="*/ 199 w 215"/>
                  <a:gd name="T17" fmla="*/ 32 h 173"/>
                  <a:gd name="T18" fmla="*/ 184 w 215"/>
                  <a:gd name="T19" fmla="*/ 36 h 173"/>
                  <a:gd name="T20" fmla="*/ 174 w 215"/>
                  <a:gd name="T21" fmla="*/ 39 h 173"/>
                  <a:gd name="T22" fmla="*/ 167 w 215"/>
                  <a:gd name="T23" fmla="*/ 39 h 173"/>
                  <a:gd name="T24" fmla="*/ 159 w 215"/>
                  <a:gd name="T25" fmla="*/ 41 h 173"/>
                  <a:gd name="T26" fmla="*/ 155 w 215"/>
                  <a:gd name="T27" fmla="*/ 49 h 173"/>
                  <a:gd name="T28" fmla="*/ 152 w 215"/>
                  <a:gd name="T29" fmla="*/ 70 h 173"/>
                  <a:gd name="T30" fmla="*/ 146 w 215"/>
                  <a:gd name="T31" fmla="*/ 95 h 173"/>
                  <a:gd name="T32" fmla="*/ 139 w 215"/>
                  <a:gd name="T33" fmla="*/ 116 h 173"/>
                  <a:gd name="T34" fmla="*/ 137 w 215"/>
                  <a:gd name="T35" fmla="*/ 116 h 173"/>
                  <a:gd name="T36" fmla="*/ 136 w 215"/>
                  <a:gd name="T37" fmla="*/ 116 h 173"/>
                  <a:gd name="T38" fmla="*/ 134 w 215"/>
                  <a:gd name="T39" fmla="*/ 116 h 173"/>
                  <a:gd name="T40" fmla="*/ 134 w 215"/>
                  <a:gd name="T41" fmla="*/ 115 h 173"/>
                  <a:gd name="T42" fmla="*/ 137 w 215"/>
                  <a:gd name="T43" fmla="*/ 96 h 173"/>
                  <a:gd name="T44" fmla="*/ 142 w 215"/>
                  <a:gd name="T45" fmla="*/ 77 h 173"/>
                  <a:gd name="T46" fmla="*/ 146 w 215"/>
                  <a:gd name="T47" fmla="*/ 58 h 173"/>
                  <a:gd name="T48" fmla="*/ 149 w 215"/>
                  <a:gd name="T49" fmla="*/ 41 h 173"/>
                  <a:gd name="T50" fmla="*/ 139 w 215"/>
                  <a:gd name="T51" fmla="*/ 41 h 173"/>
                  <a:gd name="T52" fmla="*/ 129 w 215"/>
                  <a:gd name="T53" fmla="*/ 41 h 173"/>
                  <a:gd name="T54" fmla="*/ 120 w 215"/>
                  <a:gd name="T55" fmla="*/ 39 h 173"/>
                  <a:gd name="T56" fmla="*/ 110 w 215"/>
                  <a:gd name="T57" fmla="*/ 39 h 173"/>
                  <a:gd name="T58" fmla="*/ 101 w 215"/>
                  <a:gd name="T59" fmla="*/ 38 h 173"/>
                  <a:gd name="T60" fmla="*/ 92 w 215"/>
                  <a:gd name="T61" fmla="*/ 36 h 173"/>
                  <a:gd name="T62" fmla="*/ 82 w 215"/>
                  <a:gd name="T63" fmla="*/ 35 h 173"/>
                  <a:gd name="T64" fmla="*/ 73 w 215"/>
                  <a:gd name="T65" fmla="*/ 32 h 173"/>
                  <a:gd name="T66" fmla="*/ 64 w 215"/>
                  <a:gd name="T67" fmla="*/ 29 h 173"/>
                  <a:gd name="T68" fmla="*/ 54 w 215"/>
                  <a:gd name="T69" fmla="*/ 26 h 173"/>
                  <a:gd name="T70" fmla="*/ 45 w 215"/>
                  <a:gd name="T71" fmla="*/ 22 h 173"/>
                  <a:gd name="T72" fmla="*/ 35 w 215"/>
                  <a:gd name="T73" fmla="*/ 17 h 173"/>
                  <a:gd name="T74" fmla="*/ 26 w 215"/>
                  <a:gd name="T75" fmla="*/ 13 h 173"/>
                  <a:gd name="T76" fmla="*/ 18 w 215"/>
                  <a:gd name="T77" fmla="*/ 8 h 173"/>
                  <a:gd name="T78" fmla="*/ 9 w 215"/>
                  <a:gd name="T79" fmla="*/ 4 h 173"/>
                  <a:gd name="T80" fmla="*/ 0 w 215"/>
                  <a:gd name="T81" fmla="*/ 0 h 173"/>
                  <a:gd name="T82" fmla="*/ 22 w 215"/>
                  <a:gd name="T83" fmla="*/ 23 h 173"/>
                  <a:gd name="T84" fmla="*/ 45 w 215"/>
                  <a:gd name="T85" fmla="*/ 45 h 173"/>
                  <a:gd name="T86" fmla="*/ 70 w 215"/>
                  <a:gd name="T87" fmla="*/ 67 h 173"/>
                  <a:gd name="T88" fmla="*/ 95 w 215"/>
                  <a:gd name="T89" fmla="*/ 87 h 173"/>
                  <a:gd name="T90" fmla="*/ 120 w 215"/>
                  <a:gd name="T91" fmla="*/ 108 h 173"/>
                  <a:gd name="T92" fmla="*/ 145 w 215"/>
                  <a:gd name="T93" fmla="*/ 128 h 173"/>
                  <a:gd name="T94" fmla="*/ 168 w 215"/>
                  <a:gd name="T95" fmla="*/ 150 h 173"/>
                  <a:gd name="T96" fmla="*/ 190 w 215"/>
                  <a:gd name="T97" fmla="*/ 173 h 173"/>
                  <a:gd name="T98" fmla="*/ 199 w 215"/>
                  <a:gd name="T99" fmla="*/ 144 h 173"/>
                  <a:gd name="T100" fmla="*/ 205 w 215"/>
                  <a:gd name="T101" fmla="*/ 115 h 173"/>
                  <a:gd name="T102" fmla="*/ 209 w 215"/>
                  <a:gd name="T103" fmla="*/ 84 h 173"/>
                  <a:gd name="T104" fmla="*/ 213 w 215"/>
                  <a:gd name="T105" fmla="*/ 54 h 1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5"/>
                  <a:gd name="T160" fmla="*/ 0 h 173"/>
                  <a:gd name="T161" fmla="*/ 215 w 215"/>
                  <a:gd name="T162" fmla="*/ 173 h 1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5" h="173">
                    <a:moveTo>
                      <a:pt x="213" y="54"/>
                    </a:moveTo>
                    <a:lnTo>
                      <a:pt x="215" y="42"/>
                    </a:lnTo>
                    <a:lnTo>
                      <a:pt x="215" y="29"/>
                    </a:lnTo>
                    <a:lnTo>
                      <a:pt x="212" y="19"/>
                    </a:lnTo>
                    <a:lnTo>
                      <a:pt x="205" y="14"/>
                    </a:lnTo>
                    <a:lnTo>
                      <a:pt x="203" y="16"/>
                    </a:lnTo>
                    <a:lnTo>
                      <a:pt x="205" y="20"/>
                    </a:lnTo>
                    <a:lnTo>
                      <a:pt x="205" y="26"/>
                    </a:lnTo>
                    <a:lnTo>
                      <a:pt x="199" y="32"/>
                    </a:lnTo>
                    <a:lnTo>
                      <a:pt x="184" y="36"/>
                    </a:lnTo>
                    <a:lnTo>
                      <a:pt x="174" y="39"/>
                    </a:lnTo>
                    <a:lnTo>
                      <a:pt x="167" y="39"/>
                    </a:lnTo>
                    <a:lnTo>
                      <a:pt x="159" y="41"/>
                    </a:lnTo>
                    <a:lnTo>
                      <a:pt x="155" y="49"/>
                    </a:lnTo>
                    <a:lnTo>
                      <a:pt x="152" y="70"/>
                    </a:lnTo>
                    <a:lnTo>
                      <a:pt x="146" y="95"/>
                    </a:lnTo>
                    <a:lnTo>
                      <a:pt x="139" y="116"/>
                    </a:lnTo>
                    <a:lnTo>
                      <a:pt x="137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5"/>
                    </a:lnTo>
                    <a:lnTo>
                      <a:pt x="137" y="96"/>
                    </a:lnTo>
                    <a:lnTo>
                      <a:pt x="142" y="77"/>
                    </a:lnTo>
                    <a:lnTo>
                      <a:pt x="146" y="58"/>
                    </a:lnTo>
                    <a:lnTo>
                      <a:pt x="149" y="41"/>
                    </a:lnTo>
                    <a:lnTo>
                      <a:pt x="139" y="41"/>
                    </a:lnTo>
                    <a:lnTo>
                      <a:pt x="129" y="41"/>
                    </a:lnTo>
                    <a:lnTo>
                      <a:pt x="120" y="39"/>
                    </a:lnTo>
                    <a:lnTo>
                      <a:pt x="110" y="39"/>
                    </a:lnTo>
                    <a:lnTo>
                      <a:pt x="101" y="38"/>
                    </a:lnTo>
                    <a:lnTo>
                      <a:pt x="92" y="36"/>
                    </a:lnTo>
                    <a:lnTo>
                      <a:pt x="82" y="35"/>
                    </a:lnTo>
                    <a:lnTo>
                      <a:pt x="73" y="32"/>
                    </a:lnTo>
                    <a:lnTo>
                      <a:pt x="64" y="29"/>
                    </a:lnTo>
                    <a:lnTo>
                      <a:pt x="54" y="26"/>
                    </a:lnTo>
                    <a:lnTo>
                      <a:pt x="45" y="22"/>
                    </a:lnTo>
                    <a:lnTo>
                      <a:pt x="35" y="17"/>
                    </a:lnTo>
                    <a:lnTo>
                      <a:pt x="26" y="13"/>
                    </a:lnTo>
                    <a:lnTo>
                      <a:pt x="18" y="8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22" y="23"/>
                    </a:lnTo>
                    <a:lnTo>
                      <a:pt x="45" y="45"/>
                    </a:lnTo>
                    <a:lnTo>
                      <a:pt x="70" y="67"/>
                    </a:lnTo>
                    <a:lnTo>
                      <a:pt x="95" y="87"/>
                    </a:lnTo>
                    <a:lnTo>
                      <a:pt x="120" y="108"/>
                    </a:lnTo>
                    <a:lnTo>
                      <a:pt x="145" y="128"/>
                    </a:lnTo>
                    <a:lnTo>
                      <a:pt x="168" y="150"/>
                    </a:lnTo>
                    <a:lnTo>
                      <a:pt x="190" y="173"/>
                    </a:lnTo>
                    <a:lnTo>
                      <a:pt x="199" y="144"/>
                    </a:lnTo>
                    <a:lnTo>
                      <a:pt x="205" y="115"/>
                    </a:lnTo>
                    <a:lnTo>
                      <a:pt x="209" y="84"/>
                    </a:lnTo>
                    <a:lnTo>
                      <a:pt x="213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5" name="Freeform 79"/>
              <p:cNvSpPr>
                <a:spLocks/>
              </p:cNvSpPr>
              <p:nvPr/>
            </p:nvSpPr>
            <p:spPr bwMode="auto">
              <a:xfrm>
                <a:off x="2463" y="2775"/>
                <a:ext cx="9" cy="14"/>
              </a:xfrm>
              <a:custGeom>
                <a:avLst/>
                <a:gdLst>
                  <a:gd name="T0" fmla="*/ 0 w 19"/>
                  <a:gd name="T1" fmla="*/ 12 h 30"/>
                  <a:gd name="T2" fmla="*/ 0 w 19"/>
                  <a:gd name="T3" fmla="*/ 17 h 30"/>
                  <a:gd name="T4" fmla="*/ 2 w 19"/>
                  <a:gd name="T5" fmla="*/ 22 h 30"/>
                  <a:gd name="T6" fmla="*/ 5 w 19"/>
                  <a:gd name="T7" fmla="*/ 27 h 30"/>
                  <a:gd name="T8" fmla="*/ 8 w 19"/>
                  <a:gd name="T9" fmla="*/ 30 h 30"/>
                  <a:gd name="T10" fmla="*/ 12 w 19"/>
                  <a:gd name="T11" fmla="*/ 27 h 30"/>
                  <a:gd name="T12" fmla="*/ 18 w 19"/>
                  <a:gd name="T13" fmla="*/ 19 h 30"/>
                  <a:gd name="T14" fmla="*/ 19 w 19"/>
                  <a:gd name="T15" fmla="*/ 11 h 30"/>
                  <a:gd name="T16" fmla="*/ 11 w 19"/>
                  <a:gd name="T17" fmla="*/ 0 h 30"/>
                  <a:gd name="T18" fmla="*/ 8 w 19"/>
                  <a:gd name="T19" fmla="*/ 2 h 30"/>
                  <a:gd name="T20" fmla="*/ 5 w 19"/>
                  <a:gd name="T21" fmla="*/ 6 h 30"/>
                  <a:gd name="T22" fmla="*/ 2 w 19"/>
                  <a:gd name="T23" fmla="*/ 9 h 30"/>
                  <a:gd name="T24" fmla="*/ 0 w 19"/>
                  <a:gd name="T25" fmla="*/ 12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0"/>
                  <a:gd name="T41" fmla="*/ 19 w 19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0">
                    <a:moveTo>
                      <a:pt x="0" y="12"/>
                    </a:moveTo>
                    <a:lnTo>
                      <a:pt x="0" y="17"/>
                    </a:lnTo>
                    <a:lnTo>
                      <a:pt x="2" y="22"/>
                    </a:lnTo>
                    <a:lnTo>
                      <a:pt x="5" y="27"/>
                    </a:lnTo>
                    <a:lnTo>
                      <a:pt x="8" y="30"/>
                    </a:lnTo>
                    <a:lnTo>
                      <a:pt x="12" y="27"/>
                    </a:lnTo>
                    <a:lnTo>
                      <a:pt x="18" y="19"/>
                    </a:lnTo>
                    <a:lnTo>
                      <a:pt x="19" y="11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6"/>
                    </a:lnTo>
                    <a:lnTo>
                      <a:pt x="2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6" name="Freeform 80"/>
              <p:cNvSpPr>
                <a:spLocks/>
              </p:cNvSpPr>
              <p:nvPr/>
            </p:nvSpPr>
            <p:spPr bwMode="auto">
              <a:xfrm>
                <a:off x="2690" y="2436"/>
                <a:ext cx="319" cy="407"/>
              </a:xfrm>
              <a:custGeom>
                <a:avLst/>
                <a:gdLst>
                  <a:gd name="T0" fmla="*/ 498 w 638"/>
                  <a:gd name="T1" fmla="*/ 199 h 815"/>
                  <a:gd name="T2" fmla="*/ 489 w 638"/>
                  <a:gd name="T3" fmla="*/ 207 h 815"/>
                  <a:gd name="T4" fmla="*/ 473 w 638"/>
                  <a:gd name="T5" fmla="*/ 206 h 815"/>
                  <a:gd name="T6" fmla="*/ 448 w 638"/>
                  <a:gd name="T7" fmla="*/ 213 h 815"/>
                  <a:gd name="T8" fmla="*/ 438 w 638"/>
                  <a:gd name="T9" fmla="*/ 183 h 815"/>
                  <a:gd name="T10" fmla="*/ 422 w 638"/>
                  <a:gd name="T11" fmla="*/ 213 h 815"/>
                  <a:gd name="T12" fmla="*/ 416 w 638"/>
                  <a:gd name="T13" fmla="*/ 210 h 815"/>
                  <a:gd name="T14" fmla="*/ 409 w 638"/>
                  <a:gd name="T15" fmla="*/ 206 h 815"/>
                  <a:gd name="T16" fmla="*/ 375 w 638"/>
                  <a:gd name="T17" fmla="*/ 215 h 815"/>
                  <a:gd name="T18" fmla="*/ 369 w 638"/>
                  <a:gd name="T19" fmla="*/ 218 h 815"/>
                  <a:gd name="T20" fmla="*/ 360 w 638"/>
                  <a:gd name="T21" fmla="*/ 222 h 815"/>
                  <a:gd name="T22" fmla="*/ 353 w 638"/>
                  <a:gd name="T23" fmla="*/ 184 h 815"/>
                  <a:gd name="T24" fmla="*/ 321 w 638"/>
                  <a:gd name="T25" fmla="*/ 88 h 815"/>
                  <a:gd name="T26" fmla="*/ 296 w 638"/>
                  <a:gd name="T27" fmla="*/ 62 h 815"/>
                  <a:gd name="T28" fmla="*/ 296 w 638"/>
                  <a:gd name="T29" fmla="*/ 174 h 815"/>
                  <a:gd name="T30" fmla="*/ 273 w 638"/>
                  <a:gd name="T31" fmla="*/ 34 h 815"/>
                  <a:gd name="T32" fmla="*/ 276 w 638"/>
                  <a:gd name="T33" fmla="*/ 229 h 815"/>
                  <a:gd name="T34" fmla="*/ 255 w 638"/>
                  <a:gd name="T35" fmla="*/ 19 h 815"/>
                  <a:gd name="T36" fmla="*/ 232 w 638"/>
                  <a:gd name="T37" fmla="*/ 113 h 815"/>
                  <a:gd name="T38" fmla="*/ 217 w 638"/>
                  <a:gd name="T39" fmla="*/ 132 h 815"/>
                  <a:gd name="T40" fmla="*/ 195 w 638"/>
                  <a:gd name="T41" fmla="*/ 218 h 815"/>
                  <a:gd name="T42" fmla="*/ 184 w 638"/>
                  <a:gd name="T43" fmla="*/ 212 h 815"/>
                  <a:gd name="T44" fmla="*/ 173 w 638"/>
                  <a:gd name="T45" fmla="*/ 206 h 815"/>
                  <a:gd name="T46" fmla="*/ 159 w 638"/>
                  <a:gd name="T47" fmla="*/ 209 h 815"/>
                  <a:gd name="T48" fmla="*/ 146 w 638"/>
                  <a:gd name="T49" fmla="*/ 206 h 815"/>
                  <a:gd name="T50" fmla="*/ 141 w 638"/>
                  <a:gd name="T51" fmla="*/ 188 h 815"/>
                  <a:gd name="T52" fmla="*/ 117 w 638"/>
                  <a:gd name="T53" fmla="*/ 207 h 815"/>
                  <a:gd name="T54" fmla="*/ 108 w 638"/>
                  <a:gd name="T55" fmla="*/ 196 h 815"/>
                  <a:gd name="T56" fmla="*/ 87 w 638"/>
                  <a:gd name="T57" fmla="*/ 210 h 815"/>
                  <a:gd name="T58" fmla="*/ 74 w 638"/>
                  <a:gd name="T59" fmla="*/ 205 h 815"/>
                  <a:gd name="T60" fmla="*/ 38 w 638"/>
                  <a:gd name="T61" fmla="*/ 210 h 815"/>
                  <a:gd name="T62" fmla="*/ 7 w 638"/>
                  <a:gd name="T63" fmla="*/ 222 h 815"/>
                  <a:gd name="T64" fmla="*/ 7 w 638"/>
                  <a:gd name="T65" fmla="*/ 256 h 815"/>
                  <a:gd name="T66" fmla="*/ 3 w 638"/>
                  <a:gd name="T67" fmla="*/ 371 h 815"/>
                  <a:gd name="T68" fmla="*/ 42 w 638"/>
                  <a:gd name="T69" fmla="*/ 463 h 815"/>
                  <a:gd name="T70" fmla="*/ 32 w 638"/>
                  <a:gd name="T71" fmla="*/ 454 h 815"/>
                  <a:gd name="T72" fmla="*/ 45 w 638"/>
                  <a:gd name="T73" fmla="*/ 575 h 815"/>
                  <a:gd name="T74" fmla="*/ 140 w 638"/>
                  <a:gd name="T75" fmla="*/ 692 h 815"/>
                  <a:gd name="T76" fmla="*/ 257 w 638"/>
                  <a:gd name="T77" fmla="*/ 799 h 815"/>
                  <a:gd name="T78" fmla="*/ 394 w 638"/>
                  <a:gd name="T79" fmla="*/ 793 h 815"/>
                  <a:gd name="T80" fmla="*/ 499 w 638"/>
                  <a:gd name="T81" fmla="*/ 701 h 815"/>
                  <a:gd name="T82" fmla="*/ 473 w 638"/>
                  <a:gd name="T83" fmla="*/ 683 h 815"/>
                  <a:gd name="T84" fmla="*/ 526 w 638"/>
                  <a:gd name="T85" fmla="*/ 670 h 815"/>
                  <a:gd name="T86" fmla="*/ 571 w 638"/>
                  <a:gd name="T87" fmla="*/ 618 h 815"/>
                  <a:gd name="T88" fmla="*/ 607 w 638"/>
                  <a:gd name="T89" fmla="*/ 530 h 815"/>
                  <a:gd name="T90" fmla="*/ 623 w 638"/>
                  <a:gd name="T91" fmla="*/ 447 h 815"/>
                  <a:gd name="T92" fmla="*/ 615 w 638"/>
                  <a:gd name="T93" fmla="*/ 447 h 815"/>
                  <a:gd name="T94" fmla="*/ 628 w 638"/>
                  <a:gd name="T95" fmla="*/ 399 h 815"/>
                  <a:gd name="T96" fmla="*/ 632 w 638"/>
                  <a:gd name="T97" fmla="*/ 244 h 815"/>
                  <a:gd name="T98" fmla="*/ 615 w 638"/>
                  <a:gd name="T99" fmla="*/ 205 h 815"/>
                  <a:gd name="T100" fmla="*/ 609 w 638"/>
                  <a:gd name="T101" fmla="*/ 197 h 815"/>
                  <a:gd name="T102" fmla="*/ 597 w 638"/>
                  <a:gd name="T103" fmla="*/ 200 h 815"/>
                  <a:gd name="T104" fmla="*/ 590 w 638"/>
                  <a:gd name="T105" fmla="*/ 191 h 815"/>
                  <a:gd name="T106" fmla="*/ 578 w 638"/>
                  <a:gd name="T107" fmla="*/ 200 h 815"/>
                  <a:gd name="T108" fmla="*/ 571 w 638"/>
                  <a:gd name="T109" fmla="*/ 196 h 815"/>
                  <a:gd name="T110" fmla="*/ 555 w 638"/>
                  <a:gd name="T111" fmla="*/ 196 h 815"/>
                  <a:gd name="T112" fmla="*/ 528 w 638"/>
                  <a:gd name="T113" fmla="*/ 209 h 815"/>
                  <a:gd name="T114" fmla="*/ 524 w 638"/>
                  <a:gd name="T115" fmla="*/ 206 h 815"/>
                  <a:gd name="T116" fmla="*/ 514 w 638"/>
                  <a:gd name="T117" fmla="*/ 209 h 8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8"/>
                  <a:gd name="T178" fmla="*/ 0 h 815"/>
                  <a:gd name="T179" fmla="*/ 638 w 638"/>
                  <a:gd name="T180" fmla="*/ 815 h 8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8" h="815">
                    <a:moveTo>
                      <a:pt x="509" y="212"/>
                    </a:moveTo>
                    <a:lnTo>
                      <a:pt x="507" y="207"/>
                    </a:lnTo>
                    <a:lnTo>
                      <a:pt x="504" y="203"/>
                    </a:lnTo>
                    <a:lnTo>
                      <a:pt x="502" y="199"/>
                    </a:lnTo>
                    <a:lnTo>
                      <a:pt x="498" y="199"/>
                    </a:lnTo>
                    <a:lnTo>
                      <a:pt x="496" y="200"/>
                    </a:lnTo>
                    <a:lnTo>
                      <a:pt x="496" y="202"/>
                    </a:lnTo>
                    <a:lnTo>
                      <a:pt x="495" y="205"/>
                    </a:lnTo>
                    <a:lnTo>
                      <a:pt x="493" y="207"/>
                    </a:lnTo>
                    <a:lnTo>
                      <a:pt x="489" y="207"/>
                    </a:lnTo>
                    <a:lnTo>
                      <a:pt x="488" y="206"/>
                    </a:lnTo>
                    <a:lnTo>
                      <a:pt x="485" y="203"/>
                    </a:lnTo>
                    <a:lnTo>
                      <a:pt x="482" y="200"/>
                    </a:lnTo>
                    <a:lnTo>
                      <a:pt x="477" y="205"/>
                    </a:lnTo>
                    <a:lnTo>
                      <a:pt x="473" y="206"/>
                    </a:lnTo>
                    <a:lnTo>
                      <a:pt x="469" y="209"/>
                    </a:lnTo>
                    <a:lnTo>
                      <a:pt x="464" y="212"/>
                    </a:lnTo>
                    <a:lnTo>
                      <a:pt x="458" y="209"/>
                    </a:lnTo>
                    <a:lnTo>
                      <a:pt x="454" y="210"/>
                    </a:lnTo>
                    <a:lnTo>
                      <a:pt x="448" y="213"/>
                    </a:lnTo>
                    <a:lnTo>
                      <a:pt x="442" y="213"/>
                    </a:lnTo>
                    <a:lnTo>
                      <a:pt x="438" y="207"/>
                    </a:lnTo>
                    <a:lnTo>
                      <a:pt x="438" y="200"/>
                    </a:lnTo>
                    <a:lnTo>
                      <a:pt x="439" y="191"/>
                    </a:lnTo>
                    <a:lnTo>
                      <a:pt x="438" y="183"/>
                    </a:lnTo>
                    <a:lnTo>
                      <a:pt x="435" y="191"/>
                    </a:lnTo>
                    <a:lnTo>
                      <a:pt x="434" y="200"/>
                    </a:lnTo>
                    <a:lnTo>
                      <a:pt x="431" y="207"/>
                    </a:lnTo>
                    <a:lnTo>
                      <a:pt x="425" y="213"/>
                    </a:lnTo>
                    <a:lnTo>
                      <a:pt x="422" y="213"/>
                    </a:lnTo>
                    <a:lnTo>
                      <a:pt x="422" y="210"/>
                    </a:lnTo>
                    <a:lnTo>
                      <a:pt x="420" y="207"/>
                    </a:lnTo>
                    <a:lnTo>
                      <a:pt x="419" y="206"/>
                    </a:lnTo>
                    <a:lnTo>
                      <a:pt x="417" y="207"/>
                    </a:lnTo>
                    <a:lnTo>
                      <a:pt x="416" y="210"/>
                    </a:lnTo>
                    <a:lnTo>
                      <a:pt x="413" y="212"/>
                    </a:lnTo>
                    <a:lnTo>
                      <a:pt x="409" y="210"/>
                    </a:lnTo>
                    <a:lnTo>
                      <a:pt x="409" y="209"/>
                    </a:lnTo>
                    <a:lnTo>
                      <a:pt x="409" y="207"/>
                    </a:lnTo>
                    <a:lnTo>
                      <a:pt x="409" y="206"/>
                    </a:lnTo>
                    <a:lnTo>
                      <a:pt x="409" y="205"/>
                    </a:lnTo>
                    <a:lnTo>
                      <a:pt x="400" y="210"/>
                    </a:lnTo>
                    <a:lnTo>
                      <a:pt x="393" y="218"/>
                    </a:lnTo>
                    <a:lnTo>
                      <a:pt x="384" y="222"/>
                    </a:lnTo>
                    <a:lnTo>
                      <a:pt x="375" y="215"/>
                    </a:lnTo>
                    <a:lnTo>
                      <a:pt x="375" y="216"/>
                    </a:lnTo>
                    <a:lnTo>
                      <a:pt x="374" y="219"/>
                    </a:lnTo>
                    <a:lnTo>
                      <a:pt x="371" y="219"/>
                    </a:lnTo>
                    <a:lnTo>
                      <a:pt x="369" y="218"/>
                    </a:lnTo>
                    <a:lnTo>
                      <a:pt x="369" y="216"/>
                    </a:lnTo>
                    <a:lnTo>
                      <a:pt x="368" y="215"/>
                    </a:lnTo>
                    <a:lnTo>
                      <a:pt x="366" y="215"/>
                    </a:lnTo>
                    <a:lnTo>
                      <a:pt x="362" y="218"/>
                    </a:lnTo>
                    <a:lnTo>
                      <a:pt x="360" y="222"/>
                    </a:lnTo>
                    <a:lnTo>
                      <a:pt x="359" y="228"/>
                    </a:lnTo>
                    <a:lnTo>
                      <a:pt x="355" y="229"/>
                    </a:lnTo>
                    <a:lnTo>
                      <a:pt x="355" y="215"/>
                    </a:lnTo>
                    <a:lnTo>
                      <a:pt x="353" y="200"/>
                    </a:lnTo>
                    <a:lnTo>
                      <a:pt x="353" y="184"/>
                    </a:lnTo>
                    <a:lnTo>
                      <a:pt x="350" y="170"/>
                    </a:lnTo>
                    <a:lnTo>
                      <a:pt x="344" y="149"/>
                    </a:lnTo>
                    <a:lnTo>
                      <a:pt x="337" y="129"/>
                    </a:lnTo>
                    <a:lnTo>
                      <a:pt x="328" y="108"/>
                    </a:lnTo>
                    <a:lnTo>
                      <a:pt x="321" y="88"/>
                    </a:lnTo>
                    <a:lnTo>
                      <a:pt x="314" y="69"/>
                    </a:lnTo>
                    <a:lnTo>
                      <a:pt x="308" y="48"/>
                    </a:lnTo>
                    <a:lnTo>
                      <a:pt x="302" y="26"/>
                    </a:lnTo>
                    <a:lnTo>
                      <a:pt x="299" y="6"/>
                    </a:lnTo>
                    <a:lnTo>
                      <a:pt x="296" y="62"/>
                    </a:lnTo>
                    <a:lnTo>
                      <a:pt x="301" y="116"/>
                    </a:lnTo>
                    <a:lnTo>
                      <a:pt x="308" y="171"/>
                    </a:lnTo>
                    <a:lnTo>
                      <a:pt x="317" y="226"/>
                    </a:lnTo>
                    <a:lnTo>
                      <a:pt x="305" y="200"/>
                    </a:lnTo>
                    <a:lnTo>
                      <a:pt x="296" y="174"/>
                    </a:lnTo>
                    <a:lnTo>
                      <a:pt x="289" y="146"/>
                    </a:lnTo>
                    <a:lnTo>
                      <a:pt x="283" y="118"/>
                    </a:lnTo>
                    <a:lnTo>
                      <a:pt x="279" y="91"/>
                    </a:lnTo>
                    <a:lnTo>
                      <a:pt x="274" y="62"/>
                    </a:lnTo>
                    <a:lnTo>
                      <a:pt x="273" y="34"/>
                    </a:lnTo>
                    <a:lnTo>
                      <a:pt x="271" y="6"/>
                    </a:lnTo>
                    <a:lnTo>
                      <a:pt x="266" y="62"/>
                    </a:lnTo>
                    <a:lnTo>
                      <a:pt x="267" y="117"/>
                    </a:lnTo>
                    <a:lnTo>
                      <a:pt x="273" y="174"/>
                    </a:lnTo>
                    <a:lnTo>
                      <a:pt x="276" y="229"/>
                    </a:lnTo>
                    <a:lnTo>
                      <a:pt x="264" y="180"/>
                    </a:lnTo>
                    <a:lnTo>
                      <a:pt x="257" y="129"/>
                    </a:lnTo>
                    <a:lnTo>
                      <a:pt x="254" y="76"/>
                    </a:lnTo>
                    <a:lnTo>
                      <a:pt x="254" y="25"/>
                    </a:lnTo>
                    <a:lnTo>
                      <a:pt x="255" y="19"/>
                    </a:lnTo>
                    <a:lnTo>
                      <a:pt x="255" y="12"/>
                    </a:lnTo>
                    <a:lnTo>
                      <a:pt x="255" y="6"/>
                    </a:lnTo>
                    <a:lnTo>
                      <a:pt x="251" y="0"/>
                    </a:lnTo>
                    <a:lnTo>
                      <a:pt x="239" y="56"/>
                    </a:lnTo>
                    <a:lnTo>
                      <a:pt x="232" y="113"/>
                    </a:lnTo>
                    <a:lnTo>
                      <a:pt x="232" y="170"/>
                    </a:lnTo>
                    <a:lnTo>
                      <a:pt x="239" y="226"/>
                    </a:lnTo>
                    <a:lnTo>
                      <a:pt x="225" y="197"/>
                    </a:lnTo>
                    <a:lnTo>
                      <a:pt x="219" y="165"/>
                    </a:lnTo>
                    <a:lnTo>
                      <a:pt x="217" y="132"/>
                    </a:lnTo>
                    <a:lnTo>
                      <a:pt x="214" y="99"/>
                    </a:lnTo>
                    <a:lnTo>
                      <a:pt x="209" y="129"/>
                    </a:lnTo>
                    <a:lnTo>
                      <a:pt x="204" y="158"/>
                    </a:lnTo>
                    <a:lnTo>
                      <a:pt x="200" y="187"/>
                    </a:lnTo>
                    <a:lnTo>
                      <a:pt x="195" y="218"/>
                    </a:lnTo>
                    <a:lnTo>
                      <a:pt x="194" y="218"/>
                    </a:lnTo>
                    <a:lnTo>
                      <a:pt x="192" y="215"/>
                    </a:lnTo>
                    <a:lnTo>
                      <a:pt x="188" y="212"/>
                    </a:lnTo>
                    <a:lnTo>
                      <a:pt x="185" y="210"/>
                    </a:lnTo>
                    <a:lnTo>
                      <a:pt x="184" y="212"/>
                    </a:lnTo>
                    <a:lnTo>
                      <a:pt x="181" y="213"/>
                    </a:lnTo>
                    <a:lnTo>
                      <a:pt x="179" y="215"/>
                    </a:lnTo>
                    <a:lnTo>
                      <a:pt x="176" y="213"/>
                    </a:lnTo>
                    <a:lnTo>
                      <a:pt x="175" y="210"/>
                    </a:lnTo>
                    <a:lnTo>
                      <a:pt x="173" y="206"/>
                    </a:lnTo>
                    <a:lnTo>
                      <a:pt x="173" y="203"/>
                    </a:lnTo>
                    <a:lnTo>
                      <a:pt x="171" y="199"/>
                    </a:lnTo>
                    <a:lnTo>
                      <a:pt x="168" y="203"/>
                    </a:lnTo>
                    <a:lnTo>
                      <a:pt x="163" y="206"/>
                    </a:lnTo>
                    <a:lnTo>
                      <a:pt x="159" y="209"/>
                    </a:lnTo>
                    <a:lnTo>
                      <a:pt x="153" y="212"/>
                    </a:lnTo>
                    <a:lnTo>
                      <a:pt x="152" y="212"/>
                    </a:lnTo>
                    <a:lnTo>
                      <a:pt x="150" y="210"/>
                    </a:lnTo>
                    <a:lnTo>
                      <a:pt x="149" y="207"/>
                    </a:lnTo>
                    <a:lnTo>
                      <a:pt x="146" y="206"/>
                    </a:lnTo>
                    <a:lnTo>
                      <a:pt x="143" y="202"/>
                    </a:lnTo>
                    <a:lnTo>
                      <a:pt x="146" y="196"/>
                    </a:lnTo>
                    <a:lnTo>
                      <a:pt x="149" y="190"/>
                    </a:lnTo>
                    <a:lnTo>
                      <a:pt x="146" y="183"/>
                    </a:lnTo>
                    <a:lnTo>
                      <a:pt x="141" y="188"/>
                    </a:lnTo>
                    <a:lnTo>
                      <a:pt x="137" y="194"/>
                    </a:lnTo>
                    <a:lnTo>
                      <a:pt x="133" y="200"/>
                    </a:lnTo>
                    <a:lnTo>
                      <a:pt x="127" y="205"/>
                    </a:lnTo>
                    <a:lnTo>
                      <a:pt x="121" y="207"/>
                    </a:lnTo>
                    <a:lnTo>
                      <a:pt x="117" y="207"/>
                    </a:lnTo>
                    <a:lnTo>
                      <a:pt x="112" y="207"/>
                    </a:lnTo>
                    <a:lnTo>
                      <a:pt x="108" y="206"/>
                    </a:lnTo>
                    <a:lnTo>
                      <a:pt x="106" y="203"/>
                    </a:lnTo>
                    <a:lnTo>
                      <a:pt x="108" y="200"/>
                    </a:lnTo>
                    <a:lnTo>
                      <a:pt x="108" y="196"/>
                    </a:lnTo>
                    <a:lnTo>
                      <a:pt x="106" y="191"/>
                    </a:lnTo>
                    <a:lnTo>
                      <a:pt x="102" y="197"/>
                    </a:lnTo>
                    <a:lnTo>
                      <a:pt x="98" y="202"/>
                    </a:lnTo>
                    <a:lnTo>
                      <a:pt x="93" y="206"/>
                    </a:lnTo>
                    <a:lnTo>
                      <a:pt x="87" y="210"/>
                    </a:lnTo>
                    <a:lnTo>
                      <a:pt x="84" y="210"/>
                    </a:lnTo>
                    <a:lnTo>
                      <a:pt x="81" y="209"/>
                    </a:lnTo>
                    <a:lnTo>
                      <a:pt x="80" y="206"/>
                    </a:lnTo>
                    <a:lnTo>
                      <a:pt x="79" y="205"/>
                    </a:lnTo>
                    <a:lnTo>
                      <a:pt x="74" y="205"/>
                    </a:lnTo>
                    <a:lnTo>
                      <a:pt x="68" y="206"/>
                    </a:lnTo>
                    <a:lnTo>
                      <a:pt x="61" y="209"/>
                    </a:lnTo>
                    <a:lnTo>
                      <a:pt x="52" y="209"/>
                    </a:lnTo>
                    <a:lnTo>
                      <a:pt x="45" y="209"/>
                    </a:lnTo>
                    <a:lnTo>
                      <a:pt x="38" y="210"/>
                    </a:lnTo>
                    <a:lnTo>
                      <a:pt x="32" y="213"/>
                    </a:lnTo>
                    <a:lnTo>
                      <a:pt x="27" y="218"/>
                    </a:lnTo>
                    <a:lnTo>
                      <a:pt x="22" y="226"/>
                    </a:lnTo>
                    <a:lnTo>
                      <a:pt x="14" y="224"/>
                    </a:lnTo>
                    <a:lnTo>
                      <a:pt x="7" y="222"/>
                    </a:lnTo>
                    <a:lnTo>
                      <a:pt x="5" y="229"/>
                    </a:lnTo>
                    <a:lnTo>
                      <a:pt x="0" y="235"/>
                    </a:lnTo>
                    <a:lnTo>
                      <a:pt x="3" y="247"/>
                    </a:lnTo>
                    <a:lnTo>
                      <a:pt x="7" y="257"/>
                    </a:lnTo>
                    <a:lnTo>
                      <a:pt x="7" y="256"/>
                    </a:lnTo>
                    <a:lnTo>
                      <a:pt x="3" y="276"/>
                    </a:lnTo>
                    <a:lnTo>
                      <a:pt x="1" y="298"/>
                    </a:lnTo>
                    <a:lnTo>
                      <a:pt x="0" y="320"/>
                    </a:lnTo>
                    <a:lnTo>
                      <a:pt x="0" y="342"/>
                    </a:lnTo>
                    <a:lnTo>
                      <a:pt x="3" y="371"/>
                    </a:lnTo>
                    <a:lnTo>
                      <a:pt x="13" y="400"/>
                    </a:lnTo>
                    <a:lnTo>
                      <a:pt x="24" y="428"/>
                    </a:lnTo>
                    <a:lnTo>
                      <a:pt x="39" y="456"/>
                    </a:lnTo>
                    <a:lnTo>
                      <a:pt x="41" y="460"/>
                    </a:lnTo>
                    <a:lnTo>
                      <a:pt x="42" y="463"/>
                    </a:lnTo>
                    <a:lnTo>
                      <a:pt x="42" y="467"/>
                    </a:lnTo>
                    <a:lnTo>
                      <a:pt x="42" y="472"/>
                    </a:lnTo>
                    <a:lnTo>
                      <a:pt x="38" y="467"/>
                    </a:lnTo>
                    <a:lnTo>
                      <a:pt x="35" y="460"/>
                    </a:lnTo>
                    <a:lnTo>
                      <a:pt x="32" y="454"/>
                    </a:lnTo>
                    <a:lnTo>
                      <a:pt x="24" y="453"/>
                    </a:lnTo>
                    <a:lnTo>
                      <a:pt x="26" y="483"/>
                    </a:lnTo>
                    <a:lnTo>
                      <a:pt x="30" y="514"/>
                    </a:lnTo>
                    <a:lnTo>
                      <a:pt x="36" y="545"/>
                    </a:lnTo>
                    <a:lnTo>
                      <a:pt x="45" y="575"/>
                    </a:lnTo>
                    <a:lnTo>
                      <a:pt x="57" y="603"/>
                    </a:lnTo>
                    <a:lnTo>
                      <a:pt x="73" y="629"/>
                    </a:lnTo>
                    <a:lnTo>
                      <a:pt x="93" y="651"/>
                    </a:lnTo>
                    <a:lnTo>
                      <a:pt x="119" y="669"/>
                    </a:lnTo>
                    <a:lnTo>
                      <a:pt x="140" y="692"/>
                    </a:lnTo>
                    <a:lnTo>
                      <a:pt x="162" y="717"/>
                    </a:lnTo>
                    <a:lnTo>
                      <a:pt x="184" y="742"/>
                    </a:lnTo>
                    <a:lnTo>
                      <a:pt x="206" y="764"/>
                    </a:lnTo>
                    <a:lnTo>
                      <a:pt x="230" y="784"/>
                    </a:lnTo>
                    <a:lnTo>
                      <a:pt x="257" y="799"/>
                    </a:lnTo>
                    <a:lnTo>
                      <a:pt x="286" y="810"/>
                    </a:lnTo>
                    <a:lnTo>
                      <a:pt x="317" y="815"/>
                    </a:lnTo>
                    <a:lnTo>
                      <a:pt x="344" y="812"/>
                    </a:lnTo>
                    <a:lnTo>
                      <a:pt x="371" y="804"/>
                    </a:lnTo>
                    <a:lnTo>
                      <a:pt x="394" y="793"/>
                    </a:lnTo>
                    <a:lnTo>
                      <a:pt x="417" y="778"/>
                    </a:lnTo>
                    <a:lnTo>
                      <a:pt x="439" y="761"/>
                    </a:lnTo>
                    <a:lnTo>
                      <a:pt x="460" y="742"/>
                    </a:lnTo>
                    <a:lnTo>
                      <a:pt x="480" y="721"/>
                    </a:lnTo>
                    <a:lnTo>
                      <a:pt x="499" y="701"/>
                    </a:lnTo>
                    <a:lnTo>
                      <a:pt x="490" y="696"/>
                    </a:lnTo>
                    <a:lnTo>
                      <a:pt x="482" y="694"/>
                    </a:lnTo>
                    <a:lnTo>
                      <a:pt x="473" y="691"/>
                    </a:lnTo>
                    <a:lnTo>
                      <a:pt x="464" y="685"/>
                    </a:lnTo>
                    <a:lnTo>
                      <a:pt x="473" y="683"/>
                    </a:lnTo>
                    <a:lnTo>
                      <a:pt x="485" y="686"/>
                    </a:lnTo>
                    <a:lnTo>
                      <a:pt x="495" y="691"/>
                    </a:lnTo>
                    <a:lnTo>
                      <a:pt x="504" y="689"/>
                    </a:lnTo>
                    <a:lnTo>
                      <a:pt x="514" y="680"/>
                    </a:lnTo>
                    <a:lnTo>
                      <a:pt x="526" y="670"/>
                    </a:lnTo>
                    <a:lnTo>
                      <a:pt x="534" y="661"/>
                    </a:lnTo>
                    <a:lnTo>
                      <a:pt x="545" y="651"/>
                    </a:lnTo>
                    <a:lnTo>
                      <a:pt x="553" y="641"/>
                    </a:lnTo>
                    <a:lnTo>
                      <a:pt x="562" y="629"/>
                    </a:lnTo>
                    <a:lnTo>
                      <a:pt x="571" y="618"/>
                    </a:lnTo>
                    <a:lnTo>
                      <a:pt x="578" y="606"/>
                    </a:lnTo>
                    <a:lnTo>
                      <a:pt x="588" y="587"/>
                    </a:lnTo>
                    <a:lnTo>
                      <a:pt x="596" y="569"/>
                    </a:lnTo>
                    <a:lnTo>
                      <a:pt x="603" y="550"/>
                    </a:lnTo>
                    <a:lnTo>
                      <a:pt x="607" y="530"/>
                    </a:lnTo>
                    <a:lnTo>
                      <a:pt x="612" y="511"/>
                    </a:lnTo>
                    <a:lnTo>
                      <a:pt x="616" y="492"/>
                    </a:lnTo>
                    <a:lnTo>
                      <a:pt x="619" y="472"/>
                    </a:lnTo>
                    <a:lnTo>
                      <a:pt x="623" y="451"/>
                    </a:lnTo>
                    <a:lnTo>
                      <a:pt x="623" y="447"/>
                    </a:lnTo>
                    <a:lnTo>
                      <a:pt x="625" y="442"/>
                    </a:lnTo>
                    <a:lnTo>
                      <a:pt x="623" y="440"/>
                    </a:lnTo>
                    <a:lnTo>
                      <a:pt x="622" y="438"/>
                    </a:lnTo>
                    <a:lnTo>
                      <a:pt x="618" y="441"/>
                    </a:lnTo>
                    <a:lnTo>
                      <a:pt x="615" y="447"/>
                    </a:lnTo>
                    <a:lnTo>
                      <a:pt x="610" y="454"/>
                    </a:lnTo>
                    <a:lnTo>
                      <a:pt x="606" y="459"/>
                    </a:lnTo>
                    <a:lnTo>
                      <a:pt x="613" y="438"/>
                    </a:lnTo>
                    <a:lnTo>
                      <a:pt x="621" y="418"/>
                    </a:lnTo>
                    <a:lnTo>
                      <a:pt x="628" y="399"/>
                    </a:lnTo>
                    <a:lnTo>
                      <a:pt x="631" y="378"/>
                    </a:lnTo>
                    <a:lnTo>
                      <a:pt x="634" y="345"/>
                    </a:lnTo>
                    <a:lnTo>
                      <a:pt x="637" y="311"/>
                    </a:lnTo>
                    <a:lnTo>
                      <a:pt x="638" y="278"/>
                    </a:lnTo>
                    <a:lnTo>
                      <a:pt x="632" y="244"/>
                    </a:lnTo>
                    <a:lnTo>
                      <a:pt x="629" y="229"/>
                    </a:lnTo>
                    <a:lnTo>
                      <a:pt x="625" y="215"/>
                    </a:lnTo>
                    <a:lnTo>
                      <a:pt x="621" y="205"/>
                    </a:lnTo>
                    <a:lnTo>
                      <a:pt x="616" y="199"/>
                    </a:lnTo>
                    <a:lnTo>
                      <a:pt x="615" y="205"/>
                    </a:lnTo>
                    <a:lnTo>
                      <a:pt x="613" y="210"/>
                    </a:lnTo>
                    <a:lnTo>
                      <a:pt x="612" y="212"/>
                    </a:lnTo>
                    <a:lnTo>
                      <a:pt x="612" y="207"/>
                    </a:lnTo>
                    <a:lnTo>
                      <a:pt x="610" y="202"/>
                    </a:lnTo>
                    <a:lnTo>
                      <a:pt x="609" y="197"/>
                    </a:lnTo>
                    <a:lnTo>
                      <a:pt x="606" y="193"/>
                    </a:lnTo>
                    <a:lnTo>
                      <a:pt x="604" y="187"/>
                    </a:lnTo>
                    <a:lnTo>
                      <a:pt x="602" y="191"/>
                    </a:lnTo>
                    <a:lnTo>
                      <a:pt x="600" y="196"/>
                    </a:lnTo>
                    <a:lnTo>
                      <a:pt x="597" y="200"/>
                    </a:lnTo>
                    <a:lnTo>
                      <a:pt x="594" y="203"/>
                    </a:lnTo>
                    <a:lnTo>
                      <a:pt x="594" y="199"/>
                    </a:lnTo>
                    <a:lnTo>
                      <a:pt x="594" y="194"/>
                    </a:lnTo>
                    <a:lnTo>
                      <a:pt x="593" y="191"/>
                    </a:lnTo>
                    <a:lnTo>
                      <a:pt x="590" y="191"/>
                    </a:lnTo>
                    <a:lnTo>
                      <a:pt x="588" y="193"/>
                    </a:lnTo>
                    <a:lnTo>
                      <a:pt x="585" y="196"/>
                    </a:lnTo>
                    <a:lnTo>
                      <a:pt x="584" y="200"/>
                    </a:lnTo>
                    <a:lnTo>
                      <a:pt x="581" y="202"/>
                    </a:lnTo>
                    <a:lnTo>
                      <a:pt x="578" y="200"/>
                    </a:lnTo>
                    <a:lnTo>
                      <a:pt x="577" y="197"/>
                    </a:lnTo>
                    <a:lnTo>
                      <a:pt x="577" y="194"/>
                    </a:lnTo>
                    <a:lnTo>
                      <a:pt x="578" y="190"/>
                    </a:lnTo>
                    <a:lnTo>
                      <a:pt x="572" y="191"/>
                    </a:lnTo>
                    <a:lnTo>
                      <a:pt x="571" y="196"/>
                    </a:lnTo>
                    <a:lnTo>
                      <a:pt x="568" y="202"/>
                    </a:lnTo>
                    <a:lnTo>
                      <a:pt x="564" y="205"/>
                    </a:lnTo>
                    <a:lnTo>
                      <a:pt x="558" y="205"/>
                    </a:lnTo>
                    <a:lnTo>
                      <a:pt x="556" y="200"/>
                    </a:lnTo>
                    <a:lnTo>
                      <a:pt x="555" y="196"/>
                    </a:lnTo>
                    <a:lnTo>
                      <a:pt x="553" y="191"/>
                    </a:lnTo>
                    <a:lnTo>
                      <a:pt x="550" y="199"/>
                    </a:lnTo>
                    <a:lnTo>
                      <a:pt x="545" y="205"/>
                    </a:lnTo>
                    <a:lnTo>
                      <a:pt x="537" y="209"/>
                    </a:lnTo>
                    <a:lnTo>
                      <a:pt x="528" y="209"/>
                    </a:lnTo>
                    <a:lnTo>
                      <a:pt x="528" y="206"/>
                    </a:lnTo>
                    <a:lnTo>
                      <a:pt x="527" y="205"/>
                    </a:lnTo>
                    <a:lnTo>
                      <a:pt x="524" y="206"/>
                    </a:lnTo>
                    <a:lnTo>
                      <a:pt x="523" y="207"/>
                    </a:lnTo>
                    <a:lnTo>
                      <a:pt x="520" y="207"/>
                    </a:lnTo>
                    <a:lnTo>
                      <a:pt x="518" y="205"/>
                    </a:lnTo>
                    <a:lnTo>
                      <a:pt x="517" y="206"/>
                    </a:lnTo>
                    <a:lnTo>
                      <a:pt x="514" y="209"/>
                    </a:lnTo>
                    <a:lnTo>
                      <a:pt x="512" y="210"/>
                    </a:lnTo>
                    <a:lnTo>
                      <a:pt x="509" y="212"/>
                    </a:lnTo>
                    <a:close/>
                  </a:path>
                </a:pathLst>
              </a:custGeom>
              <a:solidFill>
                <a:srgbClr val="F7C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7" name="Freeform 81"/>
              <p:cNvSpPr>
                <a:spLocks/>
              </p:cNvSpPr>
              <p:nvPr/>
            </p:nvSpPr>
            <p:spPr bwMode="auto">
              <a:xfrm>
                <a:off x="2751" y="2791"/>
                <a:ext cx="113" cy="138"/>
              </a:xfrm>
              <a:custGeom>
                <a:avLst/>
                <a:gdLst>
                  <a:gd name="T0" fmla="*/ 35 w 227"/>
                  <a:gd name="T1" fmla="*/ 121 h 275"/>
                  <a:gd name="T2" fmla="*/ 30 w 227"/>
                  <a:gd name="T3" fmla="*/ 137 h 275"/>
                  <a:gd name="T4" fmla="*/ 24 w 227"/>
                  <a:gd name="T5" fmla="*/ 178 h 275"/>
                  <a:gd name="T6" fmla="*/ 14 w 227"/>
                  <a:gd name="T7" fmla="*/ 243 h 275"/>
                  <a:gd name="T8" fmla="*/ 21 w 227"/>
                  <a:gd name="T9" fmla="*/ 267 h 275"/>
                  <a:gd name="T10" fmla="*/ 50 w 227"/>
                  <a:gd name="T11" fmla="*/ 251 h 275"/>
                  <a:gd name="T12" fmla="*/ 81 w 227"/>
                  <a:gd name="T13" fmla="*/ 236 h 275"/>
                  <a:gd name="T14" fmla="*/ 110 w 227"/>
                  <a:gd name="T15" fmla="*/ 220 h 275"/>
                  <a:gd name="T16" fmla="*/ 138 w 227"/>
                  <a:gd name="T17" fmla="*/ 202 h 275"/>
                  <a:gd name="T18" fmla="*/ 161 w 227"/>
                  <a:gd name="T19" fmla="*/ 183 h 275"/>
                  <a:gd name="T20" fmla="*/ 182 w 227"/>
                  <a:gd name="T21" fmla="*/ 164 h 275"/>
                  <a:gd name="T22" fmla="*/ 201 w 227"/>
                  <a:gd name="T23" fmla="*/ 144 h 275"/>
                  <a:gd name="T24" fmla="*/ 215 w 227"/>
                  <a:gd name="T25" fmla="*/ 127 h 275"/>
                  <a:gd name="T26" fmla="*/ 227 w 227"/>
                  <a:gd name="T27" fmla="*/ 113 h 275"/>
                  <a:gd name="T28" fmla="*/ 221 w 227"/>
                  <a:gd name="T29" fmla="*/ 108 h 275"/>
                  <a:gd name="T30" fmla="*/ 208 w 227"/>
                  <a:gd name="T31" fmla="*/ 108 h 275"/>
                  <a:gd name="T32" fmla="*/ 193 w 227"/>
                  <a:gd name="T33" fmla="*/ 108 h 275"/>
                  <a:gd name="T34" fmla="*/ 180 w 227"/>
                  <a:gd name="T35" fmla="*/ 108 h 275"/>
                  <a:gd name="T36" fmla="*/ 161 w 227"/>
                  <a:gd name="T37" fmla="*/ 103 h 275"/>
                  <a:gd name="T38" fmla="*/ 136 w 227"/>
                  <a:gd name="T39" fmla="*/ 96 h 275"/>
                  <a:gd name="T40" fmla="*/ 116 w 227"/>
                  <a:gd name="T41" fmla="*/ 84 h 275"/>
                  <a:gd name="T42" fmla="*/ 95 w 227"/>
                  <a:gd name="T43" fmla="*/ 70 h 275"/>
                  <a:gd name="T44" fmla="*/ 76 w 227"/>
                  <a:gd name="T45" fmla="*/ 54 h 275"/>
                  <a:gd name="T46" fmla="*/ 60 w 227"/>
                  <a:gd name="T47" fmla="*/ 38 h 275"/>
                  <a:gd name="T48" fmla="*/ 50 w 227"/>
                  <a:gd name="T49" fmla="*/ 29 h 275"/>
                  <a:gd name="T50" fmla="*/ 41 w 227"/>
                  <a:gd name="T51" fmla="*/ 17 h 275"/>
                  <a:gd name="T52" fmla="*/ 30 w 227"/>
                  <a:gd name="T53" fmla="*/ 5 h 275"/>
                  <a:gd name="T54" fmla="*/ 16 w 227"/>
                  <a:gd name="T55" fmla="*/ 1 h 275"/>
                  <a:gd name="T56" fmla="*/ 2 w 227"/>
                  <a:gd name="T57" fmla="*/ 1 h 275"/>
                  <a:gd name="T58" fmla="*/ 2 w 227"/>
                  <a:gd name="T59" fmla="*/ 14 h 275"/>
                  <a:gd name="T60" fmla="*/ 12 w 227"/>
                  <a:gd name="T61" fmla="*/ 45 h 275"/>
                  <a:gd name="T62" fmla="*/ 30 w 227"/>
                  <a:gd name="T63" fmla="*/ 89 h 2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7"/>
                  <a:gd name="T97" fmla="*/ 0 h 275"/>
                  <a:gd name="T98" fmla="*/ 227 w 227"/>
                  <a:gd name="T99" fmla="*/ 275 h 2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7" h="275">
                    <a:moveTo>
                      <a:pt x="35" y="112"/>
                    </a:moveTo>
                    <a:lnTo>
                      <a:pt x="35" y="121"/>
                    </a:lnTo>
                    <a:lnTo>
                      <a:pt x="34" y="129"/>
                    </a:lnTo>
                    <a:lnTo>
                      <a:pt x="30" y="137"/>
                    </a:lnTo>
                    <a:lnTo>
                      <a:pt x="28" y="146"/>
                    </a:lnTo>
                    <a:lnTo>
                      <a:pt x="24" y="178"/>
                    </a:lnTo>
                    <a:lnTo>
                      <a:pt x="19" y="211"/>
                    </a:lnTo>
                    <a:lnTo>
                      <a:pt x="14" y="243"/>
                    </a:lnTo>
                    <a:lnTo>
                      <a:pt x="9" y="275"/>
                    </a:lnTo>
                    <a:lnTo>
                      <a:pt x="21" y="267"/>
                    </a:lnTo>
                    <a:lnTo>
                      <a:pt x="35" y="259"/>
                    </a:lnTo>
                    <a:lnTo>
                      <a:pt x="50" y="251"/>
                    </a:lnTo>
                    <a:lnTo>
                      <a:pt x="66" y="243"/>
                    </a:lnTo>
                    <a:lnTo>
                      <a:pt x="81" y="236"/>
                    </a:lnTo>
                    <a:lnTo>
                      <a:pt x="97" y="227"/>
                    </a:lnTo>
                    <a:lnTo>
                      <a:pt x="110" y="220"/>
                    </a:lnTo>
                    <a:lnTo>
                      <a:pt x="123" y="211"/>
                    </a:lnTo>
                    <a:lnTo>
                      <a:pt x="138" y="202"/>
                    </a:lnTo>
                    <a:lnTo>
                      <a:pt x="149" y="194"/>
                    </a:lnTo>
                    <a:lnTo>
                      <a:pt x="161" y="183"/>
                    </a:lnTo>
                    <a:lnTo>
                      <a:pt x="171" y="175"/>
                    </a:lnTo>
                    <a:lnTo>
                      <a:pt x="182" y="164"/>
                    </a:lnTo>
                    <a:lnTo>
                      <a:pt x="190" y="154"/>
                    </a:lnTo>
                    <a:lnTo>
                      <a:pt x="201" y="144"/>
                    </a:lnTo>
                    <a:lnTo>
                      <a:pt x="211" y="131"/>
                    </a:lnTo>
                    <a:lnTo>
                      <a:pt x="215" y="127"/>
                    </a:lnTo>
                    <a:lnTo>
                      <a:pt x="222" y="119"/>
                    </a:lnTo>
                    <a:lnTo>
                      <a:pt x="227" y="113"/>
                    </a:lnTo>
                    <a:lnTo>
                      <a:pt x="225" y="109"/>
                    </a:lnTo>
                    <a:lnTo>
                      <a:pt x="221" y="108"/>
                    </a:lnTo>
                    <a:lnTo>
                      <a:pt x="215" y="108"/>
                    </a:lnTo>
                    <a:lnTo>
                      <a:pt x="208" y="108"/>
                    </a:lnTo>
                    <a:lnTo>
                      <a:pt x="201" y="108"/>
                    </a:lnTo>
                    <a:lnTo>
                      <a:pt x="193" y="108"/>
                    </a:lnTo>
                    <a:lnTo>
                      <a:pt x="186" y="108"/>
                    </a:lnTo>
                    <a:lnTo>
                      <a:pt x="180" y="108"/>
                    </a:lnTo>
                    <a:lnTo>
                      <a:pt x="176" y="106"/>
                    </a:lnTo>
                    <a:lnTo>
                      <a:pt x="161" y="103"/>
                    </a:lnTo>
                    <a:lnTo>
                      <a:pt x="148" y="100"/>
                    </a:lnTo>
                    <a:lnTo>
                      <a:pt x="136" y="96"/>
                    </a:lnTo>
                    <a:lnTo>
                      <a:pt x="126" y="90"/>
                    </a:lnTo>
                    <a:lnTo>
                      <a:pt x="116" y="84"/>
                    </a:lnTo>
                    <a:lnTo>
                      <a:pt x="106" y="77"/>
                    </a:lnTo>
                    <a:lnTo>
                      <a:pt x="95" y="70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9" y="45"/>
                    </a:lnTo>
                    <a:lnTo>
                      <a:pt x="60" y="38"/>
                    </a:lnTo>
                    <a:lnTo>
                      <a:pt x="53" y="30"/>
                    </a:lnTo>
                    <a:lnTo>
                      <a:pt x="50" y="29"/>
                    </a:lnTo>
                    <a:lnTo>
                      <a:pt x="46" y="23"/>
                    </a:lnTo>
                    <a:lnTo>
                      <a:pt x="41" y="17"/>
                    </a:lnTo>
                    <a:lnTo>
                      <a:pt x="38" y="14"/>
                    </a:lnTo>
                    <a:lnTo>
                      <a:pt x="30" y="5"/>
                    </a:lnTo>
                    <a:lnTo>
                      <a:pt x="24" y="2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2" y="14"/>
                    </a:lnTo>
                    <a:lnTo>
                      <a:pt x="3" y="21"/>
                    </a:lnTo>
                    <a:lnTo>
                      <a:pt x="12" y="45"/>
                    </a:lnTo>
                    <a:lnTo>
                      <a:pt x="21" y="67"/>
                    </a:lnTo>
                    <a:lnTo>
                      <a:pt x="30" y="89"/>
                    </a:lnTo>
                    <a:lnTo>
                      <a:pt x="35" y="112"/>
                    </a:lnTo>
                    <a:close/>
                  </a:path>
                </a:pathLst>
              </a:custGeom>
              <a:solidFill>
                <a:srgbClr val="F7C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8" name="Freeform 82"/>
              <p:cNvSpPr>
                <a:spLocks/>
              </p:cNvSpPr>
              <p:nvPr/>
            </p:nvSpPr>
            <p:spPr bwMode="auto">
              <a:xfrm>
                <a:off x="2674" y="2597"/>
                <a:ext cx="19" cy="59"/>
              </a:xfrm>
              <a:custGeom>
                <a:avLst/>
                <a:gdLst>
                  <a:gd name="T0" fmla="*/ 12 w 38"/>
                  <a:gd name="T1" fmla="*/ 46 h 117"/>
                  <a:gd name="T2" fmla="*/ 9 w 38"/>
                  <a:gd name="T3" fmla="*/ 64 h 117"/>
                  <a:gd name="T4" fmla="*/ 3 w 38"/>
                  <a:gd name="T5" fmla="*/ 82 h 117"/>
                  <a:gd name="T6" fmla="*/ 0 w 38"/>
                  <a:gd name="T7" fmla="*/ 99 h 117"/>
                  <a:gd name="T8" fmla="*/ 7 w 38"/>
                  <a:gd name="T9" fmla="*/ 117 h 117"/>
                  <a:gd name="T10" fmla="*/ 13 w 38"/>
                  <a:gd name="T11" fmla="*/ 108 h 117"/>
                  <a:gd name="T12" fmla="*/ 19 w 38"/>
                  <a:gd name="T13" fmla="*/ 99 h 117"/>
                  <a:gd name="T14" fmla="*/ 26 w 38"/>
                  <a:gd name="T15" fmla="*/ 90 h 117"/>
                  <a:gd name="T16" fmla="*/ 36 w 38"/>
                  <a:gd name="T17" fmla="*/ 83 h 117"/>
                  <a:gd name="T18" fmla="*/ 38 w 38"/>
                  <a:gd name="T19" fmla="*/ 82 h 117"/>
                  <a:gd name="T20" fmla="*/ 38 w 38"/>
                  <a:gd name="T21" fmla="*/ 79 h 117"/>
                  <a:gd name="T22" fmla="*/ 36 w 38"/>
                  <a:gd name="T23" fmla="*/ 74 h 117"/>
                  <a:gd name="T24" fmla="*/ 36 w 38"/>
                  <a:gd name="T25" fmla="*/ 70 h 117"/>
                  <a:gd name="T26" fmla="*/ 31 w 38"/>
                  <a:gd name="T27" fmla="*/ 76 h 117"/>
                  <a:gd name="T28" fmla="*/ 26 w 38"/>
                  <a:gd name="T29" fmla="*/ 83 h 117"/>
                  <a:gd name="T30" fmla="*/ 23 w 38"/>
                  <a:gd name="T31" fmla="*/ 89 h 117"/>
                  <a:gd name="T32" fmla="*/ 18 w 38"/>
                  <a:gd name="T33" fmla="*/ 87 h 117"/>
                  <a:gd name="T34" fmla="*/ 15 w 38"/>
                  <a:gd name="T35" fmla="*/ 80 h 117"/>
                  <a:gd name="T36" fmla="*/ 18 w 38"/>
                  <a:gd name="T37" fmla="*/ 70 h 117"/>
                  <a:gd name="T38" fmla="*/ 22 w 38"/>
                  <a:gd name="T39" fmla="*/ 60 h 117"/>
                  <a:gd name="T40" fmla="*/ 25 w 38"/>
                  <a:gd name="T41" fmla="*/ 48 h 117"/>
                  <a:gd name="T42" fmla="*/ 26 w 38"/>
                  <a:gd name="T43" fmla="*/ 36 h 117"/>
                  <a:gd name="T44" fmla="*/ 26 w 38"/>
                  <a:gd name="T45" fmla="*/ 23 h 117"/>
                  <a:gd name="T46" fmla="*/ 26 w 38"/>
                  <a:gd name="T47" fmla="*/ 11 h 117"/>
                  <a:gd name="T48" fmla="*/ 25 w 38"/>
                  <a:gd name="T49" fmla="*/ 0 h 117"/>
                  <a:gd name="T50" fmla="*/ 19 w 38"/>
                  <a:gd name="T51" fmla="*/ 11 h 117"/>
                  <a:gd name="T52" fmla="*/ 16 w 38"/>
                  <a:gd name="T53" fmla="*/ 23 h 117"/>
                  <a:gd name="T54" fmla="*/ 13 w 38"/>
                  <a:gd name="T55" fmla="*/ 35 h 117"/>
                  <a:gd name="T56" fmla="*/ 12 w 38"/>
                  <a:gd name="T57" fmla="*/ 46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117"/>
                  <a:gd name="T89" fmla="*/ 38 w 38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117">
                    <a:moveTo>
                      <a:pt x="12" y="46"/>
                    </a:moveTo>
                    <a:lnTo>
                      <a:pt x="9" y="64"/>
                    </a:lnTo>
                    <a:lnTo>
                      <a:pt x="3" y="82"/>
                    </a:lnTo>
                    <a:lnTo>
                      <a:pt x="0" y="99"/>
                    </a:lnTo>
                    <a:lnTo>
                      <a:pt x="7" y="117"/>
                    </a:lnTo>
                    <a:lnTo>
                      <a:pt x="13" y="108"/>
                    </a:lnTo>
                    <a:lnTo>
                      <a:pt x="19" y="99"/>
                    </a:lnTo>
                    <a:lnTo>
                      <a:pt x="26" y="90"/>
                    </a:lnTo>
                    <a:lnTo>
                      <a:pt x="36" y="83"/>
                    </a:lnTo>
                    <a:lnTo>
                      <a:pt x="38" y="82"/>
                    </a:lnTo>
                    <a:lnTo>
                      <a:pt x="38" y="79"/>
                    </a:lnTo>
                    <a:lnTo>
                      <a:pt x="36" y="74"/>
                    </a:lnTo>
                    <a:lnTo>
                      <a:pt x="36" y="70"/>
                    </a:lnTo>
                    <a:lnTo>
                      <a:pt x="31" y="76"/>
                    </a:lnTo>
                    <a:lnTo>
                      <a:pt x="26" y="83"/>
                    </a:lnTo>
                    <a:lnTo>
                      <a:pt x="23" y="89"/>
                    </a:lnTo>
                    <a:lnTo>
                      <a:pt x="18" y="87"/>
                    </a:lnTo>
                    <a:lnTo>
                      <a:pt x="15" y="80"/>
                    </a:lnTo>
                    <a:lnTo>
                      <a:pt x="18" y="70"/>
                    </a:lnTo>
                    <a:lnTo>
                      <a:pt x="22" y="60"/>
                    </a:lnTo>
                    <a:lnTo>
                      <a:pt x="25" y="48"/>
                    </a:lnTo>
                    <a:lnTo>
                      <a:pt x="26" y="36"/>
                    </a:lnTo>
                    <a:lnTo>
                      <a:pt x="26" y="23"/>
                    </a:lnTo>
                    <a:lnTo>
                      <a:pt x="26" y="11"/>
                    </a:lnTo>
                    <a:lnTo>
                      <a:pt x="25" y="0"/>
                    </a:lnTo>
                    <a:lnTo>
                      <a:pt x="19" y="11"/>
                    </a:lnTo>
                    <a:lnTo>
                      <a:pt x="16" y="23"/>
                    </a:lnTo>
                    <a:lnTo>
                      <a:pt x="13" y="35"/>
                    </a:lnTo>
                    <a:lnTo>
                      <a:pt x="12" y="46"/>
                    </a:lnTo>
                    <a:close/>
                  </a:path>
                </a:pathLst>
              </a:custGeom>
              <a:solidFill>
                <a:srgbClr val="F7C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39" name="Freeform 83"/>
              <p:cNvSpPr>
                <a:spLocks/>
              </p:cNvSpPr>
              <p:nvPr/>
            </p:nvSpPr>
            <p:spPr bwMode="auto">
              <a:xfrm>
                <a:off x="2688" y="2643"/>
                <a:ext cx="10" cy="22"/>
              </a:xfrm>
              <a:custGeom>
                <a:avLst/>
                <a:gdLst>
                  <a:gd name="T0" fmla="*/ 21 w 21"/>
                  <a:gd name="T1" fmla="*/ 22 h 44"/>
                  <a:gd name="T2" fmla="*/ 19 w 21"/>
                  <a:gd name="T3" fmla="*/ 16 h 44"/>
                  <a:gd name="T4" fmla="*/ 19 w 21"/>
                  <a:gd name="T5" fmla="*/ 10 h 44"/>
                  <a:gd name="T6" fmla="*/ 18 w 21"/>
                  <a:gd name="T7" fmla="*/ 5 h 44"/>
                  <a:gd name="T8" fmla="*/ 15 w 21"/>
                  <a:gd name="T9" fmla="*/ 0 h 44"/>
                  <a:gd name="T10" fmla="*/ 12 w 21"/>
                  <a:gd name="T11" fmla="*/ 8 h 44"/>
                  <a:gd name="T12" fmla="*/ 9 w 21"/>
                  <a:gd name="T13" fmla="*/ 16 h 44"/>
                  <a:gd name="T14" fmla="*/ 6 w 21"/>
                  <a:gd name="T15" fmla="*/ 25 h 44"/>
                  <a:gd name="T16" fmla="*/ 3 w 21"/>
                  <a:gd name="T17" fmla="*/ 34 h 44"/>
                  <a:gd name="T18" fmla="*/ 2 w 21"/>
                  <a:gd name="T19" fmla="*/ 37 h 44"/>
                  <a:gd name="T20" fmla="*/ 0 w 21"/>
                  <a:gd name="T21" fmla="*/ 41 h 44"/>
                  <a:gd name="T22" fmla="*/ 0 w 21"/>
                  <a:gd name="T23" fmla="*/ 44 h 44"/>
                  <a:gd name="T24" fmla="*/ 5 w 21"/>
                  <a:gd name="T25" fmla="*/ 44 h 44"/>
                  <a:gd name="T26" fmla="*/ 12 w 21"/>
                  <a:gd name="T27" fmla="*/ 43 h 44"/>
                  <a:gd name="T28" fmla="*/ 18 w 21"/>
                  <a:gd name="T29" fmla="*/ 37 h 44"/>
                  <a:gd name="T30" fmla="*/ 21 w 21"/>
                  <a:gd name="T31" fmla="*/ 31 h 44"/>
                  <a:gd name="T32" fmla="*/ 21 w 21"/>
                  <a:gd name="T33" fmla="*/ 22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44"/>
                  <a:gd name="T53" fmla="*/ 21 w 21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44">
                    <a:moveTo>
                      <a:pt x="21" y="22"/>
                    </a:moveTo>
                    <a:lnTo>
                      <a:pt x="19" y="16"/>
                    </a:lnTo>
                    <a:lnTo>
                      <a:pt x="19" y="10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12" y="8"/>
                    </a:lnTo>
                    <a:lnTo>
                      <a:pt x="9" y="16"/>
                    </a:lnTo>
                    <a:lnTo>
                      <a:pt x="6" y="25"/>
                    </a:lnTo>
                    <a:lnTo>
                      <a:pt x="3" y="34"/>
                    </a:lnTo>
                    <a:lnTo>
                      <a:pt x="2" y="37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5" y="44"/>
                    </a:lnTo>
                    <a:lnTo>
                      <a:pt x="12" y="43"/>
                    </a:lnTo>
                    <a:lnTo>
                      <a:pt x="18" y="37"/>
                    </a:lnTo>
                    <a:lnTo>
                      <a:pt x="21" y="3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F7C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0" name="Freeform 84"/>
              <p:cNvSpPr>
                <a:spLocks/>
              </p:cNvSpPr>
              <p:nvPr/>
            </p:nvSpPr>
            <p:spPr bwMode="auto">
              <a:xfrm>
                <a:off x="3005" y="2532"/>
                <a:ext cx="36" cy="124"/>
              </a:xfrm>
              <a:custGeom>
                <a:avLst/>
                <a:gdLst>
                  <a:gd name="T0" fmla="*/ 14 w 71"/>
                  <a:gd name="T1" fmla="*/ 60 h 247"/>
                  <a:gd name="T2" fmla="*/ 11 w 71"/>
                  <a:gd name="T3" fmla="*/ 99 h 247"/>
                  <a:gd name="T4" fmla="*/ 10 w 71"/>
                  <a:gd name="T5" fmla="*/ 141 h 247"/>
                  <a:gd name="T6" fmla="*/ 6 w 71"/>
                  <a:gd name="T7" fmla="*/ 182 h 247"/>
                  <a:gd name="T8" fmla="*/ 0 w 71"/>
                  <a:gd name="T9" fmla="*/ 223 h 247"/>
                  <a:gd name="T10" fmla="*/ 0 w 71"/>
                  <a:gd name="T11" fmla="*/ 229 h 247"/>
                  <a:gd name="T12" fmla="*/ 3 w 71"/>
                  <a:gd name="T13" fmla="*/ 232 h 247"/>
                  <a:gd name="T14" fmla="*/ 4 w 71"/>
                  <a:gd name="T15" fmla="*/ 236 h 247"/>
                  <a:gd name="T16" fmla="*/ 4 w 71"/>
                  <a:gd name="T17" fmla="*/ 242 h 247"/>
                  <a:gd name="T18" fmla="*/ 6 w 71"/>
                  <a:gd name="T19" fmla="*/ 245 h 247"/>
                  <a:gd name="T20" fmla="*/ 9 w 71"/>
                  <a:gd name="T21" fmla="*/ 247 h 247"/>
                  <a:gd name="T22" fmla="*/ 14 w 71"/>
                  <a:gd name="T23" fmla="*/ 245 h 247"/>
                  <a:gd name="T24" fmla="*/ 17 w 71"/>
                  <a:gd name="T25" fmla="*/ 242 h 247"/>
                  <a:gd name="T26" fmla="*/ 20 w 71"/>
                  <a:gd name="T27" fmla="*/ 236 h 247"/>
                  <a:gd name="T28" fmla="*/ 25 w 71"/>
                  <a:gd name="T29" fmla="*/ 230 h 247"/>
                  <a:gd name="T30" fmla="*/ 27 w 71"/>
                  <a:gd name="T31" fmla="*/ 223 h 247"/>
                  <a:gd name="T32" fmla="*/ 30 w 71"/>
                  <a:gd name="T33" fmla="*/ 219 h 247"/>
                  <a:gd name="T34" fmla="*/ 29 w 71"/>
                  <a:gd name="T35" fmla="*/ 216 h 247"/>
                  <a:gd name="T36" fmla="*/ 26 w 71"/>
                  <a:gd name="T37" fmla="*/ 213 h 247"/>
                  <a:gd name="T38" fmla="*/ 22 w 71"/>
                  <a:gd name="T39" fmla="*/ 210 h 247"/>
                  <a:gd name="T40" fmla="*/ 19 w 71"/>
                  <a:gd name="T41" fmla="*/ 206 h 247"/>
                  <a:gd name="T42" fmla="*/ 17 w 71"/>
                  <a:gd name="T43" fmla="*/ 203 h 247"/>
                  <a:gd name="T44" fmla="*/ 19 w 71"/>
                  <a:gd name="T45" fmla="*/ 198 h 247"/>
                  <a:gd name="T46" fmla="*/ 20 w 71"/>
                  <a:gd name="T47" fmla="*/ 194 h 247"/>
                  <a:gd name="T48" fmla="*/ 23 w 71"/>
                  <a:gd name="T49" fmla="*/ 191 h 247"/>
                  <a:gd name="T50" fmla="*/ 27 w 71"/>
                  <a:gd name="T51" fmla="*/ 191 h 247"/>
                  <a:gd name="T52" fmla="*/ 29 w 71"/>
                  <a:gd name="T53" fmla="*/ 195 h 247"/>
                  <a:gd name="T54" fmla="*/ 32 w 71"/>
                  <a:gd name="T55" fmla="*/ 200 h 247"/>
                  <a:gd name="T56" fmla="*/ 35 w 71"/>
                  <a:gd name="T57" fmla="*/ 204 h 247"/>
                  <a:gd name="T58" fmla="*/ 45 w 71"/>
                  <a:gd name="T59" fmla="*/ 178 h 247"/>
                  <a:gd name="T60" fmla="*/ 55 w 71"/>
                  <a:gd name="T61" fmla="*/ 150 h 247"/>
                  <a:gd name="T62" fmla="*/ 65 w 71"/>
                  <a:gd name="T63" fmla="*/ 124 h 247"/>
                  <a:gd name="T64" fmla="*/ 71 w 71"/>
                  <a:gd name="T65" fmla="*/ 98 h 247"/>
                  <a:gd name="T66" fmla="*/ 71 w 71"/>
                  <a:gd name="T67" fmla="*/ 74 h 247"/>
                  <a:gd name="T68" fmla="*/ 67 w 71"/>
                  <a:gd name="T69" fmla="*/ 51 h 247"/>
                  <a:gd name="T70" fmla="*/ 60 w 71"/>
                  <a:gd name="T71" fmla="*/ 28 h 247"/>
                  <a:gd name="T72" fmla="*/ 48 w 71"/>
                  <a:gd name="T73" fmla="*/ 6 h 247"/>
                  <a:gd name="T74" fmla="*/ 46 w 71"/>
                  <a:gd name="T75" fmla="*/ 3 h 247"/>
                  <a:gd name="T76" fmla="*/ 44 w 71"/>
                  <a:gd name="T77" fmla="*/ 1 h 247"/>
                  <a:gd name="T78" fmla="*/ 42 w 71"/>
                  <a:gd name="T79" fmla="*/ 0 h 247"/>
                  <a:gd name="T80" fmla="*/ 39 w 71"/>
                  <a:gd name="T81" fmla="*/ 0 h 247"/>
                  <a:gd name="T82" fmla="*/ 32 w 71"/>
                  <a:gd name="T83" fmla="*/ 6 h 247"/>
                  <a:gd name="T84" fmla="*/ 25 w 71"/>
                  <a:gd name="T85" fmla="*/ 14 h 247"/>
                  <a:gd name="T86" fmla="*/ 19 w 71"/>
                  <a:gd name="T87" fmla="*/ 23 h 247"/>
                  <a:gd name="T88" fmla="*/ 13 w 71"/>
                  <a:gd name="T89" fmla="*/ 32 h 247"/>
                  <a:gd name="T90" fmla="*/ 10 w 71"/>
                  <a:gd name="T91" fmla="*/ 38 h 247"/>
                  <a:gd name="T92" fmla="*/ 9 w 71"/>
                  <a:gd name="T93" fmla="*/ 45 h 247"/>
                  <a:gd name="T94" fmla="*/ 10 w 71"/>
                  <a:gd name="T95" fmla="*/ 54 h 247"/>
                  <a:gd name="T96" fmla="*/ 14 w 71"/>
                  <a:gd name="T97" fmla="*/ 60 h 2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"/>
                  <a:gd name="T148" fmla="*/ 0 h 247"/>
                  <a:gd name="T149" fmla="*/ 71 w 71"/>
                  <a:gd name="T150" fmla="*/ 247 h 2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" h="247">
                    <a:moveTo>
                      <a:pt x="14" y="60"/>
                    </a:moveTo>
                    <a:lnTo>
                      <a:pt x="11" y="99"/>
                    </a:lnTo>
                    <a:lnTo>
                      <a:pt x="10" y="141"/>
                    </a:lnTo>
                    <a:lnTo>
                      <a:pt x="6" y="182"/>
                    </a:lnTo>
                    <a:lnTo>
                      <a:pt x="0" y="223"/>
                    </a:lnTo>
                    <a:lnTo>
                      <a:pt x="0" y="229"/>
                    </a:lnTo>
                    <a:lnTo>
                      <a:pt x="3" y="232"/>
                    </a:lnTo>
                    <a:lnTo>
                      <a:pt x="4" y="236"/>
                    </a:lnTo>
                    <a:lnTo>
                      <a:pt x="4" y="242"/>
                    </a:lnTo>
                    <a:lnTo>
                      <a:pt x="6" y="245"/>
                    </a:lnTo>
                    <a:lnTo>
                      <a:pt x="9" y="247"/>
                    </a:lnTo>
                    <a:lnTo>
                      <a:pt x="14" y="245"/>
                    </a:lnTo>
                    <a:lnTo>
                      <a:pt x="17" y="242"/>
                    </a:lnTo>
                    <a:lnTo>
                      <a:pt x="20" y="236"/>
                    </a:lnTo>
                    <a:lnTo>
                      <a:pt x="25" y="230"/>
                    </a:lnTo>
                    <a:lnTo>
                      <a:pt x="27" y="223"/>
                    </a:lnTo>
                    <a:lnTo>
                      <a:pt x="30" y="219"/>
                    </a:lnTo>
                    <a:lnTo>
                      <a:pt x="29" y="216"/>
                    </a:lnTo>
                    <a:lnTo>
                      <a:pt x="26" y="213"/>
                    </a:lnTo>
                    <a:lnTo>
                      <a:pt x="22" y="210"/>
                    </a:lnTo>
                    <a:lnTo>
                      <a:pt x="19" y="206"/>
                    </a:lnTo>
                    <a:lnTo>
                      <a:pt x="17" y="203"/>
                    </a:lnTo>
                    <a:lnTo>
                      <a:pt x="19" y="198"/>
                    </a:lnTo>
                    <a:lnTo>
                      <a:pt x="20" y="194"/>
                    </a:lnTo>
                    <a:lnTo>
                      <a:pt x="23" y="191"/>
                    </a:lnTo>
                    <a:lnTo>
                      <a:pt x="27" y="191"/>
                    </a:lnTo>
                    <a:lnTo>
                      <a:pt x="29" y="195"/>
                    </a:lnTo>
                    <a:lnTo>
                      <a:pt x="32" y="200"/>
                    </a:lnTo>
                    <a:lnTo>
                      <a:pt x="35" y="204"/>
                    </a:lnTo>
                    <a:lnTo>
                      <a:pt x="45" y="178"/>
                    </a:lnTo>
                    <a:lnTo>
                      <a:pt x="55" y="150"/>
                    </a:lnTo>
                    <a:lnTo>
                      <a:pt x="65" y="124"/>
                    </a:lnTo>
                    <a:lnTo>
                      <a:pt x="71" y="98"/>
                    </a:lnTo>
                    <a:lnTo>
                      <a:pt x="71" y="74"/>
                    </a:lnTo>
                    <a:lnTo>
                      <a:pt x="67" y="51"/>
                    </a:lnTo>
                    <a:lnTo>
                      <a:pt x="60" y="28"/>
                    </a:lnTo>
                    <a:lnTo>
                      <a:pt x="48" y="6"/>
                    </a:lnTo>
                    <a:lnTo>
                      <a:pt x="46" y="3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6"/>
                    </a:lnTo>
                    <a:lnTo>
                      <a:pt x="25" y="14"/>
                    </a:lnTo>
                    <a:lnTo>
                      <a:pt x="19" y="23"/>
                    </a:lnTo>
                    <a:lnTo>
                      <a:pt x="13" y="32"/>
                    </a:lnTo>
                    <a:lnTo>
                      <a:pt x="10" y="38"/>
                    </a:lnTo>
                    <a:lnTo>
                      <a:pt x="9" y="45"/>
                    </a:lnTo>
                    <a:lnTo>
                      <a:pt x="10" y="54"/>
                    </a:lnTo>
                    <a:lnTo>
                      <a:pt x="14" y="60"/>
                    </a:lnTo>
                    <a:close/>
                  </a:path>
                </a:pathLst>
              </a:custGeom>
              <a:solidFill>
                <a:srgbClr val="F7C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1" name="Freeform 85"/>
              <p:cNvSpPr>
                <a:spLocks/>
              </p:cNvSpPr>
              <p:nvPr/>
            </p:nvSpPr>
            <p:spPr bwMode="auto">
              <a:xfrm>
                <a:off x="2473" y="2397"/>
                <a:ext cx="26" cy="98"/>
              </a:xfrm>
              <a:custGeom>
                <a:avLst/>
                <a:gdLst>
                  <a:gd name="T0" fmla="*/ 52 w 52"/>
                  <a:gd name="T1" fmla="*/ 107 h 197"/>
                  <a:gd name="T2" fmla="*/ 52 w 52"/>
                  <a:gd name="T3" fmla="*/ 92 h 197"/>
                  <a:gd name="T4" fmla="*/ 51 w 52"/>
                  <a:gd name="T5" fmla="*/ 81 h 197"/>
                  <a:gd name="T6" fmla="*/ 48 w 52"/>
                  <a:gd name="T7" fmla="*/ 72 h 197"/>
                  <a:gd name="T8" fmla="*/ 44 w 52"/>
                  <a:gd name="T9" fmla="*/ 62 h 197"/>
                  <a:gd name="T10" fmla="*/ 38 w 52"/>
                  <a:gd name="T11" fmla="*/ 53 h 197"/>
                  <a:gd name="T12" fmla="*/ 33 w 52"/>
                  <a:gd name="T13" fmla="*/ 46 h 197"/>
                  <a:gd name="T14" fmla="*/ 28 w 52"/>
                  <a:gd name="T15" fmla="*/ 38 h 197"/>
                  <a:gd name="T16" fmla="*/ 22 w 52"/>
                  <a:gd name="T17" fmla="*/ 31 h 197"/>
                  <a:gd name="T18" fmla="*/ 16 w 52"/>
                  <a:gd name="T19" fmla="*/ 22 h 197"/>
                  <a:gd name="T20" fmla="*/ 10 w 52"/>
                  <a:gd name="T21" fmla="*/ 15 h 197"/>
                  <a:gd name="T22" fmla="*/ 6 w 52"/>
                  <a:gd name="T23" fmla="*/ 8 h 197"/>
                  <a:gd name="T24" fmla="*/ 0 w 52"/>
                  <a:gd name="T25" fmla="*/ 0 h 197"/>
                  <a:gd name="T26" fmla="*/ 1 w 52"/>
                  <a:gd name="T27" fmla="*/ 15 h 197"/>
                  <a:gd name="T28" fmla="*/ 3 w 52"/>
                  <a:gd name="T29" fmla="*/ 28 h 197"/>
                  <a:gd name="T30" fmla="*/ 6 w 52"/>
                  <a:gd name="T31" fmla="*/ 40 h 197"/>
                  <a:gd name="T32" fmla="*/ 9 w 52"/>
                  <a:gd name="T33" fmla="*/ 51 h 197"/>
                  <a:gd name="T34" fmla="*/ 11 w 52"/>
                  <a:gd name="T35" fmla="*/ 63 h 197"/>
                  <a:gd name="T36" fmla="*/ 14 w 52"/>
                  <a:gd name="T37" fmla="*/ 73 h 197"/>
                  <a:gd name="T38" fmla="*/ 16 w 52"/>
                  <a:gd name="T39" fmla="*/ 85 h 197"/>
                  <a:gd name="T40" fmla="*/ 16 w 52"/>
                  <a:gd name="T41" fmla="*/ 100 h 197"/>
                  <a:gd name="T42" fmla="*/ 17 w 52"/>
                  <a:gd name="T43" fmla="*/ 111 h 197"/>
                  <a:gd name="T44" fmla="*/ 17 w 52"/>
                  <a:gd name="T45" fmla="*/ 123 h 197"/>
                  <a:gd name="T46" fmla="*/ 16 w 52"/>
                  <a:gd name="T47" fmla="*/ 136 h 197"/>
                  <a:gd name="T48" fmla="*/ 13 w 52"/>
                  <a:gd name="T49" fmla="*/ 148 h 197"/>
                  <a:gd name="T50" fmla="*/ 11 w 52"/>
                  <a:gd name="T51" fmla="*/ 155 h 197"/>
                  <a:gd name="T52" fmla="*/ 9 w 52"/>
                  <a:gd name="T53" fmla="*/ 164 h 197"/>
                  <a:gd name="T54" fmla="*/ 7 w 52"/>
                  <a:gd name="T55" fmla="*/ 171 h 197"/>
                  <a:gd name="T56" fmla="*/ 7 w 52"/>
                  <a:gd name="T57" fmla="*/ 178 h 197"/>
                  <a:gd name="T58" fmla="*/ 11 w 52"/>
                  <a:gd name="T59" fmla="*/ 184 h 197"/>
                  <a:gd name="T60" fmla="*/ 22 w 52"/>
                  <a:gd name="T61" fmla="*/ 189 h 197"/>
                  <a:gd name="T62" fmla="*/ 32 w 52"/>
                  <a:gd name="T63" fmla="*/ 193 h 197"/>
                  <a:gd name="T64" fmla="*/ 39 w 52"/>
                  <a:gd name="T65" fmla="*/ 197 h 197"/>
                  <a:gd name="T66" fmla="*/ 42 w 52"/>
                  <a:gd name="T67" fmla="*/ 190 h 197"/>
                  <a:gd name="T68" fmla="*/ 44 w 52"/>
                  <a:gd name="T69" fmla="*/ 180 h 197"/>
                  <a:gd name="T70" fmla="*/ 45 w 52"/>
                  <a:gd name="T71" fmla="*/ 168 h 197"/>
                  <a:gd name="T72" fmla="*/ 47 w 52"/>
                  <a:gd name="T73" fmla="*/ 154 h 197"/>
                  <a:gd name="T74" fmla="*/ 48 w 52"/>
                  <a:gd name="T75" fmla="*/ 141 h 197"/>
                  <a:gd name="T76" fmla="*/ 49 w 52"/>
                  <a:gd name="T77" fmla="*/ 129 h 197"/>
                  <a:gd name="T78" fmla="*/ 51 w 52"/>
                  <a:gd name="T79" fmla="*/ 117 h 197"/>
                  <a:gd name="T80" fmla="*/ 52 w 52"/>
                  <a:gd name="T81" fmla="*/ 107 h 1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197"/>
                  <a:gd name="T125" fmla="*/ 52 w 52"/>
                  <a:gd name="T126" fmla="*/ 197 h 1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197">
                    <a:moveTo>
                      <a:pt x="52" y="107"/>
                    </a:moveTo>
                    <a:lnTo>
                      <a:pt x="52" y="92"/>
                    </a:lnTo>
                    <a:lnTo>
                      <a:pt x="51" y="81"/>
                    </a:lnTo>
                    <a:lnTo>
                      <a:pt x="48" y="72"/>
                    </a:lnTo>
                    <a:lnTo>
                      <a:pt x="44" y="62"/>
                    </a:lnTo>
                    <a:lnTo>
                      <a:pt x="38" y="53"/>
                    </a:lnTo>
                    <a:lnTo>
                      <a:pt x="33" y="46"/>
                    </a:lnTo>
                    <a:lnTo>
                      <a:pt x="28" y="38"/>
                    </a:lnTo>
                    <a:lnTo>
                      <a:pt x="22" y="31"/>
                    </a:lnTo>
                    <a:lnTo>
                      <a:pt x="16" y="22"/>
                    </a:lnTo>
                    <a:lnTo>
                      <a:pt x="10" y="15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1" y="15"/>
                    </a:lnTo>
                    <a:lnTo>
                      <a:pt x="3" y="28"/>
                    </a:lnTo>
                    <a:lnTo>
                      <a:pt x="6" y="40"/>
                    </a:lnTo>
                    <a:lnTo>
                      <a:pt x="9" y="51"/>
                    </a:lnTo>
                    <a:lnTo>
                      <a:pt x="11" y="63"/>
                    </a:lnTo>
                    <a:lnTo>
                      <a:pt x="14" y="73"/>
                    </a:lnTo>
                    <a:lnTo>
                      <a:pt x="16" y="85"/>
                    </a:lnTo>
                    <a:lnTo>
                      <a:pt x="16" y="100"/>
                    </a:lnTo>
                    <a:lnTo>
                      <a:pt x="17" y="111"/>
                    </a:lnTo>
                    <a:lnTo>
                      <a:pt x="17" y="123"/>
                    </a:lnTo>
                    <a:lnTo>
                      <a:pt x="16" y="136"/>
                    </a:lnTo>
                    <a:lnTo>
                      <a:pt x="13" y="148"/>
                    </a:lnTo>
                    <a:lnTo>
                      <a:pt x="11" y="155"/>
                    </a:lnTo>
                    <a:lnTo>
                      <a:pt x="9" y="164"/>
                    </a:lnTo>
                    <a:lnTo>
                      <a:pt x="7" y="171"/>
                    </a:lnTo>
                    <a:lnTo>
                      <a:pt x="7" y="178"/>
                    </a:lnTo>
                    <a:lnTo>
                      <a:pt x="11" y="184"/>
                    </a:lnTo>
                    <a:lnTo>
                      <a:pt x="22" y="189"/>
                    </a:lnTo>
                    <a:lnTo>
                      <a:pt x="32" y="193"/>
                    </a:lnTo>
                    <a:lnTo>
                      <a:pt x="39" y="197"/>
                    </a:lnTo>
                    <a:lnTo>
                      <a:pt x="42" y="190"/>
                    </a:lnTo>
                    <a:lnTo>
                      <a:pt x="44" y="180"/>
                    </a:lnTo>
                    <a:lnTo>
                      <a:pt x="45" y="168"/>
                    </a:lnTo>
                    <a:lnTo>
                      <a:pt x="47" y="154"/>
                    </a:lnTo>
                    <a:lnTo>
                      <a:pt x="48" y="141"/>
                    </a:lnTo>
                    <a:lnTo>
                      <a:pt x="49" y="129"/>
                    </a:lnTo>
                    <a:lnTo>
                      <a:pt x="51" y="117"/>
                    </a:lnTo>
                    <a:lnTo>
                      <a:pt x="52" y="107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2" name="Freeform 86"/>
              <p:cNvSpPr>
                <a:spLocks/>
              </p:cNvSpPr>
              <p:nvPr/>
            </p:nvSpPr>
            <p:spPr bwMode="auto">
              <a:xfrm>
                <a:off x="2473" y="2349"/>
                <a:ext cx="9" cy="52"/>
              </a:xfrm>
              <a:custGeom>
                <a:avLst/>
                <a:gdLst>
                  <a:gd name="T0" fmla="*/ 17 w 17"/>
                  <a:gd name="T1" fmla="*/ 99 h 105"/>
                  <a:gd name="T2" fmla="*/ 17 w 17"/>
                  <a:gd name="T3" fmla="*/ 74 h 105"/>
                  <a:gd name="T4" fmla="*/ 14 w 17"/>
                  <a:gd name="T5" fmla="*/ 50 h 105"/>
                  <a:gd name="T6" fmla="*/ 10 w 17"/>
                  <a:gd name="T7" fmla="*/ 25 h 105"/>
                  <a:gd name="T8" fmla="*/ 4 w 17"/>
                  <a:gd name="T9" fmla="*/ 0 h 105"/>
                  <a:gd name="T10" fmla="*/ 0 w 17"/>
                  <a:gd name="T11" fmla="*/ 22 h 105"/>
                  <a:gd name="T12" fmla="*/ 0 w 17"/>
                  <a:gd name="T13" fmla="*/ 44 h 105"/>
                  <a:gd name="T14" fmla="*/ 1 w 17"/>
                  <a:gd name="T15" fmla="*/ 67 h 105"/>
                  <a:gd name="T16" fmla="*/ 6 w 17"/>
                  <a:gd name="T17" fmla="*/ 89 h 105"/>
                  <a:gd name="T18" fmla="*/ 7 w 17"/>
                  <a:gd name="T19" fmla="*/ 93 h 105"/>
                  <a:gd name="T20" fmla="*/ 9 w 17"/>
                  <a:gd name="T21" fmla="*/ 98 h 105"/>
                  <a:gd name="T22" fmla="*/ 11 w 17"/>
                  <a:gd name="T23" fmla="*/ 102 h 105"/>
                  <a:gd name="T24" fmla="*/ 16 w 17"/>
                  <a:gd name="T25" fmla="*/ 105 h 105"/>
                  <a:gd name="T26" fmla="*/ 17 w 17"/>
                  <a:gd name="T27" fmla="*/ 105 h 105"/>
                  <a:gd name="T28" fmla="*/ 17 w 17"/>
                  <a:gd name="T29" fmla="*/ 104 h 105"/>
                  <a:gd name="T30" fmla="*/ 17 w 17"/>
                  <a:gd name="T31" fmla="*/ 101 h 105"/>
                  <a:gd name="T32" fmla="*/ 17 w 17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05"/>
                  <a:gd name="T53" fmla="*/ 17 w 17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05">
                    <a:moveTo>
                      <a:pt x="17" y="99"/>
                    </a:moveTo>
                    <a:lnTo>
                      <a:pt x="17" y="74"/>
                    </a:lnTo>
                    <a:lnTo>
                      <a:pt x="14" y="50"/>
                    </a:lnTo>
                    <a:lnTo>
                      <a:pt x="10" y="25"/>
                    </a:lnTo>
                    <a:lnTo>
                      <a:pt x="4" y="0"/>
                    </a:lnTo>
                    <a:lnTo>
                      <a:pt x="0" y="22"/>
                    </a:lnTo>
                    <a:lnTo>
                      <a:pt x="0" y="44"/>
                    </a:lnTo>
                    <a:lnTo>
                      <a:pt x="1" y="67"/>
                    </a:lnTo>
                    <a:lnTo>
                      <a:pt x="6" y="89"/>
                    </a:lnTo>
                    <a:lnTo>
                      <a:pt x="7" y="93"/>
                    </a:lnTo>
                    <a:lnTo>
                      <a:pt x="9" y="98"/>
                    </a:lnTo>
                    <a:lnTo>
                      <a:pt x="11" y="102"/>
                    </a:lnTo>
                    <a:lnTo>
                      <a:pt x="16" y="105"/>
                    </a:lnTo>
                    <a:lnTo>
                      <a:pt x="17" y="105"/>
                    </a:lnTo>
                    <a:lnTo>
                      <a:pt x="17" y="104"/>
                    </a:lnTo>
                    <a:lnTo>
                      <a:pt x="17" y="101"/>
                    </a:lnTo>
                    <a:lnTo>
                      <a:pt x="17" y="99"/>
                    </a:lnTo>
                    <a:close/>
                  </a:path>
                </a:pathLst>
              </a:custGeom>
              <a:solidFill>
                <a:srgbClr val="F7C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3" name="Freeform 87"/>
              <p:cNvSpPr>
                <a:spLocks/>
              </p:cNvSpPr>
              <p:nvPr/>
            </p:nvSpPr>
            <p:spPr bwMode="auto">
              <a:xfrm>
                <a:off x="2461" y="2324"/>
                <a:ext cx="13" cy="64"/>
              </a:xfrm>
              <a:custGeom>
                <a:avLst/>
                <a:gdLst>
                  <a:gd name="T0" fmla="*/ 19 w 25"/>
                  <a:gd name="T1" fmla="*/ 101 h 129"/>
                  <a:gd name="T2" fmla="*/ 19 w 25"/>
                  <a:gd name="T3" fmla="*/ 81 h 129"/>
                  <a:gd name="T4" fmla="*/ 22 w 25"/>
                  <a:gd name="T5" fmla="*/ 62 h 129"/>
                  <a:gd name="T6" fmla="*/ 25 w 25"/>
                  <a:gd name="T7" fmla="*/ 41 h 129"/>
                  <a:gd name="T8" fmla="*/ 25 w 25"/>
                  <a:gd name="T9" fmla="*/ 22 h 129"/>
                  <a:gd name="T10" fmla="*/ 25 w 25"/>
                  <a:gd name="T11" fmla="*/ 18 h 129"/>
                  <a:gd name="T12" fmla="*/ 24 w 25"/>
                  <a:gd name="T13" fmla="*/ 11 h 129"/>
                  <a:gd name="T14" fmla="*/ 22 w 25"/>
                  <a:gd name="T15" fmla="*/ 5 h 129"/>
                  <a:gd name="T16" fmla="*/ 21 w 25"/>
                  <a:gd name="T17" fmla="*/ 0 h 129"/>
                  <a:gd name="T18" fmla="*/ 5 w 25"/>
                  <a:gd name="T19" fmla="*/ 43 h 129"/>
                  <a:gd name="T20" fmla="*/ 0 w 25"/>
                  <a:gd name="T21" fmla="*/ 70 h 129"/>
                  <a:gd name="T22" fmla="*/ 6 w 25"/>
                  <a:gd name="T23" fmla="*/ 94 h 129"/>
                  <a:gd name="T24" fmla="*/ 18 w 25"/>
                  <a:gd name="T25" fmla="*/ 129 h 129"/>
                  <a:gd name="T26" fmla="*/ 21 w 25"/>
                  <a:gd name="T27" fmla="*/ 123 h 129"/>
                  <a:gd name="T28" fmla="*/ 21 w 25"/>
                  <a:gd name="T29" fmla="*/ 116 h 129"/>
                  <a:gd name="T30" fmla="*/ 21 w 25"/>
                  <a:gd name="T31" fmla="*/ 108 h 129"/>
                  <a:gd name="T32" fmla="*/ 19 w 25"/>
                  <a:gd name="T33" fmla="*/ 101 h 1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29"/>
                  <a:gd name="T53" fmla="*/ 25 w 25"/>
                  <a:gd name="T54" fmla="*/ 129 h 1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29">
                    <a:moveTo>
                      <a:pt x="19" y="101"/>
                    </a:moveTo>
                    <a:lnTo>
                      <a:pt x="19" y="81"/>
                    </a:lnTo>
                    <a:lnTo>
                      <a:pt x="22" y="62"/>
                    </a:lnTo>
                    <a:lnTo>
                      <a:pt x="25" y="41"/>
                    </a:lnTo>
                    <a:lnTo>
                      <a:pt x="25" y="22"/>
                    </a:lnTo>
                    <a:lnTo>
                      <a:pt x="25" y="18"/>
                    </a:lnTo>
                    <a:lnTo>
                      <a:pt x="24" y="11"/>
                    </a:lnTo>
                    <a:lnTo>
                      <a:pt x="22" y="5"/>
                    </a:lnTo>
                    <a:lnTo>
                      <a:pt x="21" y="0"/>
                    </a:lnTo>
                    <a:lnTo>
                      <a:pt x="5" y="43"/>
                    </a:lnTo>
                    <a:lnTo>
                      <a:pt x="0" y="70"/>
                    </a:lnTo>
                    <a:lnTo>
                      <a:pt x="6" y="94"/>
                    </a:lnTo>
                    <a:lnTo>
                      <a:pt x="18" y="129"/>
                    </a:lnTo>
                    <a:lnTo>
                      <a:pt x="21" y="123"/>
                    </a:lnTo>
                    <a:lnTo>
                      <a:pt x="21" y="116"/>
                    </a:lnTo>
                    <a:lnTo>
                      <a:pt x="21" y="108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A57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4" name="Freeform 88"/>
              <p:cNvSpPr>
                <a:spLocks/>
              </p:cNvSpPr>
              <p:nvPr/>
            </p:nvSpPr>
            <p:spPr bwMode="auto">
              <a:xfrm>
                <a:off x="2475" y="2304"/>
                <a:ext cx="13" cy="46"/>
              </a:xfrm>
              <a:custGeom>
                <a:avLst/>
                <a:gdLst>
                  <a:gd name="T0" fmla="*/ 12 w 25"/>
                  <a:gd name="T1" fmla="*/ 80 h 92"/>
                  <a:gd name="T2" fmla="*/ 19 w 25"/>
                  <a:gd name="T3" fmla="*/ 61 h 92"/>
                  <a:gd name="T4" fmla="*/ 25 w 25"/>
                  <a:gd name="T5" fmla="*/ 39 h 92"/>
                  <a:gd name="T6" fmla="*/ 25 w 25"/>
                  <a:gd name="T7" fmla="*/ 19 h 92"/>
                  <a:gd name="T8" fmla="*/ 19 w 25"/>
                  <a:gd name="T9" fmla="*/ 0 h 92"/>
                  <a:gd name="T10" fmla="*/ 12 w 25"/>
                  <a:gd name="T11" fmla="*/ 7 h 92"/>
                  <a:gd name="T12" fmla="*/ 6 w 25"/>
                  <a:gd name="T13" fmla="*/ 16 h 92"/>
                  <a:gd name="T14" fmla="*/ 2 w 25"/>
                  <a:gd name="T15" fmla="*/ 28 h 92"/>
                  <a:gd name="T16" fmla="*/ 0 w 25"/>
                  <a:gd name="T17" fmla="*/ 38 h 92"/>
                  <a:gd name="T18" fmla="*/ 0 w 25"/>
                  <a:gd name="T19" fmla="*/ 50 h 92"/>
                  <a:gd name="T20" fmla="*/ 2 w 25"/>
                  <a:gd name="T21" fmla="*/ 61 h 92"/>
                  <a:gd name="T22" fmla="*/ 2 w 25"/>
                  <a:gd name="T23" fmla="*/ 73 h 92"/>
                  <a:gd name="T24" fmla="*/ 0 w 25"/>
                  <a:gd name="T25" fmla="*/ 86 h 92"/>
                  <a:gd name="T26" fmla="*/ 2 w 25"/>
                  <a:gd name="T27" fmla="*/ 88 h 92"/>
                  <a:gd name="T28" fmla="*/ 3 w 25"/>
                  <a:gd name="T29" fmla="*/ 89 h 92"/>
                  <a:gd name="T30" fmla="*/ 5 w 25"/>
                  <a:gd name="T31" fmla="*/ 91 h 92"/>
                  <a:gd name="T32" fmla="*/ 6 w 25"/>
                  <a:gd name="T33" fmla="*/ 92 h 92"/>
                  <a:gd name="T34" fmla="*/ 9 w 25"/>
                  <a:gd name="T35" fmla="*/ 91 h 92"/>
                  <a:gd name="T36" fmla="*/ 10 w 25"/>
                  <a:gd name="T37" fmla="*/ 88 h 92"/>
                  <a:gd name="T38" fmla="*/ 12 w 25"/>
                  <a:gd name="T39" fmla="*/ 83 h 92"/>
                  <a:gd name="T40" fmla="*/ 12 w 25"/>
                  <a:gd name="T41" fmla="*/ 80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92"/>
                  <a:gd name="T65" fmla="*/ 25 w 25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92">
                    <a:moveTo>
                      <a:pt x="12" y="80"/>
                    </a:moveTo>
                    <a:lnTo>
                      <a:pt x="19" y="61"/>
                    </a:lnTo>
                    <a:lnTo>
                      <a:pt x="25" y="39"/>
                    </a:lnTo>
                    <a:lnTo>
                      <a:pt x="25" y="19"/>
                    </a:lnTo>
                    <a:lnTo>
                      <a:pt x="19" y="0"/>
                    </a:lnTo>
                    <a:lnTo>
                      <a:pt x="12" y="7"/>
                    </a:lnTo>
                    <a:lnTo>
                      <a:pt x="6" y="16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0" y="50"/>
                    </a:lnTo>
                    <a:lnTo>
                      <a:pt x="2" y="61"/>
                    </a:lnTo>
                    <a:lnTo>
                      <a:pt x="2" y="73"/>
                    </a:lnTo>
                    <a:lnTo>
                      <a:pt x="0" y="86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91"/>
                    </a:lnTo>
                    <a:lnTo>
                      <a:pt x="6" y="92"/>
                    </a:lnTo>
                    <a:lnTo>
                      <a:pt x="9" y="91"/>
                    </a:lnTo>
                    <a:lnTo>
                      <a:pt x="10" y="88"/>
                    </a:lnTo>
                    <a:lnTo>
                      <a:pt x="12" y="83"/>
                    </a:lnTo>
                    <a:lnTo>
                      <a:pt x="12" y="80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5" name="Freeform 89"/>
              <p:cNvSpPr>
                <a:spLocks/>
              </p:cNvSpPr>
              <p:nvPr/>
            </p:nvSpPr>
            <p:spPr bwMode="auto">
              <a:xfrm>
                <a:off x="2457" y="2294"/>
                <a:ext cx="36" cy="65"/>
              </a:xfrm>
              <a:custGeom>
                <a:avLst/>
                <a:gdLst>
                  <a:gd name="T0" fmla="*/ 13 w 71"/>
                  <a:gd name="T1" fmla="*/ 102 h 131"/>
                  <a:gd name="T2" fmla="*/ 17 w 71"/>
                  <a:gd name="T3" fmla="*/ 87 h 131"/>
                  <a:gd name="T4" fmla="*/ 22 w 71"/>
                  <a:gd name="T5" fmla="*/ 74 h 131"/>
                  <a:gd name="T6" fmla="*/ 27 w 71"/>
                  <a:gd name="T7" fmla="*/ 59 h 131"/>
                  <a:gd name="T8" fmla="*/ 33 w 71"/>
                  <a:gd name="T9" fmla="*/ 46 h 131"/>
                  <a:gd name="T10" fmla="*/ 42 w 71"/>
                  <a:gd name="T11" fmla="*/ 35 h 131"/>
                  <a:gd name="T12" fmla="*/ 49 w 71"/>
                  <a:gd name="T13" fmla="*/ 21 h 131"/>
                  <a:gd name="T14" fmla="*/ 60 w 71"/>
                  <a:gd name="T15" fmla="*/ 10 h 131"/>
                  <a:gd name="T16" fmla="*/ 71 w 71"/>
                  <a:gd name="T17" fmla="*/ 0 h 131"/>
                  <a:gd name="T18" fmla="*/ 61 w 71"/>
                  <a:gd name="T19" fmla="*/ 0 h 131"/>
                  <a:gd name="T20" fmla="*/ 51 w 71"/>
                  <a:gd name="T21" fmla="*/ 4 h 131"/>
                  <a:gd name="T22" fmla="*/ 42 w 71"/>
                  <a:gd name="T23" fmla="*/ 10 h 131"/>
                  <a:gd name="T24" fmla="*/ 36 w 71"/>
                  <a:gd name="T25" fmla="*/ 17 h 131"/>
                  <a:gd name="T26" fmla="*/ 32 w 71"/>
                  <a:gd name="T27" fmla="*/ 26 h 131"/>
                  <a:gd name="T28" fmla="*/ 26 w 71"/>
                  <a:gd name="T29" fmla="*/ 32 h 131"/>
                  <a:gd name="T30" fmla="*/ 20 w 71"/>
                  <a:gd name="T31" fmla="*/ 39 h 131"/>
                  <a:gd name="T32" fmla="*/ 16 w 71"/>
                  <a:gd name="T33" fmla="*/ 48 h 131"/>
                  <a:gd name="T34" fmla="*/ 8 w 71"/>
                  <a:gd name="T35" fmla="*/ 68 h 131"/>
                  <a:gd name="T36" fmla="*/ 1 w 71"/>
                  <a:gd name="T37" fmla="*/ 89 h 131"/>
                  <a:gd name="T38" fmla="*/ 0 w 71"/>
                  <a:gd name="T39" fmla="*/ 111 h 131"/>
                  <a:gd name="T40" fmla="*/ 8 w 71"/>
                  <a:gd name="T41" fmla="*/ 131 h 131"/>
                  <a:gd name="T42" fmla="*/ 10 w 71"/>
                  <a:gd name="T43" fmla="*/ 124 h 131"/>
                  <a:gd name="T44" fmla="*/ 11 w 71"/>
                  <a:gd name="T45" fmla="*/ 116 h 131"/>
                  <a:gd name="T46" fmla="*/ 11 w 71"/>
                  <a:gd name="T47" fmla="*/ 109 h 131"/>
                  <a:gd name="T48" fmla="*/ 13 w 71"/>
                  <a:gd name="T49" fmla="*/ 102 h 1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1"/>
                  <a:gd name="T76" fmla="*/ 0 h 131"/>
                  <a:gd name="T77" fmla="*/ 71 w 71"/>
                  <a:gd name="T78" fmla="*/ 131 h 1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1" h="131">
                    <a:moveTo>
                      <a:pt x="13" y="102"/>
                    </a:moveTo>
                    <a:lnTo>
                      <a:pt x="17" y="87"/>
                    </a:lnTo>
                    <a:lnTo>
                      <a:pt x="22" y="74"/>
                    </a:lnTo>
                    <a:lnTo>
                      <a:pt x="27" y="59"/>
                    </a:lnTo>
                    <a:lnTo>
                      <a:pt x="33" y="46"/>
                    </a:lnTo>
                    <a:lnTo>
                      <a:pt x="42" y="35"/>
                    </a:lnTo>
                    <a:lnTo>
                      <a:pt x="49" y="21"/>
                    </a:lnTo>
                    <a:lnTo>
                      <a:pt x="60" y="10"/>
                    </a:lnTo>
                    <a:lnTo>
                      <a:pt x="71" y="0"/>
                    </a:lnTo>
                    <a:lnTo>
                      <a:pt x="61" y="0"/>
                    </a:lnTo>
                    <a:lnTo>
                      <a:pt x="51" y="4"/>
                    </a:lnTo>
                    <a:lnTo>
                      <a:pt x="42" y="10"/>
                    </a:lnTo>
                    <a:lnTo>
                      <a:pt x="36" y="17"/>
                    </a:lnTo>
                    <a:lnTo>
                      <a:pt x="32" y="26"/>
                    </a:lnTo>
                    <a:lnTo>
                      <a:pt x="26" y="32"/>
                    </a:lnTo>
                    <a:lnTo>
                      <a:pt x="20" y="39"/>
                    </a:lnTo>
                    <a:lnTo>
                      <a:pt x="16" y="48"/>
                    </a:lnTo>
                    <a:lnTo>
                      <a:pt x="8" y="68"/>
                    </a:lnTo>
                    <a:lnTo>
                      <a:pt x="1" y="89"/>
                    </a:lnTo>
                    <a:lnTo>
                      <a:pt x="0" y="111"/>
                    </a:lnTo>
                    <a:lnTo>
                      <a:pt x="8" y="131"/>
                    </a:lnTo>
                    <a:lnTo>
                      <a:pt x="10" y="124"/>
                    </a:lnTo>
                    <a:lnTo>
                      <a:pt x="11" y="116"/>
                    </a:lnTo>
                    <a:lnTo>
                      <a:pt x="11" y="109"/>
                    </a:lnTo>
                    <a:lnTo>
                      <a:pt x="13" y="102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6" name="Freeform 90"/>
              <p:cNvSpPr>
                <a:spLocks/>
              </p:cNvSpPr>
              <p:nvPr/>
            </p:nvSpPr>
            <p:spPr bwMode="auto">
              <a:xfrm>
                <a:off x="2406" y="2345"/>
                <a:ext cx="11" cy="14"/>
              </a:xfrm>
              <a:custGeom>
                <a:avLst/>
                <a:gdLst>
                  <a:gd name="T0" fmla="*/ 16 w 24"/>
                  <a:gd name="T1" fmla="*/ 16 h 27"/>
                  <a:gd name="T2" fmla="*/ 14 w 24"/>
                  <a:gd name="T3" fmla="*/ 19 h 27"/>
                  <a:gd name="T4" fmla="*/ 9 w 24"/>
                  <a:gd name="T5" fmla="*/ 22 h 27"/>
                  <a:gd name="T6" fmla="*/ 5 w 24"/>
                  <a:gd name="T7" fmla="*/ 25 h 27"/>
                  <a:gd name="T8" fmla="*/ 0 w 24"/>
                  <a:gd name="T9" fmla="*/ 27 h 27"/>
                  <a:gd name="T10" fmla="*/ 0 w 24"/>
                  <a:gd name="T11" fmla="*/ 16 h 27"/>
                  <a:gd name="T12" fmla="*/ 6 w 24"/>
                  <a:gd name="T13" fmla="*/ 7 h 27"/>
                  <a:gd name="T14" fmla="*/ 14 w 24"/>
                  <a:gd name="T15" fmla="*/ 0 h 27"/>
                  <a:gd name="T16" fmla="*/ 24 w 24"/>
                  <a:gd name="T17" fmla="*/ 0 h 27"/>
                  <a:gd name="T18" fmla="*/ 24 w 24"/>
                  <a:gd name="T19" fmla="*/ 3 h 27"/>
                  <a:gd name="T20" fmla="*/ 22 w 24"/>
                  <a:gd name="T21" fmla="*/ 6 h 27"/>
                  <a:gd name="T22" fmla="*/ 19 w 24"/>
                  <a:gd name="T23" fmla="*/ 11 h 27"/>
                  <a:gd name="T24" fmla="*/ 16 w 24"/>
                  <a:gd name="T25" fmla="*/ 16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7"/>
                  <a:gd name="T41" fmla="*/ 24 w 24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7">
                    <a:moveTo>
                      <a:pt x="16" y="16"/>
                    </a:moveTo>
                    <a:lnTo>
                      <a:pt x="14" y="19"/>
                    </a:lnTo>
                    <a:lnTo>
                      <a:pt x="9" y="22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6" y="7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2" y="6"/>
                    </a:lnTo>
                    <a:lnTo>
                      <a:pt x="19" y="11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7" name="Freeform 91"/>
              <p:cNvSpPr>
                <a:spLocks/>
              </p:cNvSpPr>
              <p:nvPr/>
            </p:nvSpPr>
            <p:spPr bwMode="auto">
              <a:xfrm>
                <a:off x="2413" y="2419"/>
                <a:ext cx="18" cy="36"/>
              </a:xfrm>
              <a:custGeom>
                <a:avLst/>
                <a:gdLst>
                  <a:gd name="T0" fmla="*/ 31 w 35"/>
                  <a:gd name="T1" fmla="*/ 45 h 71"/>
                  <a:gd name="T2" fmla="*/ 32 w 35"/>
                  <a:gd name="T3" fmla="*/ 51 h 71"/>
                  <a:gd name="T4" fmla="*/ 34 w 35"/>
                  <a:gd name="T5" fmla="*/ 57 h 71"/>
                  <a:gd name="T6" fmla="*/ 35 w 35"/>
                  <a:gd name="T7" fmla="*/ 64 h 71"/>
                  <a:gd name="T8" fmla="*/ 35 w 35"/>
                  <a:gd name="T9" fmla="*/ 70 h 71"/>
                  <a:gd name="T10" fmla="*/ 34 w 35"/>
                  <a:gd name="T11" fmla="*/ 68 h 71"/>
                  <a:gd name="T12" fmla="*/ 34 w 35"/>
                  <a:gd name="T13" fmla="*/ 68 h 71"/>
                  <a:gd name="T14" fmla="*/ 34 w 35"/>
                  <a:gd name="T15" fmla="*/ 67 h 71"/>
                  <a:gd name="T16" fmla="*/ 32 w 35"/>
                  <a:gd name="T17" fmla="*/ 67 h 71"/>
                  <a:gd name="T18" fmla="*/ 31 w 35"/>
                  <a:gd name="T19" fmla="*/ 67 h 71"/>
                  <a:gd name="T20" fmla="*/ 31 w 35"/>
                  <a:gd name="T21" fmla="*/ 68 h 71"/>
                  <a:gd name="T22" fmla="*/ 31 w 35"/>
                  <a:gd name="T23" fmla="*/ 70 h 71"/>
                  <a:gd name="T24" fmla="*/ 31 w 35"/>
                  <a:gd name="T25" fmla="*/ 71 h 71"/>
                  <a:gd name="T26" fmla="*/ 23 w 35"/>
                  <a:gd name="T27" fmla="*/ 54 h 71"/>
                  <a:gd name="T28" fmla="*/ 15 w 35"/>
                  <a:gd name="T29" fmla="*/ 38 h 71"/>
                  <a:gd name="T30" fmla="*/ 6 w 35"/>
                  <a:gd name="T31" fmla="*/ 22 h 71"/>
                  <a:gd name="T32" fmla="*/ 0 w 35"/>
                  <a:gd name="T33" fmla="*/ 4 h 71"/>
                  <a:gd name="T34" fmla="*/ 1 w 35"/>
                  <a:gd name="T35" fmla="*/ 0 h 71"/>
                  <a:gd name="T36" fmla="*/ 4 w 35"/>
                  <a:gd name="T37" fmla="*/ 0 h 71"/>
                  <a:gd name="T38" fmla="*/ 10 w 35"/>
                  <a:gd name="T39" fmla="*/ 1 h 71"/>
                  <a:gd name="T40" fmla="*/ 13 w 35"/>
                  <a:gd name="T41" fmla="*/ 4 h 71"/>
                  <a:gd name="T42" fmla="*/ 19 w 35"/>
                  <a:gd name="T43" fmla="*/ 13 h 71"/>
                  <a:gd name="T44" fmla="*/ 23 w 35"/>
                  <a:gd name="T45" fmla="*/ 23 h 71"/>
                  <a:gd name="T46" fmla="*/ 28 w 35"/>
                  <a:gd name="T47" fmla="*/ 33 h 71"/>
                  <a:gd name="T48" fmla="*/ 31 w 35"/>
                  <a:gd name="T49" fmla="*/ 45 h 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"/>
                  <a:gd name="T76" fmla="*/ 0 h 71"/>
                  <a:gd name="T77" fmla="*/ 35 w 35"/>
                  <a:gd name="T78" fmla="*/ 71 h 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" h="71">
                    <a:moveTo>
                      <a:pt x="31" y="45"/>
                    </a:moveTo>
                    <a:lnTo>
                      <a:pt x="32" y="51"/>
                    </a:lnTo>
                    <a:lnTo>
                      <a:pt x="34" y="57"/>
                    </a:lnTo>
                    <a:lnTo>
                      <a:pt x="35" y="64"/>
                    </a:lnTo>
                    <a:lnTo>
                      <a:pt x="35" y="70"/>
                    </a:lnTo>
                    <a:lnTo>
                      <a:pt x="34" y="68"/>
                    </a:lnTo>
                    <a:lnTo>
                      <a:pt x="34" y="67"/>
                    </a:lnTo>
                    <a:lnTo>
                      <a:pt x="32" y="67"/>
                    </a:lnTo>
                    <a:lnTo>
                      <a:pt x="31" y="67"/>
                    </a:lnTo>
                    <a:lnTo>
                      <a:pt x="31" y="68"/>
                    </a:lnTo>
                    <a:lnTo>
                      <a:pt x="31" y="70"/>
                    </a:lnTo>
                    <a:lnTo>
                      <a:pt x="31" y="71"/>
                    </a:lnTo>
                    <a:lnTo>
                      <a:pt x="23" y="54"/>
                    </a:lnTo>
                    <a:lnTo>
                      <a:pt x="15" y="38"/>
                    </a:lnTo>
                    <a:lnTo>
                      <a:pt x="6" y="22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9" y="13"/>
                    </a:lnTo>
                    <a:lnTo>
                      <a:pt x="23" y="23"/>
                    </a:lnTo>
                    <a:lnTo>
                      <a:pt x="28" y="33"/>
                    </a:lnTo>
                    <a:lnTo>
                      <a:pt x="31" y="45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8" name="Freeform 92"/>
              <p:cNvSpPr>
                <a:spLocks/>
              </p:cNvSpPr>
              <p:nvPr/>
            </p:nvSpPr>
            <p:spPr bwMode="auto">
              <a:xfrm>
                <a:off x="2802" y="2667"/>
                <a:ext cx="36" cy="22"/>
              </a:xfrm>
              <a:custGeom>
                <a:avLst/>
                <a:gdLst>
                  <a:gd name="T0" fmla="*/ 22 w 73"/>
                  <a:gd name="T1" fmla="*/ 13 h 42"/>
                  <a:gd name="T2" fmla="*/ 26 w 73"/>
                  <a:gd name="T3" fmla="*/ 7 h 42"/>
                  <a:gd name="T4" fmla="*/ 31 w 73"/>
                  <a:gd name="T5" fmla="*/ 4 h 42"/>
                  <a:gd name="T6" fmla="*/ 35 w 73"/>
                  <a:gd name="T7" fmla="*/ 1 h 42"/>
                  <a:gd name="T8" fmla="*/ 40 w 73"/>
                  <a:gd name="T9" fmla="*/ 0 h 42"/>
                  <a:gd name="T10" fmla="*/ 43 w 73"/>
                  <a:gd name="T11" fmla="*/ 3 h 42"/>
                  <a:gd name="T12" fmla="*/ 40 w 73"/>
                  <a:gd name="T13" fmla="*/ 7 h 42"/>
                  <a:gd name="T14" fmla="*/ 37 w 73"/>
                  <a:gd name="T15" fmla="*/ 13 h 42"/>
                  <a:gd name="T16" fmla="*/ 41 w 73"/>
                  <a:gd name="T17" fmla="*/ 17 h 42"/>
                  <a:gd name="T18" fmla="*/ 48 w 73"/>
                  <a:gd name="T19" fmla="*/ 19 h 42"/>
                  <a:gd name="T20" fmla="*/ 57 w 73"/>
                  <a:gd name="T21" fmla="*/ 19 h 42"/>
                  <a:gd name="T22" fmla="*/ 64 w 73"/>
                  <a:gd name="T23" fmla="*/ 20 h 42"/>
                  <a:gd name="T24" fmla="*/ 72 w 73"/>
                  <a:gd name="T25" fmla="*/ 22 h 42"/>
                  <a:gd name="T26" fmla="*/ 73 w 73"/>
                  <a:gd name="T27" fmla="*/ 23 h 42"/>
                  <a:gd name="T28" fmla="*/ 73 w 73"/>
                  <a:gd name="T29" fmla="*/ 25 h 42"/>
                  <a:gd name="T30" fmla="*/ 73 w 73"/>
                  <a:gd name="T31" fmla="*/ 28 h 42"/>
                  <a:gd name="T32" fmla="*/ 73 w 73"/>
                  <a:gd name="T33" fmla="*/ 29 h 42"/>
                  <a:gd name="T34" fmla="*/ 67 w 73"/>
                  <a:gd name="T35" fmla="*/ 28 h 42"/>
                  <a:gd name="T36" fmla="*/ 62 w 73"/>
                  <a:gd name="T37" fmla="*/ 26 h 42"/>
                  <a:gd name="T38" fmla="*/ 56 w 73"/>
                  <a:gd name="T39" fmla="*/ 25 h 42"/>
                  <a:gd name="T40" fmla="*/ 51 w 73"/>
                  <a:gd name="T41" fmla="*/ 23 h 42"/>
                  <a:gd name="T42" fmla="*/ 45 w 73"/>
                  <a:gd name="T43" fmla="*/ 22 h 42"/>
                  <a:gd name="T44" fmla="*/ 40 w 73"/>
                  <a:gd name="T45" fmla="*/ 22 h 42"/>
                  <a:gd name="T46" fmla="*/ 34 w 73"/>
                  <a:gd name="T47" fmla="*/ 23 h 42"/>
                  <a:gd name="T48" fmla="*/ 28 w 73"/>
                  <a:gd name="T49" fmla="*/ 25 h 42"/>
                  <a:gd name="T50" fmla="*/ 21 w 73"/>
                  <a:gd name="T51" fmla="*/ 29 h 42"/>
                  <a:gd name="T52" fmla="*/ 13 w 73"/>
                  <a:gd name="T53" fmla="*/ 33 h 42"/>
                  <a:gd name="T54" fmla="*/ 7 w 73"/>
                  <a:gd name="T55" fmla="*/ 38 h 42"/>
                  <a:gd name="T56" fmla="*/ 0 w 73"/>
                  <a:gd name="T57" fmla="*/ 42 h 42"/>
                  <a:gd name="T58" fmla="*/ 5 w 73"/>
                  <a:gd name="T59" fmla="*/ 35 h 42"/>
                  <a:gd name="T60" fmla="*/ 12 w 73"/>
                  <a:gd name="T61" fmla="*/ 28 h 42"/>
                  <a:gd name="T62" fmla="*/ 18 w 73"/>
                  <a:gd name="T63" fmla="*/ 20 h 42"/>
                  <a:gd name="T64" fmla="*/ 22 w 73"/>
                  <a:gd name="T65" fmla="*/ 13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42"/>
                  <a:gd name="T101" fmla="*/ 73 w 73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42">
                    <a:moveTo>
                      <a:pt x="22" y="13"/>
                    </a:moveTo>
                    <a:lnTo>
                      <a:pt x="26" y="7"/>
                    </a:lnTo>
                    <a:lnTo>
                      <a:pt x="31" y="4"/>
                    </a:lnTo>
                    <a:lnTo>
                      <a:pt x="35" y="1"/>
                    </a:lnTo>
                    <a:lnTo>
                      <a:pt x="40" y="0"/>
                    </a:lnTo>
                    <a:lnTo>
                      <a:pt x="43" y="3"/>
                    </a:lnTo>
                    <a:lnTo>
                      <a:pt x="40" y="7"/>
                    </a:lnTo>
                    <a:lnTo>
                      <a:pt x="37" y="13"/>
                    </a:lnTo>
                    <a:lnTo>
                      <a:pt x="41" y="17"/>
                    </a:lnTo>
                    <a:lnTo>
                      <a:pt x="48" y="19"/>
                    </a:lnTo>
                    <a:lnTo>
                      <a:pt x="57" y="19"/>
                    </a:lnTo>
                    <a:lnTo>
                      <a:pt x="64" y="20"/>
                    </a:lnTo>
                    <a:lnTo>
                      <a:pt x="72" y="22"/>
                    </a:lnTo>
                    <a:lnTo>
                      <a:pt x="73" y="23"/>
                    </a:lnTo>
                    <a:lnTo>
                      <a:pt x="73" y="25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67" y="28"/>
                    </a:lnTo>
                    <a:lnTo>
                      <a:pt x="62" y="26"/>
                    </a:lnTo>
                    <a:lnTo>
                      <a:pt x="56" y="25"/>
                    </a:lnTo>
                    <a:lnTo>
                      <a:pt x="51" y="23"/>
                    </a:lnTo>
                    <a:lnTo>
                      <a:pt x="45" y="22"/>
                    </a:lnTo>
                    <a:lnTo>
                      <a:pt x="40" y="22"/>
                    </a:lnTo>
                    <a:lnTo>
                      <a:pt x="34" y="23"/>
                    </a:lnTo>
                    <a:lnTo>
                      <a:pt x="28" y="25"/>
                    </a:lnTo>
                    <a:lnTo>
                      <a:pt x="21" y="29"/>
                    </a:lnTo>
                    <a:lnTo>
                      <a:pt x="13" y="33"/>
                    </a:lnTo>
                    <a:lnTo>
                      <a:pt x="7" y="38"/>
                    </a:lnTo>
                    <a:lnTo>
                      <a:pt x="0" y="42"/>
                    </a:lnTo>
                    <a:lnTo>
                      <a:pt x="5" y="35"/>
                    </a:lnTo>
                    <a:lnTo>
                      <a:pt x="12" y="28"/>
                    </a:lnTo>
                    <a:lnTo>
                      <a:pt x="18" y="2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49" name="Freeform 93"/>
              <p:cNvSpPr>
                <a:spLocks/>
              </p:cNvSpPr>
              <p:nvPr/>
            </p:nvSpPr>
            <p:spPr bwMode="auto">
              <a:xfrm>
                <a:off x="2845" y="2660"/>
                <a:ext cx="60" cy="39"/>
              </a:xfrm>
              <a:custGeom>
                <a:avLst/>
                <a:gdLst>
                  <a:gd name="T0" fmla="*/ 5 w 122"/>
                  <a:gd name="T1" fmla="*/ 47 h 78"/>
                  <a:gd name="T2" fmla="*/ 18 w 122"/>
                  <a:gd name="T3" fmla="*/ 48 h 78"/>
                  <a:gd name="T4" fmla="*/ 28 w 122"/>
                  <a:gd name="T5" fmla="*/ 47 h 78"/>
                  <a:gd name="T6" fmla="*/ 38 w 122"/>
                  <a:gd name="T7" fmla="*/ 40 h 78"/>
                  <a:gd name="T8" fmla="*/ 46 w 122"/>
                  <a:gd name="T9" fmla="*/ 31 h 78"/>
                  <a:gd name="T10" fmla="*/ 49 w 122"/>
                  <a:gd name="T11" fmla="*/ 24 h 78"/>
                  <a:gd name="T12" fmla="*/ 49 w 122"/>
                  <a:gd name="T13" fmla="*/ 15 h 78"/>
                  <a:gd name="T14" fmla="*/ 49 w 122"/>
                  <a:gd name="T15" fmla="*/ 8 h 78"/>
                  <a:gd name="T16" fmla="*/ 50 w 122"/>
                  <a:gd name="T17" fmla="*/ 0 h 78"/>
                  <a:gd name="T18" fmla="*/ 54 w 122"/>
                  <a:gd name="T19" fmla="*/ 8 h 78"/>
                  <a:gd name="T20" fmla="*/ 56 w 122"/>
                  <a:gd name="T21" fmla="*/ 16 h 78"/>
                  <a:gd name="T22" fmla="*/ 56 w 122"/>
                  <a:gd name="T23" fmla="*/ 24 h 78"/>
                  <a:gd name="T24" fmla="*/ 56 w 122"/>
                  <a:gd name="T25" fmla="*/ 32 h 78"/>
                  <a:gd name="T26" fmla="*/ 66 w 122"/>
                  <a:gd name="T27" fmla="*/ 29 h 78"/>
                  <a:gd name="T28" fmla="*/ 76 w 122"/>
                  <a:gd name="T29" fmla="*/ 27 h 78"/>
                  <a:gd name="T30" fmla="*/ 85 w 122"/>
                  <a:gd name="T31" fmla="*/ 21 h 78"/>
                  <a:gd name="T32" fmla="*/ 88 w 122"/>
                  <a:gd name="T33" fmla="*/ 11 h 78"/>
                  <a:gd name="T34" fmla="*/ 98 w 122"/>
                  <a:gd name="T35" fmla="*/ 13 h 78"/>
                  <a:gd name="T36" fmla="*/ 107 w 122"/>
                  <a:gd name="T37" fmla="*/ 22 h 78"/>
                  <a:gd name="T38" fmla="*/ 114 w 122"/>
                  <a:gd name="T39" fmla="*/ 34 h 78"/>
                  <a:gd name="T40" fmla="*/ 122 w 122"/>
                  <a:gd name="T41" fmla="*/ 44 h 78"/>
                  <a:gd name="T42" fmla="*/ 114 w 122"/>
                  <a:gd name="T43" fmla="*/ 40 h 78"/>
                  <a:gd name="T44" fmla="*/ 110 w 122"/>
                  <a:gd name="T45" fmla="*/ 35 h 78"/>
                  <a:gd name="T46" fmla="*/ 106 w 122"/>
                  <a:gd name="T47" fmla="*/ 29 h 78"/>
                  <a:gd name="T48" fmla="*/ 100 w 122"/>
                  <a:gd name="T49" fmla="*/ 27 h 78"/>
                  <a:gd name="T50" fmla="*/ 94 w 122"/>
                  <a:gd name="T51" fmla="*/ 27 h 78"/>
                  <a:gd name="T52" fmla="*/ 87 w 122"/>
                  <a:gd name="T53" fmla="*/ 29 h 78"/>
                  <a:gd name="T54" fmla="*/ 81 w 122"/>
                  <a:gd name="T55" fmla="*/ 32 h 78"/>
                  <a:gd name="T56" fmla="*/ 73 w 122"/>
                  <a:gd name="T57" fmla="*/ 37 h 78"/>
                  <a:gd name="T58" fmla="*/ 72 w 122"/>
                  <a:gd name="T59" fmla="*/ 37 h 78"/>
                  <a:gd name="T60" fmla="*/ 69 w 122"/>
                  <a:gd name="T61" fmla="*/ 37 h 78"/>
                  <a:gd name="T62" fmla="*/ 66 w 122"/>
                  <a:gd name="T63" fmla="*/ 37 h 78"/>
                  <a:gd name="T64" fmla="*/ 65 w 122"/>
                  <a:gd name="T65" fmla="*/ 37 h 78"/>
                  <a:gd name="T66" fmla="*/ 57 w 122"/>
                  <a:gd name="T67" fmla="*/ 38 h 78"/>
                  <a:gd name="T68" fmla="*/ 50 w 122"/>
                  <a:gd name="T69" fmla="*/ 41 h 78"/>
                  <a:gd name="T70" fmla="*/ 41 w 122"/>
                  <a:gd name="T71" fmla="*/ 46 h 78"/>
                  <a:gd name="T72" fmla="*/ 34 w 122"/>
                  <a:gd name="T73" fmla="*/ 50 h 78"/>
                  <a:gd name="T74" fmla="*/ 28 w 122"/>
                  <a:gd name="T75" fmla="*/ 56 h 78"/>
                  <a:gd name="T76" fmla="*/ 25 w 122"/>
                  <a:gd name="T77" fmla="*/ 62 h 78"/>
                  <a:gd name="T78" fmla="*/ 27 w 122"/>
                  <a:gd name="T79" fmla="*/ 69 h 78"/>
                  <a:gd name="T80" fmla="*/ 31 w 122"/>
                  <a:gd name="T81" fmla="*/ 76 h 78"/>
                  <a:gd name="T82" fmla="*/ 18 w 122"/>
                  <a:gd name="T83" fmla="*/ 78 h 78"/>
                  <a:gd name="T84" fmla="*/ 9 w 122"/>
                  <a:gd name="T85" fmla="*/ 70 h 78"/>
                  <a:gd name="T86" fmla="*/ 5 w 122"/>
                  <a:gd name="T87" fmla="*/ 59 h 78"/>
                  <a:gd name="T88" fmla="*/ 0 w 122"/>
                  <a:gd name="T89" fmla="*/ 47 h 78"/>
                  <a:gd name="T90" fmla="*/ 2 w 122"/>
                  <a:gd name="T91" fmla="*/ 47 h 78"/>
                  <a:gd name="T92" fmla="*/ 3 w 122"/>
                  <a:gd name="T93" fmla="*/ 47 h 78"/>
                  <a:gd name="T94" fmla="*/ 3 w 122"/>
                  <a:gd name="T95" fmla="*/ 47 h 78"/>
                  <a:gd name="T96" fmla="*/ 5 w 122"/>
                  <a:gd name="T97" fmla="*/ 47 h 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2"/>
                  <a:gd name="T148" fmla="*/ 0 h 78"/>
                  <a:gd name="T149" fmla="*/ 122 w 122"/>
                  <a:gd name="T150" fmla="*/ 78 h 7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2" h="78">
                    <a:moveTo>
                      <a:pt x="5" y="47"/>
                    </a:moveTo>
                    <a:lnTo>
                      <a:pt x="18" y="48"/>
                    </a:lnTo>
                    <a:lnTo>
                      <a:pt x="28" y="47"/>
                    </a:lnTo>
                    <a:lnTo>
                      <a:pt x="38" y="40"/>
                    </a:lnTo>
                    <a:lnTo>
                      <a:pt x="46" y="31"/>
                    </a:lnTo>
                    <a:lnTo>
                      <a:pt x="49" y="24"/>
                    </a:lnTo>
                    <a:lnTo>
                      <a:pt x="49" y="15"/>
                    </a:lnTo>
                    <a:lnTo>
                      <a:pt x="49" y="8"/>
                    </a:lnTo>
                    <a:lnTo>
                      <a:pt x="50" y="0"/>
                    </a:lnTo>
                    <a:lnTo>
                      <a:pt x="54" y="8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32"/>
                    </a:lnTo>
                    <a:lnTo>
                      <a:pt x="66" y="29"/>
                    </a:lnTo>
                    <a:lnTo>
                      <a:pt x="76" y="27"/>
                    </a:lnTo>
                    <a:lnTo>
                      <a:pt x="85" y="21"/>
                    </a:lnTo>
                    <a:lnTo>
                      <a:pt x="88" y="11"/>
                    </a:lnTo>
                    <a:lnTo>
                      <a:pt x="98" y="13"/>
                    </a:lnTo>
                    <a:lnTo>
                      <a:pt x="107" y="22"/>
                    </a:lnTo>
                    <a:lnTo>
                      <a:pt x="114" y="34"/>
                    </a:lnTo>
                    <a:lnTo>
                      <a:pt x="122" y="44"/>
                    </a:lnTo>
                    <a:lnTo>
                      <a:pt x="114" y="40"/>
                    </a:lnTo>
                    <a:lnTo>
                      <a:pt x="110" y="35"/>
                    </a:lnTo>
                    <a:lnTo>
                      <a:pt x="106" y="29"/>
                    </a:lnTo>
                    <a:lnTo>
                      <a:pt x="100" y="27"/>
                    </a:lnTo>
                    <a:lnTo>
                      <a:pt x="94" y="27"/>
                    </a:lnTo>
                    <a:lnTo>
                      <a:pt x="87" y="29"/>
                    </a:lnTo>
                    <a:lnTo>
                      <a:pt x="81" y="32"/>
                    </a:lnTo>
                    <a:lnTo>
                      <a:pt x="73" y="37"/>
                    </a:lnTo>
                    <a:lnTo>
                      <a:pt x="72" y="37"/>
                    </a:lnTo>
                    <a:lnTo>
                      <a:pt x="69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57" y="38"/>
                    </a:lnTo>
                    <a:lnTo>
                      <a:pt x="50" y="41"/>
                    </a:lnTo>
                    <a:lnTo>
                      <a:pt x="41" y="46"/>
                    </a:lnTo>
                    <a:lnTo>
                      <a:pt x="34" y="50"/>
                    </a:lnTo>
                    <a:lnTo>
                      <a:pt x="28" y="56"/>
                    </a:lnTo>
                    <a:lnTo>
                      <a:pt x="25" y="62"/>
                    </a:lnTo>
                    <a:lnTo>
                      <a:pt x="27" y="69"/>
                    </a:lnTo>
                    <a:lnTo>
                      <a:pt x="31" y="76"/>
                    </a:lnTo>
                    <a:lnTo>
                      <a:pt x="18" y="78"/>
                    </a:lnTo>
                    <a:lnTo>
                      <a:pt x="9" y="70"/>
                    </a:lnTo>
                    <a:lnTo>
                      <a:pt x="5" y="59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7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0" name="Freeform 94"/>
              <p:cNvSpPr>
                <a:spLocks/>
              </p:cNvSpPr>
              <p:nvPr/>
            </p:nvSpPr>
            <p:spPr bwMode="auto">
              <a:xfrm>
                <a:off x="2757" y="2702"/>
                <a:ext cx="28" cy="27"/>
              </a:xfrm>
              <a:custGeom>
                <a:avLst/>
                <a:gdLst>
                  <a:gd name="T0" fmla="*/ 42 w 56"/>
                  <a:gd name="T1" fmla="*/ 16 h 54"/>
                  <a:gd name="T2" fmla="*/ 35 w 56"/>
                  <a:gd name="T3" fmla="*/ 25 h 54"/>
                  <a:gd name="T4" fmla="*/ 29 w 56"/>
                  <a:gd name="T5" fmla="*/ 34 h 54"/>
                  <a:gd name="T6" fmla="*/ 23 w 56"/>
                  <a:gd name="T7" fmla="*/ 44 h 54"/>
                  <a:gd name="T8" fmla="*/ 18 w 56"/>
                  <a:gd name="T9" fmla="*/ 54 h 54"/>
                  <a:gd name="T10" fmla="*/ 18 w 56"/>
                  <a:gd name="T11" fmla="*/ 45 h 54"/>
                  <a:gd name="T12" fmla="*/ 13 w 56"/>
                  <a:gd name="T13" fmla="*/ 39 h 54"/>
                  <a:gd name="T14" fmla="*/ 7 w 56"/>
                  <a:gd name="T15" fmla="*/ 34 h 54"/>
                  <a:gd name="T16" fmla="*/ 0 w 56"/>
                  <a:gd name="T17" fmla="*/ 29 h 54"/>
                  <a:gd name="T18" fmla="*/ 7 w 56"/>
                  <a:gd name="T19" fmla="*/ 26 h 54"/>
                  <a:gd name="T20" fmla="*/ 15 w 56"/>
                  <a:gd name="T21" fmla="*/ 23 h 54"/>
                  <a:gd name="T22" fmla="*/ 21 w 56"/>
                  <a:gd name="T23" fmla="*/ 19 h 54"/>
                  <a:gd name="T24" fmla="*/ 28 w 56"/>
                  <a:gd name="T25" fmla="*/ 15 h 54"/>
                  <a:gd name="T26" fmla="*/ 35 w 56"/>
                  <a:gd name="T27" fmla="*/ 10 h 54"/>
                  <a:gd name="T28" fmla="*/ 41 w 56"/>
                  <a:gd name="T29" fmla="*/ 6 h 54"/>
                  <a:gd name="T30" fmla="*/ 48 w 56"/>
                  <a:gd name="T31" fmla="*/ 3 h 54"/>
                  <a:gd name="T32" fmla="*/ 56 w 56"/>
                  <a:gd name="T33" fmla="*/ 0 h 54"/>
                  <a:gd name="T34" fmla="*/ 54 w 56"/>
                  <a:gd name="T35" fmla="*/ 6 h 54"/>
                  <a:gd name="T36" fmla="*/ 51 w 56"/>
                  <a:gd name="T37" fmla="*/ 9 h 54"/>
                  <a:gd name="T38" fmla="*/ 47 w 56"/>
                  <a:gd name="T39" fmla="*/ 12 h 54"/>
                  <a:gd name="T40" fmla="*/ 42 w 56"/>
                  <a:gd name="T41" fmla="*/ 16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54"/>
                  <a:gd name="T65" fmla="*/ 56 w 56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54">
                    <a:moveTo>
                      <a:pt x="42" y="16"/>
                    </a:moveTo>
                    <a:lnTo>
                      <a:pt x="35" y="25"/>
                    </a:lnTo>
                    <a:lnTo>
                      <a:pt x="29" y="34"/>
                    </a:lnTo>
                    <a:lnTo>
                      <a:pt x="23" y="44"/>
                    </a:lnTo>
                    <a:lnTo>
                      <a:pt x="18" y="54"/>
                    </a:lnTo>
                    <a:lnTo>
                      <a:pt x="18" y="45"/>
                    </a:lnTo>
                    <a:lnTo>
                      <a:pt x="13" y="39"/>
                    </a:lnTo>
                    <a:lnTo>
                      <a:pt x="7" y="34"/>
                    </a:lnTo>
                    <a:lnTo>
                      <a:pt x="0" y="29"/>
                    </a:lnTo>
                    <a:lnTo>
                      <a:pt x="7" y="26"/>
                    </a:lnTo>
                    <a:lnTo>
                      <a:pt x="15" y="23"/>
                    </a:lnTo>
                    <a:lnTo>
                      <a:pt x="21" y="19"/>
                    </a:lnTo>
                    <a:lnTo>
                      <a:pt x="28" y="15"/>
                    </a:lnTo>
                    <a:lnTo>
                      <a:pt x="35" y="10"/>
                    </a:lnTo>
                    <a:lnTo>
                      <a:pt x="41" y="6"/>
                    </a:lnTo>
                    <a:lnTo>
                      <a:pt x="48" y="3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1" y="9"/>
                    </a:lnTo>
                    <a:lnTo>
                      <a:pt x="47" y="12"/>
                    </a:lnTo>
                    <a:lnTo>
                      <a:pt x="42" y="16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1" name="Freeform 95"/>
              <p:cNvSpPr>
                <a:spLocks/>
              </p:cNvSpPr>
              <p:nvPr/>
            </p:nvSpPr>
            <p:spPr bwMode="auto">
              <a:xfrm>
                <a:off x="2718" y="2670"/>
                <a:ext cx="22" cy="53"/>
              </a:xfrm>
              <a:custGeom>
                <a:avLst/>
                <a:gdLst>
                  <a:gd name="T0" fmla="*/ 36 w 43"/>
                  <a:gd name="T1" fmla="*/ 64 h 107"/>
                  <a:gd name="T2" fmla="*/ 39 w 43"/>
                  <a:gd name="T3" fmla="*/ 67 h 107"/>
                  <a:gd name="T4" fmla="*/ 42 w 43"/>
                  <a:gd name="T5" fmla="*/ 70 h 107"/>
                  <a:gd name="T6" fmla="*/ 43 w 43"/>
                  <a:gd name="T7" fmla="*/ 72 h 107"/>
                  <a:gd name="T8" fmla="*/ 42 w 43"/>
                  <a:gd name="T9" fmla="*/ 76 h 107"/>
                  <a:gd name="T10" fmla="*/ 41 w 43"/>
                  <a:gd name="T11" fmla="*/ 76 h 107"/>
                  <a:gd name="T12" fmla="*/ 39 w 43"/>
                  <a:gd name="T13" fmla="*/ 75 h 107"/>
                  <a:gd name="T14" fmla="*/ 38 w 43"/>
                  <a:gd name="T15" fmla="*/ 75 h 107"/>
                  <a:gd name="T16" fmla="*/ 36 w 43"/>
                  <a:gd name="T17" fmla="*/ 75 h 107"/>
                  <a:gd name="T18" fmla="*/ 33 w 43"/>
                  <a:gd name="T19" fmla="*/ 83 h 107"/>
                  <a:gd name="T20" fmla="*/ 35 w 43"/>
                  <a:gd name="T21" fmla="*/ 91 h 107"/>
                  <a:gd name="T22" fmla="*/ 36 w 43"/>
                  <a:gd name="T23" fmla="*/ 100 h 107"/>
                  <a:gd name="T24" fmla="*/ 36 w 43"/>
                  <a:gd name="T25" fmla="*/ 107 h 107"/>
                  <a:gd name="T26" fmla="*/ 30 w 43"/>
                  <a:gd name="T27" fmla="*/ 104 h 107"/>
                  <a:gd name="T28" fmla="*/ 27 w 43"/>
                  <a:gd name="T29" fmla="*/ 98 h 107"/>
                  <a:gd name="T30" fmla="*/ 26 w 43"/>
                  <a:gd name="T31" fmla="*/ 91 h 107"/>
                  <a:gd name="T32" fmla="*/ 24 w 43"/>
                  <a:gd name="T33" fmla="*/ 85 h 107"/>
                  <a:gd name="T34" fmla="*/ 22 w 43"/>
                  <a:gd name="T35" fmla="*/ 66 h 107"/>
                  <a:gd name="T36" fmla="*/ 17 w 43"/>
                  <a:gd name="T37" fmla="*/ 48 h 107"/>
                  <a:gd name="T38" fmla="*/ 13 w 43"/>
                  <a:gd name="T39" fmla="*/ 31 h 107"/>
                  <a:gd name="T40" fmla="*/ 5 w 43"/>
                  <a:gd name="T41" fmla="*/ 13 h 107"/>
                  <a:gd name="T42" fmla="*/ 4 w 43"/>
                  <a:gd name="T43" fmla="*/ 10 h 107"/>
                  <a:gd name="T44" fmla="*/ 1 w 43"/>
                  <a:gd name="T45" fmla="*/ 8 h 107"/>
                  <a:gd name="T46" fmla="*/ 0 w 43"/>
                  <a:gd name="T47" fmla="*/ 3 h 107"/>
                  <a:gd name="T48" fmla="*/ 3 w 43"/>
                  <a:gd name="T49" fmla="*/ 0 h 107"/>
                  <a:gd name="T50" fmla="*/ 14 w 43"/>
                  <a:gd name="T51" fmla="*/ 15 h 107"/>
                  <a:gd name="T52" fmla="*/ 19 w 43"/>
                  <a:gd name="T53" fmla="*/ 28 h 107"/>
                  <a:gd name="T54" fmla="*/ 24 w 43"/>
                  <a:gd name="T55" fmla="*/ 43 h 107"/>
                  <a:gd name="T56" fmla="*/ 36 w 43"/>
                  <a:gd name="T57" fmla="*/ 64 h 10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3"/>
                  <a:gd name="T88" fmla="*/ 0 h 107"/>
                  <a:gd name="T89" fmla="*/ 43 w 43"/>
                  <a:gd name="T90" fmla="*/ 107 h 10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3" h="107">
                    <a:moveTo>
                      <a:pt x="36" y="64"/>
                    </a:moveTo>
                    <a:lnTo>
                      <a:pt x="39" y="67"/>
                    </a:lnTo>
                    <a:lnTo>
                      <a:pt x="42" y="70"/>
                    </a:lnTo>
                    <a:lnTo>
                      <a:pt x="43" y="72"/>
                    </a:lnTo>
                    <a:lnTo>
                      <a:pt x="42" y="76"/>
                    </a:lnTo>
                    <a:lnTo>
                      <a:pt x="41" y="76"/>
                    </a:lnTo>
                    <a:lnTo>
                      <a:pt x="39" y="75"/>
                    </a:lnTo>
                    <a:lnTo>
                      <a:pt x="38" y="75"/>
                    </a:lnTo>
                    <a:lnTo>
                      <a:pt x="36" y="75"/>
                    </a:lnTo>
                    <a:lnTo>
                      <a:pt x="33" y="83"/>
                    </a:lnTo>
                    <a:lnTo>
                      <a:pt x="35" y="91"/>
                    </a:lnTo>
                    <a:lnTo>
                      <a:pt x="36" y="100"/>
                    </a:lnTo>
                    <a:lnTo>
                      <a:pt x="36" y="107"/>
                    </a:lnTo>
                    <a:lnTo>
                      <a:pt x="30" y="104"/>
                    </a:lnTo>
                    <a:lnTo>
                      <a:pt x="27" y="98"/>
                    </a:lnTo>
                    <a:lnTo>
                      <a:pt x="26" y="91"/>
                    </a:lnTo>
                    <a:lnTo>
                      <a:pt x="24" y="85"/>
                    </a:lnTo>
                    <a:lnTo>
                      <a:pt x="22" y="66"/>
                    </a:lnTo>
                    <a:lnTo>
                      <a:pt x="17" y="48"/>
                    </a:lnTo>
                    <a:lnTo>
                      <a:pt x="13" y="31"/>
                    </a:lnTo>
                    <a:lnTo>
                      <a:pt x="5" y="13"/>
                    </a:lnTo>
                    <a:lnTo>
                      <a:pt x="4" y="10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4" y="15"/>
                    </a:lnTo>
                    <a:lnTo>
                      <a:pt x="19" y="28"/>
                    </a:lnTo>
                    <a:lnTo>
                      <a:pt x="24" y="43"/>
                    </a:lnTo>
                    <a:lnTo>
                      <a:pt x="36" y="64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2" name="Freeform 96"/>
              <p:cNvSpPr>
                <a:spLocks/>
              </p:cNvSpPr>
              <p:nvPr/>
            </p:nvSpPr>
            <p:spPr bwMode="auto">
              <a:xfrm>
                <a:off x="2926" y="2705"/>
                <a:ext cx="19" cy="30"/>
              </a:xfrm>
              <a:custGeom>
                <a:avLst/>
                <a:gdLst>
                  <a:gd name="T0" fmla="*/ 32 w 36"/>
                  <a:gd name="T1" fmla="*/ 43 h 62"/>
                  <a:gd name="T2" fmla="*/ 31 w 36"/>
                  <a:gd name="T3" fmla="*/ 47 h 62"/>
                  <a:gd name="T4" fmla="*/ 29 w 36"/>
                  <a:gd name="T5" fmla="*/ 53 h 62"/>
                  <a:gd name="T6" fmla="*/ 26 w 36"/>
                  <a:gd name="T7" fmla="*/ 57 h 62"/>
                  <a:gd name="T8" fmla="*/ 23 w 36"/>
                  <a:gd name="T9" fmla="*/ 62 h 62"/>
                  <a:gd name="T10" fmla="*/ 22 w 36"/>
                  <a:gd name="T11" fmla="*/ 54 h 62"/>
                  <a:gd name="T12" fmla="*/ 22 w 36"/>
                  <a:gd name="T13" fmla="*/ 46 h 62"/>
                  <a:gd name="T14" fmla="*/ 22 w 36"/>
                  <a:gd name="T15" fmla="*/ 38 h 62"/>
                  <a:gd name="T16" fmla="*/ 20 w 36"/>
                  <a:gd name="T17" fmla="*/ 31 h 62"/>
                  <a:gd name="T18" fmla="*/ 16 w 36"/>
                  <a:gd name="T19" fmla="*/ 24 h 62"/>
                  <a:gd name="T20" fmla="*/ 9 w 36"/>
                  <a:gd name="T21" fmla="*/ 16 h 62"/>
                  <a:gd name="T22" fmla="*/ 3 w 36"/>
                  <a:gd name="T23" fmla="*/ 9 h 62"/>
                  <a:gd name="T24" fmla="*/ 0 w 36"/>
                  <a:gd name="T25" fmla="*/ 0 h 62"/>
                  <a:gd name="T26" fmla="*/ 9 w 36"/>
                  <a:gd name="T27" fmla="*/ 3 h 62"/>
                  <a:gd name="T28" fmla="*/ 16 w 36"/>
                  <a:gd name="T29" fmla="*/ 6 h 62"/>
                  <a:gd name="T30" fmla="*/ 25 w 36"/>
                  <a:gd name="T31" fmla="*/ 9 h 62"/>
                  <a:gd name="T32" fmla="*/ 32 w 36"/>
                  <a:gd name="T33" fmla="*/ 13 h 62"/>
                  <a:gd name="T34" fmla="*/ 35 w 36"/>
                  <a:gd name="T35" fmla="*/ 19 h 62"/>
                  <a:gd name="T36" fmla="*/ 36 w 36"/>
                  <a:gd name="T37" fmla="*/ 27 h 62"/>
                  <a:gd name="T38" fmla="*/ 35 w 36"/>
                  <a:gd name="T39" fmla="*/ 35 h 62"/>
                  <a:gd name="T40" fmla="*/ 32 w 36"/>
                  <a:gd name="T41" fmla="*/ 43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62"/>
                  <a:gd name="T65" fmla="*/ 36 w 36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62">
                    <a:moveTo>
                      <a:pt x="32" y="43"/>
                    </a:moveTo>
                    <a:lnTo>
                      <a:pt x="31" y="47"/>
                    </a:lnTo>
                    <a:lnTo>
                      <a:pt x="29" y="53"/>
                    </a:lnTo>
                    <a:lnTo>
                      <a:pt x="26" y="57"/>
                    </a:lnTo>
                    <a:lnTo>
                      <a:pt x="23" y="62"/>
                    </a:lnTo>
                    <a:lnTo>
                      <a:pt x="22" y="54"/>
                    </a:lnTo>
                    <a:lnTo>
                      <a:pt x="22" y="46"/>
                    </a:lnTo>
                    <a:lnTo>
                      <a:pt x="22" y="38"/>
                    </a:lnTo>
                    <a:lnTo>
                      <a:pt x="20" y="31"/>
                    </a:lnTo>
                    <a:lnTo>
                      <a:pt x="16" y="24"/>
                    </a:lnTo>
                    <a:lnTo>
                      <a:pt x="9" y="16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16" y="6"/>
                    </a:lnTo>
                    <a:lnTo>
                      <a:pt x="25" y="9"/>
                    </a:lnTo>
                    <a:lnTo>
                      <a:pt x="32" y="13"/>
                    </a:lnTo>
                    <a:lnTo>
                      <a:pt x="35" y="19"/>
                    </a:lnTo>
                    <a:lnTo>
                      <a:pt x="36" y="27"/>
                    </a:lnTo>
                    <a:lnTo>
                      <a:pt x="35" y="35"/>
                    </a:ln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3" name="Freeform 97"/>
              <p:cNvSpPr>
                <a:spLocks/>
              </p:cNvSpPr>
              <p:nvPr/>
            </p:nvSpPr>
            <p:spPr bwMode="auto">
              <a:xfrm>
                <a:off x="2967" y="2659"/>
                <a:ext cx="22" cy="63"/>
              </a:xfrm>
              <a:custGeom>
                <a:avLst/>
                <a:gdLst>
                  <a:gd name="T0" fmla="*/ 2 w 46"/>
                  <a:gd name="T1" fmla="*/ 115 h 125"/>
                  <a:gd name="T2" fmla="*/ 5 w 46"/>
                  <a:gd name="T3" fmla="*/ 106 h 125"/>
                  <a:gd name="T4" fmla="*/ 8 w 46"/>
                  <a:gd name="T5" fmla="*/ 96 h 125"/>
                  <a:gd name="T6" fmla="*/ 9 w 46"/>
                  <a:gd name="T7" fmla="*/ 87 h 125"/>
                  <a:gd name="T8" fmla="*/ 5 w 46"/>
                  <a:gd name="T9" fmla="*/ 79 h 125"/>
                  <a:gd name="T10" fmla="*/ 3 w 46"/>
                  <a:gd name="T11" fmla="*/ 80 h 125"/>
                  <a:gd name="T12" fmla="*/ 3 w 46"/>
                  <a:gd name="T13" fmla="*/ 83 h 125"/>
                  <a:gd name="T14" fmla="*/ 2 w 46"/>
                  <a:gd name="T15" fmla="*/ 83 h 125"/>
                  <a:gd name="T16" fmla="*/ 0 w 46"/>
                  <a:gd name="T17" fmla="*/ 83 h 125"/>
                  <a:gd name="T18" fmla="*/ 6 w 46"/>
                  <a:gd name="T19" fmla="*/ 73 h 125"/>
                  <a:gd name="T20" fmla="*/ 12 w 46"/>
                  <a:gd name="T21" fmla="*/ 63 h 125"/>
                  <a:gd name="T22" fmla="*/ 18 w 46"/>
                  <a:gd name="T23" fmla="*/ 52 h 125"/>
                  <a:gd name="T24" fmla="*/ 22 w 46"/>
                  <a:gd name="T25" fmla="*/ 41 h 125"/>
                  <a:gd name="T26" fmla="*/ 28 w 46"/>
                  <a:gd name="T27" fmla="*/ 30 h 125"/>
                  <a:gd name="T28" fmla="*/ 32 w 46"/>
                  <a:gd name="T29" fmla="*/ 20 h 125"/>
                  <a:gd name="T30" fmla="*/ 38 w 46"/>
                  <a:gd name="T31" fmla="*/ 10 h 125"/>
                  <a:gd name="T32" fmla="*/ 44 w 46"/>
                  <a:gd name="T33" fmla="*/ 0 h 125"/>
                  <a:gd name="T34" fmla="*/ 46 w 46"/>
                  <a:gd name="T35" fmla="*/ 0 h 125"/>
                  <a:gd name="T36" fmla="*/ 46 w 46"/>
                  <a:gd name="T37" fmla="*/ 1 h 125"/>
                  <a:gd name="T38" fmla="*/ 46 w 46"/>
                  <a:gd name="T39" fmla="*/ 6 h 125"/>
                  <a:gd name="T40" fmla="*/ 44 w 46"/>
                  <a:gd name="T41" fmla="*/ 9 h 125"/>
                  <a:gd name="T42" fmla="*/ 41 w 46"/>
                  <a:gd name="T43" fmla="*/ 19 h 125"/>
                  <a:gd name="T44" fmla="*/ 37 w 46"/>
                  <a:gd name="T45" fmla="*/ 30 h 125"/>
                  <a:gd name="T46" fmla="*/ 32 w 46"/>
                  <a:gd name="T47" fmla="*/ 41 h 125"/>
                  <a:gd name="T48" fmla="*/ 28 w 46"/>
                  <a:gd name="T49" fmla="*/ 52 h 125"/>
                  <a:gd name="T50" fmla="*/ 22 w 46"/>
                  <a:gd name="T51" fmla="*/ 71 h 125"/>
                  <a:gd name="T52" fmla="*/ 16 w 46"/>
                  <a:gd name="T53" fmla="*/ 89 h 125"/>
                  <a:gd name="T54" fmla="*/ 11 w 46"/>
                  <a:gd name="T55" fmla="*/ 108 h 125"/>
                  <a:gd name="T56" fmla="*/ 5 w 46"/>
                  <a:gd name="T57" fmla="*/ 125 h 125"/>
                  <a:gd name="T58" fmla="*/ 2 w 46"/>
                  <a:gd name="T59" fmla="*/ 122 h 125"/>
                  <a:gd name="T60" fmla="*/ 2 w 46"/>
                  <a:gd name="T61" fmla="*/ 121 h 125"/>
                  <a:gd name="T62" fmla="*/ 2 w 46"/>
                  <a:gd name="T63" fmla="*/ 118 h 125"/>
                  <a:gd name="T64" fmla="*/ 2 w 46"/>
                  <a:gd name="T65" fmla="*/ 115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25"/>
                  <a:gd name="T101" fmla="*/ 46 w 46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25">
                    <a:moveTo>
                      <a:pt x="2" y="115"/>
                    </a:moveTo>
                    <a:lnTo>
                      <a:pt x="5" y="106"/>
                    </a:lnTo>
                    <a:lnTo>
                      <a:pt x="8" y="96"/>
                    </a:lnTo>
                    <a:lnTo>
                      <a:pt x="9" y="87"/>
                    </a:lnTo>
                    <a:lnTo>
                      <a:pt x="5" y="79"/>
                    </a:lnTo>
                    <a:lnTo>
                      <a:pt x="3" y="80"/>
                    </a:lnTo>
                    <a:lnTo>
                      <a:pt x="3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6" y="73"/>
                    </a:lnTo>
                    <a:lnTo>
                      <a:pt x="12" y="63"/>
                    </a:lnTo>
                    <a:lnTo>
                      <a:pt x="18" y="52"/>
                    </a:lnTo>
                    <a:lnTo>
                      <a:pt x="22" y="41"/>
                    </a:lnTo>
                    <a:lnTo>
                      <a:pt x="28" y="30"/>
                    </a:lnTo>
                    <a:lnTo>
                      <a:pt x="32" y="20"/>
                    </a:lnTo>
                    <a:lnTo>
                      <a:pt x="38" y="1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46" y="6"/>
                    </a:lnTo>
                    <a:lnTo>
                      <a:pt x="44" y="9"/>
                    </a:lnTo>
                    <a:lnTo>
                      <a:pt x="41" y="19"/>
                    </a:lnTo>
                    <a:lnTo>
                      <a:pt x="37" y="30"/>
                    </a:lnTo>
                    <a:lnTo>
                      <a:pt x="32" y="41"/>
                    </a:lnTo>
                    <a:lnTo>
                      <a:pt x="28" y="52"/>
                    </a:lnTo>
                    <a:lnTo>
                      <a:pt x="22" y="71"/>
                    </a:lnTo>
                    <a:lnTo>
                      <a:pt x="16" y="89"/>
                    </a:lnTo>
                    <a:lnTo>
                      <a:pt x="11" y="108"/>
                    </a:lnTo>
                    <a:lnTo>
                      <a:pt x="5" y="125"/>
                    </a:lnTo>
                    <a:lnTo>
                      <a:pt x="2" y="122"/>
                    </a:lnTo>
                    <a:lnTo>
                      <a:pt x="2" y="121"/>
                    </a:lnTo>
                    <a:lnTo>
                      <a:pt x="2" y="118"/>
                    </a:lnTo>
                    <a:lnTo>
                      <a:pt x="2" y="115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4" name="Freeform 98"/>
              <p:cNvSpPr>
                <a:spLocks/>
              </p:cNvSpPr>
              <p:nvPr/>
            </p:nvSpPr>
            <p:spPr bwMode="auto">
              <a:xfrm>
                <a:off x="3013" y="2565"/>
                <a:ext cx="9" cy="54"/>
              </a:xfrm>
              <a:custGeom>
                <a:avLst/>
                <a:gdLst>
                  <a:gd name="T0" fmla="*/ 12 w 19"/>
                  <a:gd name="T1" fmla="*/ 3 h 110"/>
                  <a:gd name="T2" fmla="*/ 13 w 19"/>
                  <a:gd name="T3" fmla="*/ 2 h 110"/>
                  <a:gd name="T4" fmla="*/ 15 w 19"/>
                  <a:gd name="T5" fmla="*/ 0 h 110"/>
                  <a:gd name="T6" fmla="*/ 16 w 19"/>
                  <a:gd name="T7" fmla="*/ 0 h 110"/>
                  <a:gd name="T8" fmla="*/ 16 w 19"/>
                  <a:gd name="T9" fmla="*/ 2 h 110"/>
                  <a:gd name="T10" fmla="*/ 19 w 19"/>
                  <a:gd name="T11" fmla="*/ 10 h 110"/>
                  <a:gd name="T12" fmla="*/ 18 w 19"/>
                  <a:gd name="T13" fmla="*/ 19 h 110"/>
                  <a:gd name="T14" fmla="*/ 15 w 19"/>
                  <a:gd name="T15" fmla="*/ 28 h 110"/>
                  <a:gd name="T16" fmla="*/ 11 w 19"/>
                  <a:gd name="T17" fmla="*/ 37 h 110"/>
                  <a:gd name="T18" fmla="*/ 9 w 19"/>
                  <a:gd name="T19" fmla="*/ 42 h 110"/>
                  <a:gd name="T20" fmla="*/ 11 w 19"/>
                  <a:gd name="T21" fmla="*/ 47 h 110"/>
                  <a:gd name="T22" fmla="*/ 13 w 19"/>
                  <a:gd name="T23" fmla="*/ 51 h 110"/>
                  <a:gd name="T24" fmla="*/ 16 w 19"/>
                  <a:gd name="T25" fmla="*/ 56 h 110"/>
                  <a:gd name="T26" fmla="*/ 18 w 19"/>
                  <a:gd name="T27" fmla="*/ 70 h 110"/>
                  <a:gd name="T28" fmla="*/ 15 w 19"/>
                  <a:gd name="T29" fmla="*/ 85 h 110"/>
                  <a:gd name="T30" fmla="*/ 9 w 19"/>
                  <a:gd name="T31" fmla="*/ 98 h 110"/>
                  <a:gd name="T32" fmla="*/ 0 w 19"/>
                  <a:gd name="T33" fmla="*/ 110 h 110"/>
                  <a:gd name="T34" fmla="*/ 5 w 19"/>
                  <a:gd name="T35" fmla="*/ 96 h 110"/>
                  <a:gd name="T36" fmla="*/ 11 w 19"/>
                  <a:gd name="T37" fmla="*/ 85 h 110"/>
                  <a:gd name="T38" fmla="*/ 15 w 19"/>
                  <a:gd name="T39" fmla="*/ 75 h 110"/>
                  <a:gd name="T40" fmla="*/ 12 w 19"/>
                  <a:gd name="T41" fmla="*/ 61 h 110"/>
                  <a:gd name="T42" fmla="*/ 6 w 19"/>
                  <a:gd name="T43" fmla="*/ 48 h 110"/>
                  <a:gd name="T44" fmla="*/ 5 w 19"/>
                  <a:gd name="T45" fmla="*/ 32 h 110"/>
                  <a:gd name="T46" fmla="*/ 6 w 19"/>
                  <a:gd name="T47" fmla="*/ 18 h 110"/>
                  <a:gd name="T48" fmla="*/ 12 w 19"/>
                  <a:gd name="T49" fmla="*/ 3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"/>
                  <a:gd name="T76" fmla="*/ 0 h 110"/>
                  <a:gd name="T77" fmla="*/ 19 w 19"/>
                  <a:gd name="T78" fmla="*/ 110 h 1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" h="110">
                    <a:moveTo>
                      <a:pt x="12" y="3"/>
                    </a:moveTo>
                    <a:lnTo>
                      <a:pt x="13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9" y="10"/>
                    </a:lnTo>
                    <a:lnTo>
                      <a:pt x="18" y="19"/>
                    </a:lnTo>
                    <a:lnTo>
                      <a:pt x="15" y="28"/>
                    </a:lnTo>
                    <a:lnTo>
                      <a:pt x="11" y="37"/>
                    </a:lnTo>
                    <a:lnTo>
                      <a:pt x="9" y="42"/>
                    </a:lnTo>
                    <a:lnTo>
                      <a:pt x="11" y="47"/>
                    </a:lnTo>
                    <a:lnTo>
                      <a:pt x="13" y="51"/>
                    </a:lnTo>
                    <a:lnTo>
                      <a:pt x="16" y="56"/>
                    </a:lnTo>
                    <a:lnTo>
                      <a:pt x="18" y="70"/>
                    </a:lnTo>
                    <a:lnTo>
                      <a:pt x="15" y="85"/>
                    </a:lnTo>
                    <a:lnTo>
                      <a:pt x="9" y="98"/>
                    </a:lnTo>
                    <a:lnTo>
                      <a:pt x="0" y="110"/>
                    </a:lnTo>
                    <a:lnTo>
                      <a:pt x="5" y="96"/>
                    </a:lnTo>
                    <a:lnTo>
                      <a:pt x="11" y="85"/>
                    </a:lnTo>
                    <a:lnTo>
                      <a:pt x="15" y="75"/>
                    </a:lnTo>
                    <a:lnTo>
                      <a:pt x="12" y="61"/>
                    </a:lnTo>
                    <a:lnTo>
                      <a:pt x="6" y="48"/>
                    </a:lnTo>
                    <a:lnTo>
                      <a:pt x="5" y="32"/>
                    </a:lnTo>
                    <a:lnTo>
                      <a:pt x="6" y="18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5" name="Freeform 99"/>
              <p:cNvSpPr>
                <a:spLocks/>
              </p:cNvSpPr>
              <p:nvPr/>
            </p:nvSpPr>
            <p:spPr bwMode="auto">
              <a:xfrm>
                <a:off x="3015" y="2540"/>
                <a:ext cx="22" cy="74"/>
              </a:xfrm>
              <a:custGeom>
                <a:avLst/>
                <a:gdLst>
                  <a:gd name="T0" fmla="*/ 0 w 44"/>
                  <a:gd name="T1" fmla="*/ 41 h 149"/>
                  <a:gd name="T2" fmla="*/ 4 w 44"/>
                  <a:gd name="T3" fmla="*/ 31 h 149"/>
                  <a:gd name="T4" fmla="*/ 10 w 44"/>
                  <a:gd name="T5" fmla="*/ 19 h 149"/>
                  <a:gd name="T6" fmla="*/ 14 w 44"/>
                  <a:gd name="T7" fmla="*/ 9 h 149"/>
                  <a:gd name="T8" fmla="*/ 23 w 44"/>
                  <a:gd name="T9" fmla="*/ 0 h 149"/>
                  <a:gd name="T10" fmla="*/ 30 w 44"/>
                  <a:gd name="T11" fmla="*/ 15 h 149"/>
                  <a:gd name="T12" fmla="*/ 35 w 44"/>
                  <a:gd name="T13" fmla="*/ 30 h 149"/>
                  <a:gd name="T14" fmla="*/ 39 w 44"/>
                  <a:gd name="T15" fmla="*/ 46 h 149"/>
                  <a:gd name="T16" fmla="*/ 42 w 44"/>
                  <a:gd name="T17" fmla="*/ 62 h 149"/>
                  <a:gd name="T18" fmla="*/ 44 w 44"/>
                  <a:gd name="T19" fmla="*/ 85 h 149"/>
                  <a:gd name="T20" fmla="*/ 41 w 44"/>
                  <a:gd name="T21" fmla="*/ 108 h 149"/>
                  <a:gd name="T22" fmla="*/ 33 w 44"/>
                  <a:gd name="T23" fmla="*/ 130 h 149"/>
                  <a:gd name="T24" fmla="*/ 20 w 44"/>
                  <a:gd name="T25" fmla="*/ 149 h 149"/>
                  <a:gd name="T26" fmla="*/ 25 w 44"/>
                  <a:gd name="T27" fmla="*/ 130 h 149"/>
                  <a:gd name="T28" fmla="*/ 30 w 44"/>
                  <a:gd name="T29" fmla="*/ 111 h 149"/>
                  <a:gd name="T30" fmla="*/ 36 w 44"/>
                  <a:gd name="T31" fmla="*/ 92 h 149"/>
                  <a:gd name="T32" fmla="*/ 38 w 44"/>
                  <a:gd name="T33" fmla="*/ 72 h 149"/>
                  <a:gd name="T34" fmla="*/ 36 w 44"/>
                  <a:gd name="T35" fmla="*/ 60 h 149"/>
                  <a:gd name="T36" fmla="*/ 30 w 44"/>
                  <a:gd name="T37" fmla="*/ 52 h 149"/>
                  <a:gd name="T38" fmla="*/ 23 w 44"/>
                  <a:gd name="T39" fmla="*/ 41 h 149"/>
                  <a:gd name="T40" fmla="*/ 16 w 44"/>
                  <a:gd name="T41" fmla="*/ 31 h 149"/>
                  <a:gd name="T42" fmla="*/ 10 w 44"/>
                  <a:gd name="T43" fmla="*/ 37 h 149"/>
                  <a:gd name="T44" fmla="*/ 4 w 44"/>
                  <a:gd name="T45" fmla="*/ 44 h 149"/>
                  <a:gd name="T46" fmla="*/ 0 w 44"/>
                  <a:gd name="T47" fmla="*/ 49 h 149"/>
                  <a:gd name="T48" fmla="*/ 0 w 44"/>
                  <a:gd name="T49" fmla="*/ 41 h 1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149"/>
                  <a:gd name="T77" fmla="*/ 44 w 44"/>
                  <a:gd name="T78" fmla="*/ 149 h 1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149">
                    <a:moveTo>
                      <a:pt x="0" y="41"/>
                    </a:moveTo>
                    <a:lnTo>
                      <a:pt x="4" y="31"/>
                    </a:lnTo>
                    <a:lnTo>
                      <a:pt x="10" y="19"/>
                    </a:lnTo>
                    <a:lnTo>
                      <a:pt x="14" y="9"/>
                    </a:lnTo>
                    <a:lnTo>
                      <a:pt x="23" y="0"/>
                    </a:lnTo>
                    <a:lnTo>
                      <a:pt x="30" y="15"/>
                    </a:lnTo>
                    <a:lnTo>
                      <a:pt x="35" y="30"/>
                    </a:lnTo>
                    <a:lnTo>
                      <a:pt x="39" y="46"/>
                    </a:lnTo>
                    <a:lnTo>
                      <a:pt x="42" y="62"/>
                    </a:lnTo>
                    <a:lnTo>
                      <a:pt x="44" y="85"/>
                    </a:lnTo>
                    <a:lnTo>
                      <a:pt x="41" y="108"/>
                    </a:lnTo>
                    <a:lnTo>
                      <a:pt x="33" y="130"/>
                    </a:lnTo>
                    <a:lnTo>
                      <a:pt x="20" y="149"/>
                    </a:lnTo>
                    <a:lnTo>
                      <a:pt x="25" y="130"/>
                    </a:lnTo>
                    <a:lnTo>
                      <a:pt x="30" y="111"/>
                    </a:lnTo>
                    <a:lnTo>
                      <a:pt x="36" y="92"/>
                    </a:lnTo>
                    <a:lnTo>
                      <a:pt x="38" y="72"/>
                    </a:lnTo>
                    <a:lnTo>
                      <a:pt x="36" y="60"/>
                    </a:lnTo>
                    <a:lnTo>
                      <a:pt x="30" y="52"/>
                    </a:lnTo>
                    <a:lnTo>
                      <a:pt x="23" y="41"/>
                    </a:lnTo>
                    <a:lnTo>
                      <a:pt x="16" y="31"/>
                    </a:lnTo>
                    <a:lnTo>
                      <a:pt x="10" y="37"/>
                    </a:lnTo>
                    <a:lnTo>
                      <a:pt x="4" y="44"/>
                    </a:lnTo>
                    <a:lnTo>
                      <a:pt x="0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6" name="Freeform 100"/>
              <p:cNvSpPr>
                <a:spLocks/>
              </p:cNvSpPr>
              <p:nvPr/>
            </p:nvSpPr>
            <p:spPr bwMode="auto">
              <a:xfrm>
                <a:off x="2992" y="2535"/>
                <a:ext cx="12" cy="16"/>
              </a:xfrm>
              <a:custGeom>
                <a:avLst/>
                <a:gdLst>
                  <a:gd name="T0" fmla="*/ 15 w 24"/>
                  <a:gd name="T1" fmla="*/ 29 h 32"/>
                  <a:gd name="T2" fmla="*/ 18 w 24"/>
                  <a:gd name="T3" fmla="*/ 29 h 32"/>
                  <a:gd name="T4" fmla="*/ 19 w 24"/>
                  <a:gd name="T5" fmla="*/ 30 h 32"/>
                  <a:gd name="T6" fmla="*/ 22 w 24"/>
                  <a:gd name="T7" fmla="*/ 32 h 32"/>
                  <a:gd name="T8" fmla="*/ 24 w 24"/>
                  <a:gd name="T9" fmla="*/ 30 h 32"/>
                  <a:gd name="T10" fmla="*/ 22 w 24"/>
                  <a:gd name="T11" fmla="*/ 20 h 32"/>
                  <a:gd name="T12" fmla="*/ 19 w 24"/>
                  <a:gd name="T13" fmla="*/ 13 h 32"/>
                  <a:gd name="T14" fmla="*/ 17 w 24"/>
                  <a:gd name="T15" fmla="*/ 6 h 32"/>
                  <a:gd name="T16" fmla="*/ 12 w 24"/>
                  <a:gd name="T17" fmla="*/ 0 h 32"/>
                  <a:gd name="T18" fmla="*/ 11 w 24"/>
                  <a:gd name="T19" fmla="*/ 8 h 32"/>
                  <a:gd name="T20" fmla="*/ 9 w 24"/>
                  <a:gd name="T21" fmla="*/ 16 h 32"/>
                  <a:gd name="T22" fmla="*/ 6 w 24"/>
                  <a:gd name="T23" fmla="*/ 23 h 32"/>
                  <a:gd name="T24" fmla="*/ 0 w 24"/>
                  <a:gd name="T25" fmla="*/ 29 h 32"/>
                  <a:gd name="T26" fmla="*/ 5 w 24"/>
                  <a:gd name="T27" fmla="*/ 32 h 32"/>
                  <a:gd name="T28" fmla="*/ 8 w 24"/>
                  <a:gd name="T29" fmla="*/ 30 h 32"/>
                  <a:gd name="T30" fmla="*/ 12 w 24"/>
                  <a:gd name="T31" fmla="*/ 29 h 32"/>
                  <a:gd name="T32" fmla="*/ 15 w 24"/>
                  <a:gd name="T33" fmla="*/ 29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2"/>
                  <a:gd name="T53" fmla="*/ 24 w 24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2">
                    <a:moveTo>
                      <a:pt x="15" y="29"/>
                    </a:moveTo>
                    <a:lnTo>
                      <a:pt x="18" y="29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4" y="30"/>
                    </a:lnTo>
                    <a:lnTo>
                      <a:pt x="22" y="20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11" y="8"/>
                    </a:lnTo>
                    <a:lnTo>
                      <a:pt x="9" y="16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5" y="32"/>
                    </a:lnTo>
                    <a:lnTo>
                      <a:pt x="8" y="30"/>
                    </a:lnTo>
                    <a:lnTo>
                      <a:pt x="12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7" name="Freeform 101"/>
              <p:cNvSpPr>
                <a:spLocks/>
              </p:cNvSpPr>
              <p:nvPr/>
            </p:nvSpPr>
            <p:spPr bwMode="auto">
              <a:xfrm>
                <a:off x="2948" y="2765"/>
                <a:ext cx="16" cy="16"/>
              </a:xfrm>
              <a:custGeom>
                <a:avLst/>
                <a:gdLst>
                  <a:gd name="T0" fmla="*/ 16 w 30"/>
                  <a:gd name="T1" fmla="*/ 28 h 34"/>
                  <a:gd name="T2" fmla="*/ 22 w 30"/>
                  <a:gd name="T3" fmla="*/ 23 h 34"/>
                  <a:gd name="T4" fmla="*/ 28 w 30"/>
                  <a:gd name="T5" fmla="*/ 16 h 34"/>
                  <a:gd name="T6" fmla="*/ 30 w 30"/>
                  <a:gd name="T7" fmla="*/ 9 h 34"/>
                  <a:gd name="T8" fmla="*/ 29 w 30"/>
                  <a:gd name="T9" fmla="*/ 0 h 34"/>
                  <a:gd name="T10" fmla="*/ 19 w 30"/>
                  <a:gd name="T11" fmla="*/ 7 h 34"/>
                  <a:gd name="T12" fmla="*/ 10 w 30"/>
                  <a:gd name="T13" fmla="*/ 15 h 34"/>
                  <a:gd name="T14" fmla="*/ 4 w 30"/>
                  <a:gd name="T15" fmla="*/ 22 h 34"/>
                  <a:gd name="T16" fmla="*/ 0 w 30"/>
                  <a:gd name="T17" fmla="*/ 29 h 34"/>
                  <a:gd name="T18" fmla="*/ 1 w 30"/>
                  <a:gd name="T19" fmla="*/ 34 h 34"/>
                  <a:gd name="T20" fmla="*/ 6 w 30"/>
                  <a:gd name="T21" fmla="*/ 32 h 34"/>
                  <a:gd name="T22" fmla="*/ 11 w 30"/>
                  <a:gd name="T23" fmla="*/ 29 h 34"/>
                  <a:gd name="T24" fmla="*/ 16 w 30"/>
                  <a:gd name="T25" fmla="*/ 28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34"/>
                  <a:gd name="T41" fmla="*/ 30 w 3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34">
                    <a:moveTo>
                      <a:pt x="16" y="28"/>
                    </a:moveTo>
                    <a:lnTo>
                      <a:pt x="22" y="23"/>
                    </a:lnTo>
                    <a:lnTo>
                      <a:pt x="28" y="16"/>
                    </a:lnTo>
                    <a:lnTo>
                      <a:pt x="30" y="9"/>
                    </a:lnTo>
                    <a:lnTo>
                      <a:pt x="29" y="0"/>
                    </a:lnTo>
                    <a:lnTo>
                      <a:pt x="19" y="7"/>
                    </a:lnTo>
                    <a:lnTo>
                      <a:pt x="10" y="15"/>
                    </a:lnTo>
                    <a:lnTo>
                      <a:pt x="4" y="22"/>
                    </a:lnTo>
                    <a:lnTo>
                      <a:pt x="0" y="29"/>
                    </a:lnTo>
                    <a:lnTo>
                      <a:pt x="1" y="34"/>
                    </a:lnTo>
                    <a:lnTo>
                      <a:pt x="6" y="32"/>
                    </a:lnTo>
                    <a:lnTo>
                      <a:pt x="11" y="29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8" name="Freeform 102"/>
              <p:cNvSpPr>
                <a:spLocks/>
              </p:cNvSpPr>
              <p:nvPr/>
            </p:nvSpPr>
            <p:spPr bwMode="auto">
              <a:xfrm>
                <a:off x="2941" y="2786"/>
                <a:ext cx="26" cy="6"/>
              </a:xfrm>
              <a:custGeom>
                <a:avLst/>
                <a:gdLst>
                  <a:gd name="T0" fmla="*/ 28 w 53"/>
                  <a:gd name="T1" fmla="*/ 3 h 10"/>
                  <a:gd name="T2" fmla="*/ 21 w 53"/>
                  <a:gd name="T3" fmla="*/ 1 h 10"/>
                  <a:gd name="T4" fmla="*/ 15 w 53"/>
                  <a:gd name="T5" fmla="*/ 0 h 10"/>
                  <a:gd name="T6" fmla="*/ 7 w 53"/>
                  <a:gd name="T7" fmla="*/ 0 h 10"/>
                  <a:gd name="T8" fmla="*/ 0 w 53"/>
                  <a:gd name="T9" fmla="*/ 3 h 10"/>
                  <a:gd name="T10" fmla="*/ 7 w 53"/>
                  <a:gd name="T11" fmla="*/ 6 h 10"/>
                  <a:gd name="T12" fmla="*/ 13 w 53"/>
                  <a:gd name="T13" fmla="*/ 7 h 10"/>
                  <a:gd name="T14" fmla="*/ 21 w 53"/>
                  <a:gd name="T15" fmla="*/ 9 h 10"/>
                  <a:gd name="T16" fmla="*/ 26 w 53"/>
                  <a:gd name="T17" fmla="*/ 10 h 10"/>
                  <a:gd name="T18" fmla="*/ 34 w 53"/>
                  <a:gd name="T19" fmla="*/ 10 h 10"/>
                  <a:gd name="T20" fmla="*/ 40 w 53"/>
                  <a:gd name="T21" fmla="*/ 9 h 10"/>
                  <a:gd name="T22" fmla="*/ 47 w 53"/>
                  <a:gd name="T23" fmla="*/ 7 h 10"/>
                  <a:gd name="T24" fmla="*/ 53 w 53"/>
                  <a:gd name="T25" fmla="*/ 4 h 10"/>
                  <a:gd name="T26" fmla="*/ 47 w 53"/>
                  <a:gd name="T27" fmla="*/ 3 h 10"/>
                  <a:gd name="T28" fmla="*/ 41 w 53"/>
                  <a:gd name="T29" fmla="*/ 3 h 10"/>
                  <a:gd name="T30" fmla="*/ 34 w 53"/>
                  <a:gd name="T31" fmla="*/ 3 h 10"/>
                  <a:gd name="T32" fmla="*/ 28 w 53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0"/>
                  <a:gd name="T53" fmla="*/ 53 w 53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0">
                    <a:moveTo>
                      <a:pt x="28" y="3"/>
                    </a:moveTo>
                    <a:lnTo>
                      <a:pt x="21" y="1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3" y="7"/>
                    </a:lnTo>
                    <a:lnTo>
                      <a:pt x="21" y="9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0" y="9"/>
                    </a:lnTo>
                    <a:lnTo>
                      <a:pt x="47" y="7"/>
                    </a:lnTo>
                    <a:lnTo>
                      <a:pt x="53" y="4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4" y="3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BF8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59" name="Freeform 103"/>
              <p:cNvSpPr>
                <a:spLocks/>
              </p:cNvSpPr>
              <p:nvPr/>
            </p:nvSpPr>
            <p:spPr bwMode="auto">
              <a:xfrm>
                <a:off x="2821" y="2789"/>
                <a:ext cx="139" cy="101"/>
              </a:xfrm>
              <a:custGeom>
                <a:avLst/>
                <a:gdLst>
                  <a:gd name="T0" fmla="*/ 239 w 277"/>
                  <a:gd name="T1" fmla="*/ 22 h 201"/>
                  <a:gd name="T2" fmla="*/ 248 w 277"/>
                  <a:gd name="T3" fmla="*/ 20 h 201"/>
                  <a:gd name="T4" fmla="*/ 258 w 277"/>
                  <a:gd name="T5" fmla="*/ 20 h 201"/>
                  <a:gd name="T6" fmla="*/ 268 w 277"/>
                  <a:gd name="T7" fmla="*/ 22 h 201"/>
                  <a:gd name="T8" fmla="*/ 277 w 277"/>
                  <a:gd name="T9" fmla="*/ 19 h 201"/>
                  <a:gd name="T10" fmla="*/ 267 w 277"/>
                  <a:gd name="T11" fmla="*/ 16 h 201"/>
                  <a:gd name="T12" fmla="*/ 255 w 277"/>
                  <a:gd name="T13" fmla="*/ 11 h 201"/>
                  <a:gd name="T14" fmla="*/ 245 w 277"/>
                  <a:gd name="T15" fmla="*/ 7 h 201"/>
                  <a:gd name="T16" fmla="*/ 236 w 277"/>
                  <a:gd name="T17" fmla="*/ 0 h 201"/>
                  <a:gd name="T18" fmla="*/ 227 w 277"/>
                  <a:gd name="T19" fmla="*/ 8 h 201"/>
                  <a:gd name="T20" fmla="*/ 219 w 277"/>
                  <a:gd name="T21" fmla="*/ 19 h 201"/>
                  <a:gd name="T22" fmla="*/ 209 w 277"/>
                  <a:gd name="T23" fmla="*/ 27 h 201"/>
                  <a:gd name="T24" fmla="*/ 200 w 277"/>
                  <a:gd name="T25" fmla="*/ 38 h 201"/>
                  <a:gd name="T26" fmla="*/ 190 w 277"/>
                  <a:gd name="T27" fmla="*/ 46 h 201"/>
                  <a:gd name="T28" fmla="*/ 179 w 277"/>
                  <a:gd name="T29" fmla="*/ 57 h 201"/>
                  <a:gd name="T30" fmla="*/ 169 w 277"/>
                  <a:gd name="T31" fmla="*/ 65 h 201"/>
                  <a:gd name="T32" fmla="*/ 157 w 277"/>
                  <a:gd name="T33" fmla="*/ 74 h 201"/>
                  <a:gd name="T34" fmla="*/ 149 w 277"/>
                  <a:gd name="T35" fmla="*/ 81 h 201"/>
                  <a:gd name="T36" fmla="*/ 138 w 277"/>
                  <a:gd name="T37" fmla="*/ 87 h 201"/>
                  <a:gd name="T38" fmla="*/ 130 w 277"/>
                  <a:gd name="T39" fmla="*/ 92 h 201"/>
                  <a:gd name="T40" fmla="*/ 121 w 277"/>
                  <a:gd name="T41" fmla="*/ 96 h 201"/>
                  <a:gd name="T42" fmla="*/ 111 w 277"/>
                  <a:gd name="T43" fmla="*/ 100 h 201"/>
                  <a:gd name="T44" fmla="*/ 102 w 277"/>
                  <a:gd name="T45" fmla="*/ 105 h 201"/>
                  <a:gd name="T46" fmla="*/ 92 w 277"/>
                  <a:gd name="T47" fmla="*/ 108 h 201"/>
                  <a:gd name="T48" fmla="*/ 81 w 277"/>
                  <a:gd name="T49" fmla="*/ 111 h 201"/>
                  <a:gd name="T50" fmla="*/ 74 w 277"/>
                  <a:gd name="T51" fmla="*/ 124 h 201"/>
                  <a:gd name="T52" fmla="*/ 65 w 277"/>
                  <a:gd name="T53" fmla="*/ 137 h 201"/>
                  <a:gd name="T54" fmla="*/ 55 w 277"/>
                  <a:gd name="T55" fmla="*/ 149 h 201"/>
                  <a:gd name="T56" fmla="*/ 45 w 277"/>
                  <a:gd name="T57" fmla="*/ 159 h 201"/>
                  <a:gd name="T58" fmla="*/ 33 w 277"/>
                  <a:gd name="T59" fmla="*/ 170 h 201"/>
                  <a:gd name="T60" fmla="*/ 22 w 277"/>
                  <a:gd name="T61" fmla="*/ 181 h 201"/>
                  <a:gd name="T62" fmla="*/ 10 w 277"/>
                  <a:gd name="T63" fmla="*/ 191 h 201"/>
                  <a:gd name="T64" fmla="*/ 0 w 277"/>
                  <a:gd name="T65" fmla="*/ 201 h 201"/>
                  <a:gd name="T66" fmla="*/ 19 w 277"/>
                  <a:gd name="T67" fmla="*/ 195 h 201"/>
                  <a:gd name="T68" fmla="*/ 36 w 277"/>
                  <a:gd name="T69" fmla="*/ 188 h 201"/>
                  <a:gd name="T70" fmla="*/ 54 w 277"/>
                  <a:gd name="T71" fmla="*/ 179 h 201"/>
                  <a:gd name="T72" fmla="*/ 71 w 277"/>
                  <a:gd name="T73" fmla="*/ 169 h 201"/>
                  <a:gd name="T74" fmla="*/ 87 w 277"/>
                  <a:gd name="T75" fmla="*/ 157 h 201"/>
                  <a:gd name="T76" fmla="*/ 103 w 277"/>
                  <a:gd name="T77" fmla="*/ 146 h 201"/>
                  <a:gd name="T78" fmla="*/ 119 w 277"/>
                  <a:gd name="T79" fmla="*/ 134 h 201"/>
                  <a:gd name="T80" fmla="*/ 135 w 277"/>
                  <a:gd name="T81" fmla="*/ 121 h 201"/>
                  <a:gd name="T82" fmla="*/ 147 w 277"/>
                  <a:gd name="T83" fmla="*/ 111 h 201"/>
                  <a:gd name="T84" fmla="*/ 157 w 277"/>
                  <a:gd name="T85" fmla="*/ 99 h 201"/>
                  <a:gd name="T86" fmla="*/ 168 w 277"/>
                  <a:gd name="T87" fmla="*/ 87 h 201"/>
                  <a:gd name="T88" fmla="*/ 178 w 277"/>
                  <a:gd name="T89" fmla="*/ 76 h 201"/>
                  <a:gd name="T90" fmla="*/ 188 w 277"/>
                  <a:gd name="T91" fmla="*/ 64 h 201"/>
                  <a:gd name="T92" fmla="*/ 197 w 277"/>
                  <a:gd name="T93" fmla="*/ 52 h 201"/>
                  <a:gd name="T94" fmla="*/ 207 w 277"/>
                  <a:gd name="T95" fmla="*/ 41 h 201"/>
                  <a:gd name="T96" fmla="*/ 219 w 277"/>
                  <a:gd name="T97" fmla="*/ 30 h 201"/>
                  <a:gd name="T98" fmla="*/ 223 w 277"/>
                  <a:gd name="T99" fmla="*/ 27 h 201"/>
                  <a:gd name="T100" fmla="*/ 229 w 277"/>
                  <a:gd name="T101" fmla="*/ 26 h 201"/>
                  <a:gd name="T102" fmla="*/ 233 w 277"/>
                  <a:gd name="T103" fmla="*/ 23 h 201"/>
                  <a:gd name="T104" fmla="*/ 239 w 277"/>
                  <a:gd name="T105" fmla="*/ 22 h 20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7"/>
                  <a:gd name="T160" fmla="*/ 0 h 201"/>
                  <a:gd name="T161" fmla="*/ 277 w 277"/>
                  <a:gd name="T162" fmla="*/ 201 h 20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7" h="201">
                    <a:moveTo>
                      <a:pt x="239" y="22"/>
                    </a:moveTo>
                    <a:lnTo>
                      <a:pt x="248" y="20"/>
                    </a:lnTo>
                    <a:lnTo>
                      <a:pt x="258" y="20"/>
                    </a:lnTo>
                    <a:lnTo>
                      <a:pt x="268" y="22"/>
                    </a:lnTo>
                    <a:lnTo>
                      <a:pt x="277" y="19"/>
                    </a:lnTo>
                    <a:lnTo>
                      <a:pt x="267" y="16"/>
                    </a:lnTo>
                    <a:lnTo>
                      <a:pt x="255" y="11"/>
                    </a:lnTo>
                    <a:lnTo>
                      <a:pt x="245" y="7"/>
                    </a:lnTo>
                    <a:lnTo>
                      <a:pt x="236" y="0"/>
                    </a:lnTo>
                    <a:lnTo>
                      <a:pt x="227" y="8"/>
                    </a:lnTo>
                    <a:lnTo>
                      <a:pt x="219" y="19"/>
                    </a:lnTo>
                    <a:lnTo>
                      <a:pt x="209" y="27"/>
                    </a:lnTo>
                    <a:lnTo>
                      <a:pt x="200" y="38"/>
                    </a:lnTo>
                    <a:lnTo>
                      <a:pt x="190" y="46"/>
                    </a:lnTo>
                    <a:lnTo>
                      <a:pt x="179" y="57"/>
                    </a:lnTo>
                    <a:lnTo>
                      <a:pt x="169" y="65"/>
                    </a:lnTo>
                    <a:lnTo>
                      <a:pt x="157" y="74"/>
                    </a:lnTo>
                    <a:lnTo>
                      <a:pt x="149" y="81"/>
                    </a:lnTo>
                    <a:lnTo>
                      <a:pt x="138" y="87"/>
                    </a:lnTo>
                    <a:lnTo>
                      <a:pt x="130" y="92"/>
                    </a:lnTo>
                    <a:lnTo>
                      <a:pt x="121" y="96"/>
                    </a:lnTo>
                    <a:lnTo>
                      <a:pt x="111" y="100"/>
                    </a:lnTo>
                    <a:lnTo>
                      <a:pt x="102" y="105"/>
                    </a:lnTo>
                    <a:lnTo>
                      <a:pt x="92" y="108"/>
                    </a:lnTo>
                    <a:lnTo>
                      <a:pt x="81" y="111"/>
                    </a:lnTo>
                    <a:lnTo>
                      <a:pt x="74" y="124"/>
                    </a:lnTo>
                    <a:lnTo>
                      <a:pt x="65" y="137"/>
                    </a:lnTo>
                    <a:lnTo>
                      <a:pt x="55" y="149"/>
                    </a:lnTo>
                    <a:lnTo>
                      <a:pt x="45" y="159"/>
                    </a:lnTo>
                    <a:lnTo>
                      <a:pt x="33" y="170"/>
                    </a:lnTo>
                    <a:lnTo>
                      <a:pt x="22" y="181"/>
                    </a:lnTo>
                    <a:lnTo>
                      <a:pt x="10" y="191"/>
                    </a:lnTo>
                    <a:lnTo>
                      <a:pt x="0" y="201"/>
                    </a:lnTo>
                    <a:lnTo>
                      <a:pt x="19" y="195"/>
                    </a:lnTo>
                    <a:lnTo>
                      <a:pt x="36" y="188"/>
                    </a:lnTo>
                    <a:lnTo>
                      <a:pt x="54" y="179"/>
                    </a:lnTo>
                    <a:lnTo>
                      <a:pt x="71" y="169"/>
                    </a:lnTo>
                    <a:lnTo>
                      <a:pt x="87" y="157"/>
                    </a:lnTo>
                    <a:lnTo>
                      <a:pt x="103" y="146"/>
                    </a:lnTo>
                    <a:lnTo>
                      <a:pt x="119" y="134"/>
                    </a:lnTo>
                    <a:lnTo>
                      <a:pt x="135" y="121"/>
                    </a:lnTo>
                    <a:lnTo>
                      <a:pt x="147" y="111"/>
                    </a:lnTo>
                    <a:lnTo>
                      <a:pt x="157" y="99"/>
                    </a:lnTo>
                    <a:lnTo>
                      <a:pt x="168" y="87"/>
                    </a:lnTo>
                    <a:lnTo>
                      <a:pt x="178" y="76"/>
                    </a:lnTo>
                    <a:lnTo>
                      <a:pt x="188" y="64"/>
                    </a:lnTo>
                    <a:lnTo>
                      <a:pt x="197" y="52"/>
                    </a:lnTo>
                    <a:lnTo>
                      <a:pt x="207" y="41"/>
                    </a:lnTo>
                    <a:lnTo>
                      <a:pt x="219" y="30"/>
                    </a:lnTo>
                    <a:lnTo>
                      <a:pt x="223" y="27"/>
                    </a:lnTo>
                    <a:lnTo>
                      <a:pt x="229" y="26"/>
                    </a:lnTo>
                    <a:lnTo>
                      <a:pt x="233" y="23"/>
                    </a:lnTo>
                    <a:lnTo>
                      <a:pt x="239" y="22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0" name="Freeform 104"/>
              <p:cNvSpPr>
                <a:spLocks/>
              </p:cNvSpPr>
              <p:nvPr/>
            </p:nvSpPr>
            <p:spPr bwMode="auto">
              <a:xfrm>
                <a:off x="2735" y="2763"/>
                <a:ext cx="35" cy="138"/>
              </a:xfrm>
              <a:custGeom>
                <a:avLst/>
                <a:gdLst>
                  <a:gd name="T0" fmla="*/ 69 w 70"/>
                  <a:gd name="T1" fmla="*/ 187 h 276"/>
                  <a:gd name="T2" fmla="*/ 70 w 70"/>
                  <a:gd name="T3" fmla="*/ 183 h 276"/>
                  <a:gd name="T4" fmla="*/ 70 w 70"/>
                  <a:gd name="T5" fmla="*/ 177 h 276"/>
                  <a:gd name="T6" fmla="*/ 70 w 70"/>
                  <a:gd name="T7" fmla="*/ 171 h 276"/>
                  <a:gd name="T8" fmla="*/ 69 w 70"/>
                  <a:gd name="T9" fmla="*/ 166 h 276"/>
                  <a:gd name="T10" fmla="*/ 65 w 70"/>
                  <a:gd name="T11" fmla="*/ 143 h 276"/>
                  <a:gd name="T12" fmla="*/ 56 w 70"/>
                  <a:gd name="T13" fmla="*/ 121 h 276"/>
                  <a:gd name="T14" fmla="*/ 47 w 70"/>
                  <a:gd name="T15" fmla="*/ 101 h 276"/>
                  <a:gd name="T16" fmla="*/ 38 w 70"/>
                  <a:gd name="T17" fmla="*/ 77 h 276"/>
                  <a:gd name="T18" fmla="*/ 37 w 70"/>
                  <a:gd name="T19" fmla="*/ 70 h 276"/>
                  <a:gd name="T20" fmla="*/ 37 w 70"/>
                  <a:gd name="T21" fmla="*/ 64 h 276"/>
                  <a:gd name="T22" fmla="*/ 37 w 70"/>
                  <a:gd name="T23" fmla="*/ 60 h 276"/>
                  <a:gd name="T24" fmla="*/ 43 w 70"/>
                  <a:gd name="T25" fmla="*/ 60 h 276"/>
                  <a:gd name="T26" fmla="*/ 46 w 70"/>
                  <a:gd name="T27" fmla="*/ 61 h 276"/>
                  <a:gd name="T28" fmla="*/ 50 w 70"/>
                  <a:gd name="T29" fmla="*/ 63 h 276"/>
                  <a:gd name="T30" fmla="*/ 56 w 70"/>
                  <a:gd name="T31" fmla="*/ 64 h 276"/>
                  <a:gd name="T32" fmla="*/ 62 w 70"/>
                  <a:gd name="T33" fmla="*/ 66 h 276"/>
                  <a:gd name="T34" fmla="*/ 57 w 70"/>
                  <a:gd name="T35" fmla="*/ 57 h 276"/>
                  <a:gd name="T36" fmla="*/ 51 w 70"/>
                  <a:gd name="T37" fmla="*/ 48 h 276"/>
                  <a:gd name="T38" fmla="*/ 46 w 70"/>
                  <a:gd name="T39" fmla="*/ 41 h 276"/>
                  <a:gd name="T40" fmla="*/ 38 w 70"/>
                  <a:gd name="T41" fmla="*/ 32 h 276"/>
                  <a:gd name="T42" fmla="*/ 31 w 70"/>
                  <a:gd name="T43" fmla="*/ 25 h 276"/>
                  <a:gd name="T44" fmla="*/ 22 w 70"/>
                  <a:gd name="T45" fmla="*/ 16 h 276"/>
                  <a:gd name="T46" fmla="*/ 12 w 70"/>
                  <a:gd name="T47" fmla="*/ 9 h 276"/>
                  <a:gd name="T48" fmla="*/ 0 w 70"/>
                  <a:gd name="T49" fmla="*/ 0 h 276"/>
                  <a:gd name="T50" fmla="*/ 3 w 70"/>
                  <a:gd name="T51" fmla="*/ 21 h 276"/>
                  <a:gd name="T52" fmla="*/ 5 w 70"/>
                  <a:gd name="T53" fmla="*/ 40 h 276"/>
                  <a:gd name="T54" fmla="*/ 6 w 70"/>
                  <a:gd name="T55" fmla="*/ 57 h 276"/>
                  <a:gd name="T56" fmla="*/ 9 w 70"/>
                  <a:gd name="T57" fmla="*/ 76 h 276"/>
                  <a:gd name="T58" fmla="*/ 13 w 70"/>
                  <a:gd name="T59" fmla="*/ 95 h 276"/>
                  <a:gd name="T60" fmla="*/ 21 w 70"/>
                  <a:gd name="T61" fmla="*/ 115 h 276"/>
                  <a:gd name="T62" fmla="*/ 31 w 70"/>
                  <a:gd name="T63" fmla="*/ 137 h 276"/>
                  <a:gd name="T64" fmla="*/ 46 w 70"/>
                  <a:gd name="T65" fmla="*/ 161 h 276"/>
                  <a:gd name="T66" fmla="*/ 46 w 70"/>
                  <a:gd name="T67" fmla="*/ 162 h 276"/>
                  <a:gd name="T68" fmla="*/ 40 w 70"/>
                  <a:gd name="T69" fmla="*/ 158 h 276"/>
                  <a:gd name="T70" fmla="*/ 31 w 70"/>
                  <a:gd name="T71" fmla="*/ 153 h 276"/>
                  <a:gd name="T72" fmla="*/ 24 w 70"/>
                  <a:gd name="T73" fmla="*/ 150 h 276"/>
                  <a:gd name="T74" fmla="*/ 31 w 70"/>
                  <a:gd name="T75" fmla="*/ 183 h 276"/>
                  <a:gd name="T76" fmla="*/ 38 w 70"/>
                  <a:gd name="T77" fmla="*/ 216 h 276"/>
                  <a:gd name="T78" fmla="*/ 46 w 70"/>
                  <a:gd name="T79" fmla="*/ 248 h 276"/>
                  <a:gd name="T80" fmla="*/ 53 w 70"/>
                  <a:gd name="T81" fmla="*/ 276 h 276"/>
                  <a:gd name="T82" fmla="*/ 56 w 70"/>
                  <a:gd name="T83" fmla="*/ 256 h 276"/>
                  <a:gd name="T84" fmla="*/ 59 w 70"/>
                  <a:gd name="T85" fmla="*/ 231 h 276"/>
                  <a:gd name="T86" fmla="*/ 62 w 70"/>
                  <a:gd name="T87" fmla="*/ 206 h 276"/>
                  <a:gd name="T88" fmla="*/ 69 w 70"/>
                  <a:gd name="T89" fmla="*/ 187 h 2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"/>
                  <a:gd name="T136" fmla="*/ 0 h 276"/>
                  <a:gd name="T137" fmla="*/ 70 w 70"/>
                  <a:gd name="T138" fmla="*/ 276 h 2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" h="276">
                    <a:moveTo>
                      <a:pt x="69" y="187"/>
                    </a:moveTo>
                    <a:lnTo>
                      <a:pt x="70" y="183"/>
                    </a:lnTo>
                    <a:lnTo>
                      <a:pt x="70" y="177"/>
                    </a:lnTo>
                    <a:lnTo>
                      <a:pt x="70" y="171"/>
                    </a:lnTo>
                    <a:lnTo>
                      <a:pt x="69" y="166"/>
                    </a:lnTo>
                    <a:lnTo>
                      <a:pt x="65" y="143"/>
                    </a:lnTo>
                    <a:lnTo>
                      <a:pt x="56" y="121"/>
                    </a:lnTo>
                    <a:lnTo>
                      <a:pt x="47" y="101"/>
                    </a:lnTo>
                    <a:lnTo>
                      <a:pt x="38" y="77"/>
                    </a:lnTo>
                    <a:lnTo>
                      <a:pt x="37" y="70"/>
                    </a:lnTo>
                    <a:lnTo>
                      <a:pt x="37" y="64"/>
                    </a:lnTo>
                    <a:lnTo>
                      <a:pt x="37" y="60"/>
                    </a:lnTo>
                    <a:lnTo>
                      <a:pt x="43" y="60"/>
                    </a:lnTo>
                    <a:lnTo>
                      <a:pt x="46" y="61"/>
                    </a:lnTo>
                    <a:lnTo>
                      <a:pt x="50" y="63"/>
                    </a:lnTo>
                    <a:lnTo>
                      <a:pt x="56" y="64"/>
                    </a:lnTo>
                    <a:lnTo>
                      <a:pt x="62" y="66"/>
                    </a:lnTo>
                    <a:lnTo>
                      <a:pt x="57" y="57"/>
                    </a:lnTo>
                    <a:lnTo>
                      <a:pt x="51" y="48"/>
                    </a:lnTo>
                    <a:lnTo>
                      <a:pt x="46" y="41"/>
                    </a:lnTo>
                    <a:lnTo>
                      <a:pt x="38" y="32"/>
                    </a:lnTo>
                    <a:lnTo>
                      <a:pt x="31" y="25"/>
                    </a:lnTo>
                    <a:lnTo>
                      <a:pt x="22" y="16"/>
                    </a:lnTo>
                    <a:lnTo>
                      <a:pt x="12" y="9"/>
                    </a:lnTo>
                    <a:lnTo>
                      <a:pt x="0" y="0"/>
                    </a:lnTo>
                    <a:lnTo>
                      <a:pt x="3" y="21"/>
                    </a:lnTo>
                    <a:lnTo>
                      <a:pt x="5" y="40"/>
                    </a:lnTo>
                    <a:lnTo>
                      <a:pt x="6" y="57"/>
                    </a:lnTo>
                    <a:lnTo>
                      <a:pt x="9" y="76"/>
                    </a:lnTo>
                    <a:lnTo>
                      <a:pt x="13" y="95"/>
                    </a:lnTo>
                    <a:lnTo>
                      <a:pt x="21" y="115"/>
                    </a:lnTo>
                    <a:lnTo>
                      <a:pt x="31" y="137"/>
                    </a:lnTo>
                    <a:lnTo>
                      <a:pt x="46" y="161"/>
                    </a:lnTo>
                    <a:lnTo>
                      <a:pt x="46" y="162"/>
                    </a:lnTo>
                    <a:lnTo>
                      <a:pt x="40" y="158"/>
                    </a:lnTo>
                    <a:lnTo>
                      <a:pt x="31" y="153"/>
                    </a:lnTo>
                    <a:lnTo>
                      <a:pt x="24" y="150"/>
                    </a:lnTo>
                    <a:lnTo>
                      <a:pt x="31" y="183"/>
                    </a:lnTo>
                    <a:lnTo>
                      <a:pt x="38" y="216"/>
                    </a:lnTo>
                    <a:lnTo>
                      <a:pt x="46" y="248"/>
                    </a:lnTo>
                    <a:lnTo>
                      <a:pt x="53" y="276"/>
                    </a:lnTo>
                    <a:lnTo>
                      <a:pt x="56" y="256"/>
                    </a:lnTo>
                    <a:lnTo>
                      <a:pt x="59" y="231"/>
                    </a:lnTo>
                    <a:lnTo>
                      <a:pt x="62" y="206"/>
                    </a:lnTo>
                    <a:lnTo>
                      <a:pt x="69" y="187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1" name="Freeform 105"/>
              <p:cNvSpPr>
                <a:spLocks/>
              </p:cNvSpPr>
              <p:nvPr/>
            </p:nvSpPr>
            <p:spPr bwMode="auto">
              <a:xfrm>
                <a:off x="2826" y="2577"/>
                <a:ext cx="13" cy="42"/>
              </a:xfrm>
              <a:custGeom>
                <a:avLst/>
                <a:gdLst>
                  <a:gd name="T0" fmla="*/ 5 w 27"/>
                  <a:gd name="T1" fmla="*/ 0 h 83"/>
                  <a:gd name="T2" fmla="*/ 6 w 27"/>
                  <a:gd name="T3" fmla="*/ 12 h 83"/>
                  <a:gd name="T4" fmla="*/ 6 w 27"/>
                  <a:gd name="T5" fmla="*/ 19 h 83"/>
                  <a:gd name="T6" fmla="*/ 3 w 27"/>
                  <a:gd name="T7" fmla="*/ 25 h 83"/>
                  <a:gd name="T8" fmla="*/ 0 w 27"/>
                  <a:gd name="T9" fmla="*/ 26 h 83"/>
                  <a:gd name="T10" fmla="*/ 15 w 27"/>
                  <a:gd name="T11" fmla="*/ 47 h 83"/>
                  <a:gd name="T12" fmla="*/ 19 w 27"/>
                  <a:gd name="T13" fmla="*/ 63 h 83"/>
                  <a:gd name="T14" fmla="*/ 22 w 27"/>
                  <a:gd name="T15" fmla="*/ 74 h 83"/>
                  <a:gd name="T16" fmla="*/ 25 w 27"/>
                  <a:gd name="T17" fmla="*/ 83 h 83"/>
                  <a:gd name="T18" fmla="*/ 27 w 27"/>
                  <a:gd name="T19" fmla="*/ 51 h 83"/>
                  <a:gd name="T20" fmla="*/ 19 w 27"/>
                  <a:gd name="T21" fmla="*/ 23 h 83"/>
                  <a:gd name="T22" fmla="*/ 9 w 27"/>
                  <a:gd name="T23" fmla="*/ 6 h 83"/>
                  <a:gd name="T24" fmla="*/ 5 w 27"/>
                  <a:gd name="T25" fmla="*/ 0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83"/>
                  <a:gd name="T41" fmla="*/ 27 w 27"/>
                  <a:gd name="T42" fmla="*/ 83 h 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83">
                    <a:moveTo>
                      <a:pt x="5" y="0"/>
                    </a:moveTo>
                    <a:lnTo>
                      <a:pt x="6" y="12"/>
                    </a:lnTo>
                    <a:lnTo>
                      <a:pt x="6" y="19"/>
                    </a:lnTo>
                    <a:lnTo>
                      <a:pt x="3" y="25"/>
                    </a:lnTo>
                    <a:lnTo>
                      <a:pt x="0" y="26"/>
                    </a:lnTo>
                    <a:lnTo>
                      <a:pt x="15" y="47"/>
                    </a:lnTo>
                    <a:lnTo>
                      <a:pt x="19" y="63"/>
                    </a:lnTo>
                    <a:lnTo>
                      <a:pt x="22" y="74"/>
                    </a:lnTo>
                    <a:lnTo>
                      <a:pt x="25" y="83"/>
                    </a:lnTo>
                    <a:lnTo>
                      <a:pt x="27" y="51"/>
                    </a:lnTo>
                    <a:lnTo>
                      <a:pt x="19" y="23"/>
                    </a:lnTo>
                    <a:lnTo>
                      <a:pt x="9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7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2" name="Freeform 106"/>
              <p:cNvSpPr>
                <a:spLocks/>
              </p:cNvSpPr>
              <p:nvPr/>
            </p:nvSpPr>
            <p:spPr bwMode="auto">
              <a:xfrm>
                <a:off x="2729" y="2554"/>
                <a:ext cx="95" cy="35"/>
              </a:xfrm>
              <a:custGeom>
                <a:avLst/>
                <a:gdLst>
                  <a:gd name="T0" fmla="*/ 93 w 189"/>
                  <a:gd name="T1" fmla="*/ 5 h 70"/>
                  <a:gd name="T2" fmla="*/ 106 w 189"/>
                  <a:gd name="T3" fmla="*/ 7 h 70"/>
                  <a:gd name="T4" fmla="*/ 118 w 189"/>
                  <a:gd name="T5" fmla="*/ 10 h 70"/>
                  <a:gd name="T6" fmla="*/ 131 w 189"/>
                  <a:gd name="T7" fmla="*/ 15 h 70"/>
                  <a:gd name="T8" fmla="*/ 144 w 189"/>
                  <a:gd name="T9" fmla="*/ 19 h 70"/>
                  <a:gd name="T10" fmla="*/ 156 w 189"/>
                  <a:gd name="T11" fmla="*/ 24 h 70"/>
                  <a:gd name="T12" fmla="*/ 168 w 189"/>
                  <a:gd name="T13" fmla="*/ 31 h 70"/>
                  <a:gd name="T14" fmla="*/ 178 w 189"/>
                  <a:gd name="T15" fmla="*/ 38 h 70"/>
                  <a:gd name="T16" fmla="*/ 188 w 189"/>
                  <a:gd name="T17" fmla="*/ 47 h 70"/>
                  <a:gd name="T18" fmla="*/ 189 w 189"/>
                  <a:gd name="T19" fmla="*/ 54 h 70"/>
                  <a:gd name="T20" fmla="*/ 188 w 189"/>
                  <a:gd name="T21" fmla="*/ 56 h 70"/>
                  <a:gd name="T22" fmla="*/ 182 w 189"/>
                  <a:gd name="T23" fmla="*/ 57 h 70"/>
                  <a:gd name="T24" fmla="*/ 178 w 189"/>
                  <a:gd name="T25" fmla="*/ 57 h 70"/>
                  <a:gd name="T26" fmla="*/ 176 w 189"/>
                  <a:gd name="T27" fmla="*/ 57 h 70"/>
                  <a:gd name="T28" fmla="*/ 176 w 189"/>
                  <a:gd name="T29" fmla="*/ 59 h 70"/>
                  <a:gd name="T30" fmla="*/ 176 w 189"/>
                  <a:gd name="T31" fmla="*/ 60 h 70"/>
                  <a:gd name="T32" fmla="*/ 178 w 189"/>
                  <a:gd name="T33" fmla="*/ 62 h 70"/>
                  <a:gd name="T34" fmla="*/ 166 w 189"/>
                  <a:gd name="T35" fmla="*/ 63 h 70"/>
                  <a:gd name="T36" fmla="*/ 154 w 189"/>
                  <a:gd name="T37" fmla="*/ 64 h 70"/>
                  <a:gd name="T38" fmla="*/ 144 w 189"/>
                  <a:gd name="T39" fmla="*/ 66 h 70"/>
                  <a:gd name="T40" fmla="*/ 132 w 189"/>
                  <a:gd name="T41" fmla="*/ 67 h 70"/>
                  <a:gd name="T42" fmla="*/ 121 w 189"/>
                  <a:gd name="T43" fmla="*/ 69 h 70"/>
                  <a:gd name="T44" fmla="*/ 109 w 189"/>
                  <a:gd name="T45" fmla="*/ 70 h 70"/>
                  <a:gd name="T46" fmla="*/ 97 w 189"/>
                  <a:gd name="T47" fmla="*/ 70 h 70"/>
                  <a:gd name="T48" fmla="*/ 86 w 189"/>
                  <a:gd name="T49" fmla="*/ 69 h 70"/>
                  <a:gd name="T50" fmla="*/ 76 w 189"/>
                  <a:gd name="T51" fmla="*/ 67 h 70"/>
                  <a:gd name="T52" fmla="*/ 67 w 189"/>
                  <a:gd name="T53" fmla="*/ 64 h 70"/>
                  <a:gd name="T54" fmla="*/ 59 w 189"/>
                  <a:gd name="T55" fmla="*/ 63 h 70"/>
                  <a:gd name="T56" fmla="*/ 52 w 189"/>
                  <a:gd name="T57" fmla="*/ 60 h 70"/>
                  <a:gd name="T58" fmla="*/ 45 w 189"/>
                  <a:gd name="T59" fmla="*/ 57 h 70"/>
                  <a:gd name="T60" fmla="*/ 39 w 189"/>
                  <a:gd name="T61" fmla="*/ 51 h 70"/>
                  <a:gd name="T62" fmla="*/ 33 w 189"/>
                  <a:gd name="T63" fmla="*/ 43 h 70"/>
                  <a:gd name="T64" fmla="*/ 27 w 189"/>
                  <a:gd name="T65" fmla="*/ 32 h 70"/>
                  <a:gd name="T66" fmla="*/ 23 w 189"/>
                  <a:gd name="T67" fmla="*/ 28 h 70"/>
                  <a:gd name="T68" fmla="*/ 14 w 189"/>
                  <a:gd name="T69" fmla="*/ 24 h 70"/>
                  <a:gd name="T70" fmla="*/ 7 w 189"/>
                  <a:gd name="T71" fmla="*/ 21 h 70"/>
                  <a:gd name="T72" fmla="*/ 1 w 189"/>
                  <a:gd name="T73" fmla="*/ 16 h 70"/>
                  <a:gd name="T74" fmla="*/ 0 w 189"/>
                  <a:gd name="T75" fmla="*/ 15 h 70"/>
                  <a:gd name="T76" fmla="*/ 0 w 189"/>
                  <a:gd name="T77" fmla="*/ 13 h 70"/>
                  <a:gd name="T78" fmla="*/ 0 w 189"/>
                  <a:gd name="T79" fmla="*/ 12 h 70"/>
                  <a:gd name="T80" fmla="*/ 1 w 189"/>
                  <a:gd name="T81" fmla="*/ 10 h 70"/>
                  <a:gd name="T82" fmla="*/ 11 w 189"/>
                  <a:gd name="T83" fmla="*/ 5 h 70"/>
                  <a:gd name="T84" fmla="*/ 21 w 189"/>
                  <a:gd name="T85" fmla="*/ 2 h 70"/>
                  <a:gd name="T86" fmla="*/ 33 w 189"/>
                  <a:gd name="T87" fmla="*/ 0 h 70"/>
                  <a:gd name="T88" fmla="*/ 45 w 189"/>
                  <a:gd name="T89" fmla="*/ 0 h 70"/>
                  <a:gd name="T90" fmla="*/ 58 w 189"/>
                  <a:gd name="T91" fmla="*/ 2 h 70"/>
                  <a:gd name="T92" fmla="*/ 70 w 189"/>
                  <a:gd name="T93" fmla="*/ 3 h 70"/>
                  <a:gd name="T94" fmla="*/ 81 w 189"/>
                  <a:gd name="T95" fmla="*/ 5 h 70"/>
                  <a:gd name="T96" fmla="*/ 93 w 189"/>
                  <a:gd name="T97" fmla="*/ 5 h 7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9"/>
                  <a:gd name="T148" fmla="*/ 0 h 70"/>
                  <a:gd name="T149" fmla="*/ 189 w 189"/>
                  <a:gd name="T150" fmla="*/ 70 h 7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9" h="70">
                    <a:moveTo>
                      <a:pt x="93" y="5"/>
                    </a:moveTo>
                    <a:lnTo>
                      <a:pt x="106" y="7"/>
                    </a:lnTo>
                    <a:lnTo>
                      <a:pt x="118" y="10"/>
                    </a:lnTo>
                    <a:lnTo>
                      <a:pt x="131" y="15"/>
                    </a:lnTo>
                    <a:lnTo>
                      <a:pt x="144" y="19"/>
                    </a:lnTo>
                    <a:lnTo>
                      <a:pt x="156" y="24"/>
                    </a:lnTo>
                    <a:lnTo>
                      <a:pt x="168" y="31"/>
                    </a:lnTo>
                    <a:lnTo>
                      <a:pt x="178" y="38"/>
                    </a:lnTo>
                    <a:lnTo>
                      <a:pt x="188" y="47"/>
                    </a:lnTo>
                    <a:lnTo>
                      <a:pt x="189" y="54"/>
                    </a:lnTo>
                    <a:lnTo>
                      <a:pt x="188" y="56"/>
                    </a:lnTo>
                    <a:lnTo>
                      <a:pt x="182" y="57"/>
                    </a:lnTo>
                    <a:lnTo>
                      <a:pt x="178" y="57"/>
                    </a:lnTo>
                    <a:lnTo>
                      <a:pt x="176" y="57"/>
                    </a:lnTo>
                    <a:lnTo>
                      <a:pt x="176" y="59"/>
                    </a:lnTo>
                    <a:lnTo>
                      <a:pt x="176" y="60"/>
                    </a:lnTo>
                    <a:lnTo>
                      <a:pt x="178" y="62"/>
                    </a:lnTo>
                    <a:lnTo>
                      <a:pt x="166" y="63"/>
                    </a:lnTo>
                    <a:lnTo>
                      <a:pt x="154" y="64"/>
                    </a:lnTo>
                    <a:lnTo>
                      <a:pt x="144" y="66"/>
                    </a:lnTo>
                    <a:lnTo>
                      <a:pt x="132" y="67"/>
                    </a:lnTo>
                    <a:lnTo>
                      <a:pt x="121" y="69"/>
                    </a:lnTo>
                    <a:lnTo>
                      <a:pt x="109" y="70"/>
                    </a:lnTo>
                    <a:lnTo>
                      <a:pt x="97" y="70"/>
                    </a:lnTo>
                    <a:lnTo>
                      <a:pt x="86" y="69"/>
                    </a:lnTo>
                    <a:lnTo>
                      <a:pt x="76" y="67"/>
                    </a:lnTo>
                    <a:lnTo>
                      <a:pt x="67" y="64"/>
                    </a:lnTo>
                    <a:lnTo>
                      <a:pt x="59" y="63"/>
                    </a:lnTo>
                    <a:lnTo>
                      <a:pt x="52" y="60"/>
                    </a:lnTo>
                    <a:lnTo>
                      <a:pt x="45" y="57"/>
                    </a:lnTo>
                    <a:lnTo>
                      <a:pt x="39" y="51"/>
                    </a:lnTo>
                    <a:lnTo>
                      <a:pt x="33" y="43"/>
                    </a:lnTo>
                    <a:lnTo>
                      <a:pt x="27" y="32"/>
                    </a:lnTo>
                    <a:lnTo>
                      <a:pt x="23" y="28"/>
                    </a:lnTo>
                    <a:lnTo>
                      <a:pt x="14" y="24"/>
                    </a:lnTo>
                    <a:lnTo>
                      <a:pt x="7" y="21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1" y="5"/>
                    </a:lnTo>
                    <a:lnTo>
                      <a:pt x="21" y="2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8" y="2"/>
                    </a:lnTo>
                    <a:lnTo>
                      <a:pt x="70" y="3"/>
                    </a:lnTo>
                    <a:lnTo>
                      <a:pt x="81" y="5"/>
                    </a:lnTo>
                    <a:lnTo>
                      <a:pt x="9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3" name="Freeform 107"/>
              <p:cNvSpPr>
                <a:spLocks/>
              </p:cNvSpPr>
              <p:nvPr/>
            </p:nvSpPr>
            <p:spPr bwMode="auto">
              <a:xfrm>
                <a:off x="2719" y="2548"/>
                <a:ext cx="107" cy="22"/>
              </a:xfrm>
              <a:custGeom>
                <a:avLst/>
                <a:gdLst>
                  <a:gd name="T0" fmla="*/ 113 w 213"/>
                  <a:gd name="T1" fmla="*/ 13 h 42"/>
                  <a:gd name="T2" fmla="*/ 99 w 213"/>
                  <a:gd name="T3" fmla="*/ 10 h 42"/>
                  <a:gd name="T4" fmla="*/ 88 w 213"/>
                  <a:gd name="T5" fmla="*/ 9 h 42"/>
                  <a:gd name="T6" fmla="*/ 75 w 213"/>
                  <a:gd name="T7" fmla="*/ 9 h 42"/>
                  <a:gd name="T8" fmla="*/ 61 w 213"/>
                  <a:gd name="T9" fmla="*/ 9 h 42"/>
                  <a:gd name="T10" fmla="*/ 48 w 213"/>
                  <a:gd name="T11" fmla="*/ 9 h 42"/>
                  <a:gd name="T12" fmla="*/ 37 w 213"/>
                  <a:gd name="T13" fmla="*/ 10 h 42"/>
                  <a:gd name="T14" fmla="*/ 23 w 213"/>
                  <a:gd name="T15" fmla="*/ 12 h 42"/>
                  <a:gd name="T16" fmla="*/ 12 w 213"/>
                  <a:gd name="T17" fmla="*/ 13 h 42"/>
                  <a:gd name="T18" fmla="*/ 9 w 213"/>
                  <a:gd name="T19" fmla="*/ 15 h 42"/>
                  <a:gd name="T20" fmla="*/ 6 w 213"/>
                  <a:gd name="T21" fmla="*/ 15 h 42"/>
                  <a:gd name="T22" fmla="*/ 3 w 213"/>
                  <a:gd name="T23" fmla="*/ 15 h 42"/>
                  <a:gd name="T24" fmla="*/ 0 w 213"/>
                  <a:gd name="T25" fmla="*/ 13 h 42"/>
                  <a:gd name="T26" fmla="*/ 0 w 213"/>
                  <a:gd name="T27" fmla="*/ 12 h 42"/>
                  <a:gd name="T28" fmla="*/ 0 w 213"/>
                  <a:gd name="T29" fmla="*/ 10 h 42"/>
                  <a:gd name="T30" fmla="*/ 2 w 213"/>
                  <a:gd name="T31" fmla="*/ 7 h 42"/>
                  <a:gd name="T32" fmla="*/ 3 w 213"/>
                  <a:gd name="T33" fmla="*/ 7 h 42"/>
                  <a:gd name="T34" fmla="*/ 19 w 213"/>
                  <a:gd name="T35" fmla="*/ 4 h 42"/>
                  <a:gd name="T36" fmla="*/ 35 w 213"/>
                  <a:gd name="T37" fmla="*/ 3 h 42"/>
                  <a:gd name="T38" fmla="*/ 51 w 213"/>
                  <a:gd name="T39" fmla="*/ 1 h 42"/>
                  <a:gd name="T40" fmla="*/ 69 w 213"/>
                  <a:gd name="T41" fmla="*/ 0 h 42"/>
                  <a:gd name="T42" fmla="*/ 85 w 213"/>
                  <a:gd name="T43" fmla="*/ 0 h 42"/>
                  <a:gd name="T44" fmla="*/ 101 w 213"/>
                  <a:gd name="T45" fmla="*/ 0 h 42"/>
                  <a:gd name="T46" fmla="*/ 117 w 213"/>
                  <a:gd name="T47" fmla="*/ 3 h 42"/>
                  <a:gd name="T48" fmla="*/ 133 w 213"/>
                  <a:gd name="T49" fmla="*/ 6 h 42"/>
                  <a:gd name="T50" fmla="*/ 145 w 213"/>
                  <a:gd name="T51" fmla="*/ 9 h 42"/>
                  <a:gd name="T52" fmla="*/ 156 w 213"/>
                  <a:gd name="T53" fmla="*/ 12 h 42"/>
                  <a:gd name="T54" fmla="*/ 167 w 213"/>
                  <a:gd name="T55" fmla="*/ 15 h 42"/>
                  <a:gd name="T56" fmla="*/ 178 w 213"/>
                  <a:gd name="T57" fmla="*/ 17 h 42"/>
                  <a:gd name="T58" fmla="*/ 187 w 213"/>
                  <a:gd name="T59" fmla="*/ 22 h 42"/>
                  <a:gd name="T60" fmla="*/ 197 w 213"/>
                  <a:gd name="T61" fmla="*/ 28 h 42"/>
                  <a:gd name="T62" fmla="*/ 206 w 213"/>
                  <a:gd name="T63" fmla="*/ 34 h 42"/>
                  <a:gd name="T64" fmla="*/ 213 w 213"/>
                  <a:gd name="T65" fmla="*/ 42 h 42"/>
                  <a:gd name="T66" fmla="*/ 202 w 213"/>
                  <a:gd name="T67" fmla="*/ 39 h 42"/>
                  <a:gd name="T68" fmla="*/ 189 w 213"/>
                  <a:gd name="T69" fmla="*/ 35 h 42"/>
                  <a:gd name="T70" fmla="*/ 177 w 213"/>
                  <a:gd name="T71" fmla="*/ 31 h 42"/>
                  <a:gd name="T72" fmla="*/ 165 w 213"/>
                  <a:gd name="T73" fmla="*/ 25 h 42"/>
                  <a:gd name="T74" fmla="*/ 153 w 213"/>
                  <a:gd name="T75" fmla="*/ 20 h 42"/>
                  <a:gd name="T76" fmla="*/ 140 w 213"/>
                  <a:gd name="T77" fmla="*/ 17 h 42"/>
                  <a:gd name="T78" fmla="*/ 127 w 213"/>
                  <a:gd name="T79" fmla="*/ 15 h 42"/>
                  <a:gd name="T80" fmla="*/ 113 w 213"/>
                  <a:gd name="T81" fmla="*/ 13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3"/>
                  <a:gd name="T124" fmla="*/ 0 h 42"/>
                  <a:gd name="T125" fmla="*/ 213 w 213"/>
                  <a:gd name="T126" fmla="*/ 42 h 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3" h="42">
                    <a:moveTo>
                      <a:pt x="113" y="13"/>
                    </a:moveTo>
                    <a:lnTo>
                      <a:pt x="99" y="10"/>
                    </a:lnTo>
                    <a:lnTo>
                      <a:pt x="88" y="9"/>
                    </a:lnTo>
                    <a:lnTo>
                      <a:pt x="75" y="9"/>
                    </a:lnTo>
                    <a:lnTo>
                      <a:pt x="61" y="9"/>
                    </a:lnTo>
                    <a:lnTo>
                      <a:pt x="48" y="9"/>
                    </a:lnTo>
                    <a:lnTo>
                      <a:pt x="37" y="10"/>
                    </a:lnTo>
                    <a:lnTo>
                      <a:pt x="23" y="12"/>
                    </a:lnTo>
                    <a:lnTo>
                      <a:pt x="12" y="13"/>
                    </a:lnTo>
                    <a:lnTo>
                      <a:pt x="9" y="15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19" y="4"/>
                    </a:lnTo>
                    <a:lnTo>
                      <a:pt x="35" y="3"/>
                    </a:lnTo>
                    <a:lnTo>
                      <a:pt x="51" y="1"/>
                    </a:lnTo>
                    <a:lnTo>
                      <a:pt x="69" y="0"/>
                    </a:lnTo>
                    <a:lnTo>
                      <a:pt x="85" y="0"/>
                    </a:lnTo>
                    <a:lnTo>
                      <a:pt x="101" y="0"/>
                    </a:lnTo>
                    <a:lnTo>
                      <a:pt x="117" y="3"/>
                    </a:lnTo>
                    <a:lnTo>
                      <a:pt x="133" y="6"/>
                    </a:lnTo>
                    <a:lnTo>
                      <a:pt x="145" y="9"/>
                    </a:lnTo>
                    <a:lnTo>
                      <a:pt x="156" y="12"/>
                    </a:lnTo>
                    <a:lnTo>
                      <a:pt x="167" y="15"/>
                    </a:lnTo>
                    <a:lnTo>
                      <a:pt x="178" y="17"/>
                    </a:lnTo>
                    <a:lnTo>
                      <a:pt x="187" y="22"/>
                    </a:lnTo>
                    <a:lnTo>
                      <a:pt x="197" y="28"/>
                    </a:lnTo>
                    <a:lnTo>
                      <a:pt x="206" y="34"/>
                    </a:lnTo>
                    <a:lnTo>
                      <a:pt x="213" y="42"/>
                    </a:lnTo>
                    <a:lnTo>
                      <a:pt x="202" y="39"/>
                    </a:lnTo>
                    <a:lnTo>
                      <a:pt x="189" y="35"/>
                    </a:lnTo>
                    <a:lnTo>
                      <a:pt x="177" y="31"/>
                    </a:lnTo>
                    <a:lnTo>
                      <a:pt x="165" y="25"/>
                    </a:lnTo>
                    <a:lnTo>
                      <a:pt x="153" y="20"/>
                    </a:lnTo>
                    <a:lnTo>
                      <a:pt x="140" y="17"/>
                    </a:lnTo>
                    <a:lnTo>
                      <a:pt x="127" y="15"/>
                    </a:lnTo>
                    <a:lnTo>
                      <a:pt x="113" y="13"/>
                    </a:lnTo>
                    <a:close/>
                  </a:path>
                </a:pathLst>
              </a:custGeom>
              <a:solidFill>
                <a:srgbClr val="7F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4" name="Freeform 108"/>
              <p:cNvSpPr>
                <a:spLocks/>
              </p:cNvSpPr>
              <p:nvPr/>
            </p:nvSpPr>
            <p:spPr bwMode="auto">
              <a:xfrm>
                <a:off x="2878" y="2554"/>
                <a:ext cx="85" cy="32"/>
              </a:xfrm>
              <a:custGeom>
                <a:avLst/>
                <a:gdLst>
                  <a:gd name="T0" fmla="*/ 166 w 169"/>
                  <a:gd name="T1" fmla="*/ 3 h 64"/>
                  <a:gd name="T2" fmla="*/ 169 w 169"/>
                  <a:gd name="T3" fmla="*/ 5 h 64"/>
                  <a:gd name="T4" fmla="*/ 169 w 169"/>
                  <a:gd name="T5" fmla="*/ 8 h 64"/>
                  <a:gd name="T6" fmla="*/ 169 w 169"/>
                  <a:gd name="T7" fmla="*/ 10 h 64"/>
                  <a:gd name="T8" fmla="*/ 168 w 169"/>
                  <a:gd name="T9" fmla="*/ 11 h 64"/>
                  <a:gd name="T10" fmla="*/ 168 w 169"/>
                  <a:gd name="T11" fmla="*/ 13 h 64"/>
                  <a:gd name="T12" fmla="*/ 165 w 169"/>
                  <a:gd name="T13" fmla="*/ 14 h 64"/>
                  <a:gd name="T14" fmla="*/ 163 w 169"/>
                  <a:gd name="T15" fmla="*/ 16 h 64"/>
                  <a:gd name="T16" fmla="*/ 162 w 169"/>
                  <a:gd name="T17" fmla="*/ 17 h 64"/>
                  <a:gd name="T18" fmla="*/ 157 w 169"/>
                  <a:gd name="T19" fmla="*/ 27 h 64"/>
                  <a:gd name="T20" fmla="*/ 151 w 169"/>
                  <a:gd name="T21" fmla="*/ 38 h 64"/>
                  <a:gd name="T22" fmla="*/ 144 w 169"/>
                  <a:gd name="T23" fmla="*/ 46 h 64"/>
                  <a:gd name="T24" fmla="*/ 135 w 169"/>
                  <a:gd name="T25" fmla="*/ 54 h 64"/>
                  <a:gd name="T26" fmla="*/ 125 w 169"/>
                  <a:gd name="T27" fmla="*/ 58 h 64"/>
                  <a:gd name="T28" fmla="*/ 115 w 169"/>
                  <a:gd name="T29" fmla="*/ 61 h 64"/>
                  <a:gd name="T30" fmla="*/ 103 w 169"/>
                  <a:gd name="T31" fmla="*/ 62 h 64"/>
                  <a:gd name="T32" fmla="*/ 93 w 169"/>
                  <a:gd name="T33" fmla="*/ 64 h 64"/>
                  <a:gd name="T34" fmla="*/ 81 w 169"/>
                  <a:gd name="T35" fmla="*/ 64 h 64"/>
                  <a:gd name="T36" fmla="*/ 70 w 169"/>
                  <a:gd name="T37" fmla="*/ 64 h 64"/>
                  <a:gd name="T38" fmla="*/ 58 w 169"/>
                  <a:gd name="T39" fmla="*/ 62 h 64"/>
                  <a:gd name="T40" fmla="*/ 46 w 169"/>
                  <a:gd name="T41" fmla="*/ 60 h 64"/>
                  <a:gd name="T42" fmla="*/ 35 w 169"/>
                  <a:gd name="T43" fmla="*/ 57 h 64"/>
                  <a:gd name="T44" fmla="*/ 23 w 169"/>
                  <a:gd name="T45" fmla="*/ 55 h 64"/>
                  <a:gd name="T46" fmla="*/ 11 w 169"/>
                  <a:gd name="T47" fmla="*/ 55 h 64"/>
                  <a:gd name="T48" fmla="*/ 0 w 169"/>
                  <a:gd name="T49" fmla="*/ 55 h 64"/>
                  <a:gd name="T50" fmla="*/ 2 w 169"/>
                  <a:gd name="T51" fmla="*/ 48 h 64"/>
                  <a:gd name="T52" fmla="*/ 7 w 169"/>
                  <a:gd name="T53" fmla="*/ 43 h 64"/>
                  <a:gd name="T54" fmla="*/ 11 w 169"/>
                  <a:gd name="T55" fmla="*/ 39 h 64"/>
                  <a:gd name="T56" fmla="*/ 17 w 169"/>
                  <a:gd name="T57" fmla="*/ 35 h 64"/>
                  <a:gd name="T58" fmla="*/ 13 w 169"/>
                  <a:gd name="T59" fmla="*/ 32 h 64"/>
                  <a:gd name="T60" fmla="*/ 8 w 169"/>
                  <a:gd name="T61" fmla="*/ 32 h 64"/>
                  <a:gd name="T62" fmla="*/ 4 w 169"/>
                  <a:gd name="T63" fmla="*/ 33 h 64"/>
                  <a:gd name="T64" fmla="*/ 0 w 169"/>
                  <a:gd name="T65" fmla="*/ 32 h 64"/>
                  <a:gd name="T66" fmla="*/ 19 w 169"/>
                  <a:gd name="T67" fmla="*/ 22 h 64"/>
                  <a:gd name="T68" fmla="*/ 39 w 169"/>
                  <a:gd name="T69" fmla="*/ 13 h 64"/>
                  <a:gd name="T70" fmla="*/ 59 w 169"/>
                  <a:gd name="T71" fmla="*/ 7 h 64"/>
                  <a:gd name="T72" fmla="*/ 80 w 169"/>
                  <a:gd name="T73" fmla="*/ 4 h 64"/>
                  <a:gd name="T74" fmla="*/ 102 w 169"/>
                  <a:gd name="T75" fmla="*/ 1 h 64"/>
                  <a:gd name="T76" fmla="*/ 124 w 169"/>
                  <a:gd name="T77" fmla="*/ 0 h 64"/>
                  <a:gd name="T78" fmla="*/ 144 w 169"/>
                  <a:gd name="T79" fmla="*/ 1 h 64"/>
                  <a:gd name="T80" fmla="*/ 166 w 169"/>
                  <a:gd name="T81" fmla="*/ 3 h 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9"/>
                  <a:gd name="T124" fmla="*/ 0 h 64"/>
                  <a:gd name="T125" fmla="*/ 169 w 169"/>
                  <a:gd name="T126" fmla="*/ 64 h 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9" h="64">
                    <a:moveTo>
                      <a:pt x="166" y="3"/>
                    </a:moveTo>
                    <a:lnTo>
                      <a:pt x="169" y="5"/>
                    </a:lnTo>
                    <a:lnTo>
                      <a:pt x="169" y="8"/>
                    </a:lnTo>
                    <a:lnTo>
                      <a:pt x="169" y="10"/>
                    </a:lnTo>
                    <a:lnTo>
                      <a:pt x="168" y="11"/>
                    </a:lnTo>
                    <a:lnTo>
                      <a:pt x="168" y="13"/>
                    </a:lnTo>
                    <a:lnTo>
                      <a:pt x="165" y="14"/>
                    </a:lnTo>
                    <a:lnTo>
                      <a:pt x="163" y="16"/>
                    </a:lnTo>
                    <a:lnTo>
                      <a:pt x="162" y="17"/>
                    </a:lnTo>
                    <a:lnTo>
                      <a:pt x="157" y="27"/>
                    </a:lnTo>
                    <a:lnTo>
                      <a:pt x="151" y="38"/>
                    </a:lnTo>
                    <a:lnTo>
                      <a:pt x="144" y="46"/>
                    </a:lnTo>
                    <a:lnTo>
                      <a:pt x="135" y="54"/>
                    </a:lnTo>
                    <a:lnTo>
                      <a:pt x="125" y="58"/>
                    </a:lnTo>
                    <a:lnTo>
                      <a:pt x="115" y="61"/>
                    </a:lnTo>
                    <a:lnTo>
                      <a:pt x="103" y="62"/>
                    </a:lnTo>
                    <a:lnTo>
                      <a:pt x="93" y="64"/>
                    </a:lnTo>
                    <a:lnTo>
                      <a:pt x="81" y="64"/>
                    </a:lnTo>
                    <a:lnTo>
                      <a:pt x="70" y="64"/>
                    </a:lnTo>
                    <a:lnTo>
                      <a:pt x="58" y="62"/>
                    </a:lnTo>
                    <a:lnTo>
                      <a:pt x="46" y="60"/>
                    </a:lnTo>
                    <a:lnTo>
                      <a:pt x="35" y="57"/>
                    </a:lnTo>
                    <a:lnTo>
                      <a:pt x="23" y="55"/>
                    </a:lnTo>
                    <a:lnTo>
                      <a:pt x="11" y="55"/>
                    </a:lnTo>
                    <a:lnTo>
                      <a:pt x="0" y="55"/>
                    </a:lnTo>
                    <a:lnTo>
                      <a:pt x="2" y="48"/>
                    </a:lnTo>
                    <a:lnTo>
                      <a:pt x="7" y="43"/>
                    </a:lnTo>
                    <a:lnTo>
                      <a:pt x="11" y="39"/>
                    </a:lnTo>
                    <a:lnTo>
                      <a:pt x="17" y="35"/>
                    </a:lnTo>
                    <a:lnTo>
                      <a:pt x="13" y="32"/>
                    </a:lnTo>
                    <a:lnTo>
                      <a:pt x="8" y="32"/>
                    </a:lnTo>
                    <a:lnTo>
                      <a:pt x="4" y="33"/>
                    </a:lnTo>
                    <a:lnTo>
                      <a:pt x="0" y="32"/>
                    </a:lnTo>
                    <a:lnTo>
                      <a:pt x="19" y="22"/>
                    </a:lnTo>
                    <a:lnTo>
                      <a:pt x="39" y="13"/>
                    </a:lnTo>
                    <a:lnTo>
                      <a:pt x="59" y="7"/>
                    </a:lnTo>
                    <a:lnTo>
                      <a:pt x="80" y="4"/>
                    </a:lnTo>
                    <a:lnTo>
                      <a:pt x="102" y="1"/>
                    </a:lnTo>
                    <a:lnTo>
                      <a:pt x="124" y="0"/>
                    </a:lnTo>
                    <a:lnTo>
                      <a:pt x="144" y="1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5" name="Freeform 109"/>
              <p:cNvSpPr>
                <a:spLocks/>
              </p:cNvSpPr>
              <p:nvPr/>
            </p:nvSpPr>
            <p:spPr bwMode="auto">
              <a:xfrm>
                <a:off x="2887" y="2567"/>
                <a:ext cx="29" cy="15"/>
              </a:xfrm>
              <a:custGeom>
                <a:avLst/>
                <a:gdLst>
                  <a:gd name="T0" fmla="*/ 38 w 59"/>
                  <a:gd name="T1" fmla="*/ 6 h 31"/>
                  <a:gd name="T2" fmla="*/ 37 w 59"/>
                  <a:gd name="T3" fmla="*/ 2 h 31"/>
                  <a:gd name="T4" fmla="*/ 34 w 59"/>
                  <a:gd name="T5" fmla="*/ 0 h 31"/>
                  <a:gd name="T6" fmla="*/ 31 w 59"/>
                  <a:gd name="T7" fmla="*/ 3 h 31"/>
                  <a:gd name="T8" fmla="*/ 29 w 59"/>
                  <a:gd name="T9" fmla="*/ 5 h 31"/>
                  <a:gd name="T10" fmla="*/ 22 w 59"/>
                  <a:gd name="T11" fmla="*/ 8 h 31"/>
                  <a:gd name="T12" fmla="*/ 15 w 59"/>
                  <a:gd name="T13" fmla="*/ 11 h 31"/>
                  <a:gd name="T14" fmla="*/ 7 w 59"/>
                  <a:gd name="T15" fmla="*/ 17 h 31"/>
                  <a:gd name="T16" fmla="*/ 0 w 59"/>
                  <a:gd name="T17" fmla="*/ 22 h 31"/>
                  <a:gd name="T18" fmla="*/ 7 w 59"/>
                  <a:gd name="T19" fmla="*/ 22 h 31"/>
                  <a:gd name="T20" fmla="*/ 15 w 59"/>
                  <a:gd name="T21" fmla="*/ 24 h 31"/>
                  <a:gd name="T22" fmla="*/ 22 w 59"/>
                  <a:gd name="T23" fmla="*/ 25 h 31"/>
                  <a:gd name="T24" fmla="*/ 29 w 59"/>
                  <a:gd name="T25" fmla="*/ 28 h 31"/>
                  <a:gd name="T26" fmla="*/ 37 w 59"/>
                  <a:gd name="T27" fmla="*/ 30 h 31"/>
                  <a:gd name="T28" fmla="*/ 44 w 59"/>
                  <a:gd name="T29" fmla="*/ 31 h 31"/>
                  <a:gd name="T30" fmla="*/ 51 w 59"/>
                  <a:gd name="T31" fmla="*/ 31 h 31"/>
                  <a:gd name="T32" fmla="*/ 59 w 59"/>
                  <a:gd name="T33" fmla="*/ 31 h 31"/>
                  <a:gd name="T34" fmla="*/ 54 w 59"/>
                  <a:gd name="T35" fmla="*/ 27 h 31"/>
                  <a:gd name="T36" fmla="*/ 47 w 59"/>
                  <a:gd name="T37" fmla="*/ 19 h 31"/>
                  <a:gd name="T38" fmla="*/ 41 w 59"/>
                  <a:gd name="T39" fmla="*/ 12 h 31"/>
                  <a:gd name="T40" fmla="*/ 38 w 59"/>
                  <a:gd name="T41" fmla="*/ 6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31"/>
                  <a:gd name="T65" fmla="*/ 59 w 59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31">
                    <a:moveTo>
                      <a:pt x="38" y="6"/>
                    </a:moveTo>
                    <a:lnTo>
                      <a:pt x="37" y="2"/>
                    </a:lnTo>
                    <a:lnTo>
                      <a:pt x="34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2" y="8"/>
                    </a:lnTo>
                    <a:lnTo>
                      <a:pt x="15" y="11"/>
                    </a:lnTo>
                    <a:lnTo>
                      <a:pt x="7" y="17"/>
                    </a:lnTo>
                    <a:lnTo>
                      <a:pt x="0" y="22"/>
                    </a:lnTo>
                    <a:lnTo>
                      <a:pt x="7" y="22"/>
                    </a:lnTo>
                    <a:lnTo>
                      <a:pt x="15" y="24"/>
                    </a:lnTo>
                    <a:lnTo>
                      <a:pt x="22" y="25"/>
                    </a:lnTo>
                    <a:lnTo>
                      <a:pt x="29" y="28"/>
                    </a:lnTo>
                    <a:lnTo>
                      <a:pt x="37" y="30"/>
                    </a:lnTo>
                    <a:lnTo>
                      <a:pt x="44" y="31"/>
                    </a:lnTo>
                    <a:lnTo>
                      <a:pt x="51" y="31"/>
                    </a:lnTo>
                    <a:lnTo>
                      <a:pt x="59" y="31"/>
                    </a:lnTo>
                    <a:lnTo>
                      <a:pt x="54" y="27"/>
                    </a:lnTo>
                    <a:lnTo>
                      <a:pt x="47" y="19"/>
                    </a:lnTo>
                    <a:lnTo>
                      <a:pt x="41" y="12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6" name="Freeform 110"/>
              <p:cNvSpPr>
                <a:spLocks/>
              </p:cNvSpPr>
              <p:nvPr/>
            </p:nvSpPr>
            <p:spPr bwMode="auto">
              <a:xfrm>
                <a:off x="2929" y="2565"/>
                <a:ext cx="19" cy="18"/>
              </a:xfrm>
              <a:custGeom>
                <a:avLst/>
                <a:gdLst>
                  <a:gd name="T0" fmla="*/ 20 w 38"/>
                  <a:gd name="T1" fmla="*/ 2 h 37"/>
                  <a:gd name="T2" fmla="*/ 17 w 38"/>
                  <a:gd name="T3" fmla="*/ 12 h 37"/>
                  <a:gd name="T4" fmla="*/ 10 w 38"/>
                  <a:gd name="T5" fmla="*/ 23 h 37"/>
                  <a:gd name="T6" fmla="*/ 3 w 38"/>
                  <a:gd name="T7" fmla="*/ 32 h 37"/>
                  <a:gd name="T8" fmla="*/ 0 w 38"/>
                  <a:gd name="T9" fmla="*/ 37 h 37"/>
                  <a:gd name="T10" fmla="*/ 16 w 38"/>
                  <a:gd name="T11" fmla="*/ 32 h 37"/>
                  <a:gd name="T12" fmla="*/ 28 w 38"/>
                  <a:gd name="T13" fmla="*/ 23 h 37"/>
                  <a:gd name="T14" fmla="*/ 35 w 38"/>
                  <a:gd name="T15" fmla="*/ 13 h 37"/>
                  <a:gd name="T16" fmla="*/ 38 w 38"/>
                  <a:gd name="T17" fmla="*/ 2 h 37"/>
                  <a:gd name="T18" fmla="*/ 35 w 38"/>
                  <a:gd name="T19" fmla="*/ 0 h 37"/>
                  <a:gd name="T20" fmla="*/ 29 w 38"/>
                  <a:gd name="T21" fmla="*/ 0 h 37"/>
                  <a:gd name="T22" fmla="*/ 23 w 38"/>
                  <a:gd name="T23" fmla="*/ 0 h 37"/>
                  <a:gd name="T24" fmla="*/ 20 w 38"/>
                  <a:gd name="T25" fmla="*/ 2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7"/>
                  <a:gd name="T41" fmla="*/ 38 w 38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7">
                    <a:moveTo>
                      <a:pt x="20" y="2"/>
                    </a:moveTo>
                    <a:lnTo>
                      <a:pt x="17" y="12"/>
                    </a:lnTo>
                    <a:lnTo>
                      <a:pt x="10" y="23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16" y="32"/>
                    </a:lnTo>
                    <a:lnTo>
                      <a:pt x="28" y="23"/>
                    </a:lnTo>
                    <a:lnTo>
                      <a:pt x="35" y="13"/>
                    </a:lnTo>
                    <a:lnTo>
                      <a:pt x="38" y="2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7" name="Freeform 111"/>
              <p:cNvSpPr>
                <a:spLocks/>
              </p:cNvSpPr>
              <p:nvPr/>
            </p:nvSpPr>
            <p:spPr bwMode="auto">
              <a:xfrm>
                <a:off x="2750" y="2567"/>
                <a:ext cx="25" cy="17"/>
              </a:xfrm>
              <a:custGeom>
                <a:avLst/>
                <a:gdLst>
                  <a:gd name="T0" fmla="*/ 40 w 52"/>
                  <a:gd name="T1" fmla="*/ 19 h 32"/>
                  <a:gd name="T2" fmla="*/ 38 w 52"/>
                  <a:gd name="T3" fmla="*/ 12 h 32"/>
                  <a:gd name="T4" fmla="*/ 37 w 52"/>
                  <a:gd name="T5" fmla="*/ 4 h 32"/>
                  <a:gd name="T6" fmla="*/ 36 w 52"/>
                  <a:gd name="T7" fmla="*/ 1 h 32"/>
                  <a:gd name="T8" fmla="*/ 34 w 52"/>
                  <a:gd name="T9" fmla="*/ 0 h 32"/>
                  <a:gd name="T10" fmla="*/ 25 w 52"/>
                  <a:gd name="T11" fmla="*/ 1 h 32"/>
                  <a:gd name="T12" fmla="*/ 18 w 52"/>
                  <a:gd name="T13" fmla="*/ 1 h 32"/>
                  <a:gd name="T14" fmla="*/ 9 w 52"/>
                  <a:gd name="T15" fmla="*/ 1 h 32"/>
                  <a:gd name="T16" fmla="*/ 2 w 52"/>
                  <a:gd name="T17" fmla="*/ 1 h 32"/>
                  <a:gd name="T18" fmla="*/ 0 w 52"/>
                  <a:gd name="T19" fmla="*/ 3 h 32"/>
                  <a:gd name="T20" fmla="*/ 2 w 52"/>
                  <a:gd name="T21" fmla="*/ 6 h 32"/>
                  <a:gd name="T22" fmla="*/ 5 w 52"/>
                  <a:gd name="T23" fmla="*/ 10 h 32"/>
                  <a:gd name="T24" fmla="*/ 9 w 52"/>
                  <a:gd name="T25" fmla="*/ 16 h 32"/>
                  <a:gd name="T26" fmla="*/ 15 w 52"/>
                  <a:gd name="T27" fmla="*/ 23 h 32"/>
                  <a:gd name="T28" fmla="*/ 25 w 52"/>
                  <a:gd name="T29" fmla="*/ 28 h 32"/>
                  <a:gd name="T30" fmla="*/ 36 w 52"/>
                  <a:gd name="T31" fmla="*/ 31 h 32"/>
                  <a:gd name="T32" fmla="*/ 50 w 52"/>
                  <a:gd name="T33" fmla="*/ 32 h 32"/>
                  <a:gd name="T34" fmla="*/ 52 w 52"/>
                  <a:gd name="T35" fmla="*/ 31 h 32"/>
                  <a:gd name="T36" fmla="*/ 47 w 52"/>
                  <a:gd name="T37" fmla="*/ 26 h 32"/>
                  <a:gd name="T38" fmla="*/ 43 w 52"/>
                  <a:gd name="T39" fmla="*/ 22 h 32"/>
                  <a:gd name="T40" fmla="*/ 40 w 52"/>
                  <a:gd name="T41" fmla="*/ 19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32"/>
                  <a:gd name="T65" fmla="*/ 52 w 52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32">
                    <a:moveTo>
                      <a:pt x="40" y="19"/>
                    </a:moveTo>
                    <a:lnTo>
                      <a:pt x="38" y="12"/>
                    </a:lnTo>
                    <a:lnTo>
                      <a:pt x="37" y="4"/>
                    </a:lnTo>
                    <a:lnTo>
                      <a:pt x="36" y="1"/>
                    </a:lnTo>
                    <a:lnTo>
                      <a:pt x="34" y="0"/>
                    </a:lnTo>
                    <a:lnTo>
                      <a:pt x="25" y="1"/>
                    </a:lnTo>
                    <a:lnTo>
                      <a:pt x="18" y="1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5" y="23"/>
                    </a:lnTo>
                    <a:lnTo>
                      <a:pt x="25" y="28"/>
                    </a:lnTo>
                    <a:lnTo>
                      <a:pt x="36" y="31"/>
                    </a:lnTo>
                    <a:lnTo>
                      <a:pt x="50" y="32"/>
                    </a:lnTo>
                    <a:lnTo>
                      <a:pt x="52" y="31"/>
                    </a:lnTo>
                    <a:lnTo>
                      <a:pt x="47" y="26"/>
                    </a:lnTo>
                    <a:lnTo>
                      <a:pt x="43" y="22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8" name="Freeform 112"/>
              <p:cNvSpPr>
                <a:spLocks/>
              </p:cNvSpPr>
              <p:nvPr/>
            </p:nvSpPr>
            <p:spPr bwMode="auto">
              <a:xfrm>
                <a:off x="2790" y="2573"/>
                <a:ext cx="23" cy="11"/>
              </a:xfrm>
              <a:custGeom>
                <a:avLst/>
                <a:gdLst>
                  <a:gd name="T0" fmla="*/ 16 w 47"/>
                  <a:gd name="T1" fmla="*/ 0 h 24"/>
                  <a:gd name="T2" fmla="*/ 14 w 47"/>
                  <a:gd name="T3" fmla="*/ 9 h 24"/>
                  <a:gd name="T4" fmla="*/ 10 w 47"/>
                  <a:gd name="T5" fmla="*/ 15 h 24"/>
                  <a:gd name="T6" fmla="*/ 4 w 47"/>
                  <a:gd name="T7" fmla="*/ 21 h 24"/>
                  <a:gd name="T8" fmla="*/ 0 w 47"/>
                  <a:gd name="T9" fmla="*/ 24 h 24"/>
                  <a:gd name="T10" fmla="*/ 6 w 47"/>
                  <a:gd name="T11" fmla="*/ 24 h 24"/>
                  <a:gd name="T12" fmla="*/ 11 w 47"/>
                  <a:gd name="T13" fmla="*/ 24 h 24"/>
                  <a:gd name="T14" fmla="*/ 17 w 47"/>
                  <a:gd name="T15" fmla="*/ 24 h 24"/>
                  <a:gd name="T16" fmla="*/ 23 w 47"/>
                  <a:gd name="T17" fmla="*/ 22 h 24"/>
                  <a:gd name="T18" fmla="*/ 29 w 47"/>
                  <a:gd name="T19" fmla="*/ 22 h 24"/>
                  <a:gd name="T20" fmla="*/ 35 w 47"/>
                  <a:gd name="T21" fmla="*/ 21 h 24"/>
                  <a:gd name="T22" fmla="*/ 41 w 47"/>
                  <a:gd name="T23" fmla="*/ 19 h 24"/>
                  <a:gd name="T24" fmla="*/ 47 w 47"/>
                  <a:gd name="T25" fmla="*/ 18 h 24"/>
                  <a:gd name="T26" fmla="*/ 39 w 47"/>
                  <a:gd name="T27" fmla="*/ 13 h 24"/>
                  <a:gd name="T28" fmla="*/ 29 w 47"/>
                  <a:gd name="T29" fmla="*/ 6 h 24"/>
                  <a:gd name="T30" fmla="*/ 20 w 47"/>
                  <a:gd name="T31" fmla="*/ 0 h 24"/>
                  <a:gd name="T32" fmla="*/ 16 w 47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4"/>
                  <a:gd name="T53" fmla="*/ 47 w 47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4">
                    <a:moveTo>
                      <a:pt x="16" y="0"/>
                    </a:moveTo>
                    <a:lnTo>
                      <a:pt x="14" y="9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1" y="24"/>
                    </a:lnTo>
                    <a:lnTo>
                      <a:pt x="17" y="24"/>
                    </a:lnTo>
                    <a:lnTo>
                      <a:pt x="23" y="22"/>
                    </a:lnTo>
                    <a:lnTo>
                      <a:pt x="29" y="22"/>
                    </a:lnTo>
                    <a:lnTo>
                      <a:pt x="35" y="21"/>
                    </a:lnTo>
                    <a:lnTo>
                      <a:pt x="41" y="19"/>
                    </a:lnTo>
                    <a:lnTo>
                      <a:pt x="47" y="18"/>
                    </a:lnTo>
                    <a:lnTo>
                      <a:pt x="39" y="13"/>
                    </a:lnTo>
                    <a:lnTo>
                      <a:pt x="29" y="6"/>
                    </a:lnTo>
                    <a:lnTo>
                      <a:pt x="2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69" name="Freeform 113"/>
              <p:cNvSpPr>
                <a:spLocks/>
              </p:cNvSpPr>
              <p:nvPr/>
            </p:nvSpPr>
            <p:spPr bwMode="auto">
              <a:xfrm>
                <a:off x="2769" y="2569"/>
                <a:ext cx="28" cy="15"/>
              </a:xfrm>
              <a:custGeom>
                <a:avLst/>
                <a:gdLst>
                  <a:gd name="T0" fmla="*/ 42 w 55"/>
                  <a:gd name="T1" fmla="*/ 26 h 31"/>
                  <a:gd name="T2" fmla="*/ 47 w 55"/>
                  <a:gd name="T3" fmla="*/ 22 h 31"/>
                  <a:gd name="T4" fmla="*/ 50 w 55"/>
                  <a:gd name="T5" fmla="*/ 16 h 31"/>
                  <a:gd name="T6" fmla="*/ 54 w 55"/>
                  <a:gd name="T7" fmla="*/ 10 h 31"/>
                  <a:gd name="T8" fmla="*/ 55 w 55"/>
                  <a:gd name="T9" fmla="*/ 6 h 31"/>
                  <a:gd name="T10" fmla="*/ 52 w 55"/>
                  <a:gd name="T11" fmla="*/ 6 h 31"/>
                  <a:gd name="T12" fmla="*/ 48 w 55"/>
                  <a:gd name="T13" fmla="*/ 4 h 31"/>
                  <a:gd name="T14" fmla="*/ 44 w 55"/>
                  <a:gd name="T15" fmla="*/ 3 h 31"/>
                  <a:gd name="T16" fmla="*/ 41 w 55"/>
                  <a:gd name="T17" fmla="*/ 3 h 31"/>
                  <a:gd name="T18" fmla="*/ 38 w 55"/>
                  <a:gd name="T19" fmla="*/ 9 h 31"/>
                  <a:gd name="T20" fmla="*/ 33 w 55"/>
                  <a:gd name="T21" fmla="*/ 13 h 31"/>
                  <a:gd name="T22" fmla="*/ 26 w 55"/>
                  <a:gd name="T23" fmla="*/ 13 h 31"/>
                  <a:gd name="T24" fmla="*/ 20 w 55"/>
                  <a:gd name="T25" fmla="*/ 12 h 31"/>
                  <a:gd name="T26" fmla="*/ 19 w 55"/>
                  <a:gd name="T27" fmla="*/ 10 h 31"/>
                  <a:gd name="T28" fmla="*/ 16 w 55"/>
                  <a:gd name="T29" fmla="*/ 7 h 31"/>
                  <a:gd name="T30" fmla="*/ 14 w 55"/>
                  <a:gd name="T31" fmla="*/ 4 h 31"/>
                  <a:gd name="T32" fmla="*/ 14 w 55"/>
                  <a:gd name="T33" fmla="*/ 0 h 31"/>
                  <a:gd name="T34" fmla="*/ 12 w 55"/>
                  <a:gd name="T35" fmla="*/ 0 h 31"/>
                  <a:gd name="T36" fmla="*/ 7 w 55"/>
                  <a:gd name="T37" fmla="*/ 0 h 31"/>
                  <a:gd name="T38" fmla="*/ 3 w 55"/>
                  <a:gd name="T39" fmla="*/ 0 h 31"/>
                  <a:gd name="T40" fmla="*/ 0 w 55"/>
                  <a:gd name="T41" fmla="*/ 0 h 31"/>
                  <a:gd name="T42" fmla="*/ 4 w 55"/>
                  <a:gd name="T43" fmla="*/ 16 h 31"/>
                  <a:gd name="T44" fmla="*/ 14 w 55"/>
                  <a:gd name="T45" fmla="*/ 26 h 31"/>
                  <a:gd name="T46" fmla="*/ 28 w 55"/>
                  <a:gd name="T47" fmla="*/ 31 h 31"/>
                  <a:gd name="T48" fmla="*/ 42 w 55"/>
                  <a:gd name="T49" fmla="*/ 26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5"/>
                  <a:gd name="T76" fmla="*/ 0 h 31"/>
                  <a:gd name="T77" fmla="*/ 55 w 55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5" h="31">
                    <a:moveTo>
                      <a:pt x="42" y="26"/>
                    </a:moveTo>
                    <a:lnTo>
                      <a:pt x="47" y="22"/>
                    </a:lnTo>
                    <a:lnTo>
                      <a:pt x="50" y="16"/>
                    </a:lnTo>
                    <a:lnTo>
                      <a:pt x="54" y="10"/>
                    </a:lnTo>
                    <a:lnTo>
                      <a:pt x="55" y="6"/>
                    </a:lnTo>
                    <a:lnTo>
                      <a:pt x="52" y="6"/>
                    </a:lnTo>
                    <a:lnTo>
                      <a:pt x="48" y="4"/>
                    </a:lnTo>
                    <a:lnTo>
                      <a:pt x="44" y="3"/>
                    </a:lnTo>
                    <a:lnTo>
                      <a:pt x="41" y="3"/>
                    </a:lnTo>
                    <a:lnTo>
                      <a:pt x="38" y="9"/>
                    </a:lnTo>
                    <a:lnTo>
                      <a:pt x="33" y="13"/>
                    </a:lnTo>
                    <a:lnTo>
                      <a:pt x="26" y="13"/>
                    </a:lnTo>
                    <a:lnTo>
                      <a:pt x="20" y="12"/>
                    </a:lnTo>
                    <a:lnTo>
                      <a:pt x="19" y="10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4" y="16"/>
                    </a:lnTo>
                    <a:lnTo>
                      <a:pt x="14" y="26"/>
                    </a:lnTo>
                    <a:lnTo>
                      <a:pt x="28" y="31"/>
                    </a:ln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00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0" name="Freeform 114"/>
              <p:cNvSpPr>
                <a:spLocks/>
              </p:cNvSpPr>
              <p:nvPr/>
            </p:nvSpPr>
            <p:spPr bwMode="auto">
              <a:xfrm>
                <a:off x="2731" y="2559"/>
                <a:ext cx="90" cy="19"/>
              </a:xfrm>
              <a:custGeom>
                <a:avLst/>
                <a:gdLst>
                  <a:gd name="T0" fmla="*/ 174 w 178"/>
                  <a:gd name="T1" fmla="*/ 37 h 40"/>
                  <a:gd name="T2" fmla="*/ 165 w 178"/>
                  <a:gd name="T3" fmla="*/ 30 h 40"/>
                  <a:gd name="T4" fmla="*/ 153 w 178"/>
                  <a:gd name="T5" fmla="*/ 22 h 40"/>
                  <a:gd name="T6" fmla="*/ 140 w 178"/>
                  <a:gd name="T7" fmla="*/ 15 h 40"/>
                  <a:gd name="T8" fmla="*/ 124 w 178"/>
                  <a:gd name="T9" fmla="*/ 8 h 40"/>
                  <a:gd name="T10" fmla="*/ 102 w 178"/>
                  <a:gd name="T11" fmla="*/ 3 h 40"/>
                  <a:gd name="T12" fmla="*/ 76 w 178"/>
                  <a:gd name="T13" fmla="*/ 0 h 40"/>
                  <a:gd name="T14" fmla="*/ 42 w 178"/>
                  <a:gd name="T15" fmla="*/ 0 h 40"/>
                  <a:gd name="T16" fmla="*/ 0 w 178"/>
                  <a:gd name="T17" fmla="*/ 3 h 40"/>
                  <a:gd name="T18" fmla="*/ 4 w 178"/>
                  <a:gd name="T19" fmla="*/ 8 h 40"/>
                  <a:gd name="T20" fmla="*/ 13 w 178"/>
                  <a:gd name="T21" fmla="*/ 9 h 40"/>
                  <a:gd name="T22" fmla="*/ 28 w 178"/>
                  <a:gd name="T23" fmla="*/ 9 h 40"/>
                  <a:gd name="T24" fmla="*/ 44 w 178"/>
                  <a:gd name="T25" fmla="*/ 8 h 40"/>
                  <a:gd name="T26" fmla="*/ 63 w 178"/>
                  <a:gd name="T27" fmla="*/ 8 h 40"/>
                  <a:gd name="T28" fmla="*/ 83 w 178"/>
                  <a:gd name="T29" fmla="*/ 8 h 40"/>
                  <a:gd name="T30" fmla="*/ 102 w 178"/>
                  <a:gd name="T31" fmla="*/ 9 h 40"/>
                  <a:gd name="T32" fmla="*/ 118 w 178"/>
                  <a:gd name="T33" fmla="*/ 14 h 40"/>
                  <a:gd name="T34" fmla="*/ 131 w 178"/>
                  <a:gd name="T35" fmla="*/ 18 h 40"/>
                  <a:gd name="T36" fmla="*/ 143 w 178"/>
                  <a:gd name="T37" fmla="*/ 24 h 40"/>
                  <a:gd name="T38" fmla="*/ 152 w 178"/>
                  <a:gd name="T39" fmla="*/ 28 h 40"/>
                  <a:gd name="T40" fmla="*/ 159 w 178"/>
                  <a:gd name="T41" fmla="*/ 33 h 40"/>
                  <a:gd name="T42" fmla="*/ 165 w 178"/>
                  <a:gd name="T43" fmla="*/ 35 h 40"/>
                  <a:gd name="T44" fmla="*/ 169 w 178"/>
                  <a:gd name="T45" fmla="*/ 38 h 40"/>
                  <a:gd name="T46" fmla="*/ 172 w 178"/>
                  <a:gd name="T47" fmla="*/ 40 h 40"/>
                  <a:gd name="T48" fmla="*/ 175 w 178"/>
                  <a:gd name="T49" fmla="*/ 40 h 40"/>
                  <a:gd name="T50" fmla="*/ 178 w 178"/>
                  <a:gd name="T51" fmla="*/ 40 h 40"/>
                  <a:gd name="T52" fmla="*/ 177 w 178"/>
                  <a:gd name="T53" fmla="*/ 38 h 40"/>
                  <a:gd name="T54" fmla="*/ 175 w 178"/>
                  <a:gd name="T55" fmla="*/ 38 h 40"/>
                  <a:gd name="T56" fmla="*/ 174 w 178"/>
                  <a:gd name="T57" fmla="*/ 37 h 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8"/>
                  <a:gd name="T88" fmla="*/ 0 h 40"/>
                  <a:gd name="T89" fmla="*/ 178 w 178"/>
                  <a:gd name="T90" fmla="*/ 40 h 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8" h="40">
                    <a:moveTo>
                      <a:pt x="174" y="37"/>
                    </a:moveTo>
                    <a:lnTo>
                      <a:pt x="165" y="30"/>
                    </a:lnTo>
                    <a:lnTo>
                      <a:pt x="153" y="22"/>
                    </a:lnTo>
                    <a:lnTo>
                      <a:pt x="140" y="15"/>
                    </a:lnTo>
                    <a:lnTo>
                      <a:pt x="124" y="8"/>
                    </a:lnTo>
                    <a:lnTo>
                      <a:pt x="102" y="3"/>
                    </a:lnTo>
                    <a:lnTo>
                      <a:pt x="76" y="0"/>
                    </a:lnTo>
                    <a:lnTo>
                      <a:pt x="42" y="0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13" y="9"/>
                    </a:lnTo>
                    <a:lnTo>
                      <a:pt x="28" y="9"/>
                    </a:lnTo>
                    <a:lnTo>
                      <a:pt x="44" y="8"/>
                    </a:lnTo>
                    <a:lnTo>
                      <a:pt x="63" y="8"/>
                    </a:lnTo>
                    <a:lnTo>
                      <a:pt x="83" y="8"/>
                    </a:lnTo>
                    <a:lnTo>
                      <a:pt x="102" y="9"/>
                    </a:lnTo>
                    <a:lnTo>
                      <a:pt x="118" y="14"/>
                    </a:lnTo>
                    <a:lnTo>
                      <a:pt x="131" y="18"/>
                    </a:lnTo>
                    <a:lnTo>
                      <a:pt x="143" y="24"/>
                    </a:lnTo>
                    <a:lnTo>
                      <a:pt x="152" y="28"/>
                    </a:lnTo>
                    <a:lnTo>
                      <a:pt x="159" y="33"/>
                    </a:lnTo>
                    <a:lnTo>
                      <a:pt x="165" y="35"/>
                    </a:lnTo>
                    <a:lnTo>
                      <a:pt x="169" y="38"/>
                    </a:lnTo>
                    <a:lnTo>
                      <a:pt x="172" y="40"/>
                    </a:lnTo>
                    <a:lnTo>
                      <a:pt x="175" y="40"/>
                    </a:lnTo>
                    <a:lnTo>
                      <a:pt x="178" y="40"/>
                    </a:lnTo>
                    <a:lnTo>
                      <a:pt x="177" y="38"/>
                    </a:lnTo>
                    <a:lnTo>
                      <a:pt x="175" y="38"/>
                    </a:lnTo>
                    <a:lnTo>
                      <a:pt x="174" y="37"/>
                    </a:lnTo>
                    <a:close/>
                  </a:path>
                </a:pathLst>
              </a:custGeom>
              <a:solidFill>
                <a:srgbClr val="4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1" name="Freeform 115"/>
              <p:cNvSpPr>
                <a:spLocks/>
              </p:cNvSpPr>
              <p:nvPr/>
            </p:nvSpPr>
            <p:spPr bwMode="auto">
              <a:xfrm>
                <a:off x="2907" y="2565"/>
                <a:ext cx="30" cy="16"/>
              </a:xfrm>
              <a:custGeom>
                <a:avLst/>
                <a:gdLst>
                  <a:gd name="T0" fmla="*/ 61 w 61"/>
                  <a:gd name="T1" fmla="*/ 0 h 32"/>
                  <a:gd name="T2" fmla="*/ 58 w 61"/>
                  <a:gd name="T3" fmla="*/ 0 h 32"/>
                  <a:gd name="T4" fmla="*/ 52 w 61"/>
                  <a:gd name="T5" fmla="*/ 0 h 32"/>
                  <a:gd name="T6" fmla="*/ 45 w 61"/>
                  <a:gd name="T7" fmla="*/ 0 h 32"/>
                  <a:gd name="T8" fmla="*/ 43 w 61"/>
                  <a:gd name="T9" fmla="*/ 0 h 32"/>
                  <a:gd name="T10" fmla="*/ 38 w 61"/>
                  <a:gd name="T11" fmla="*/ 11 h 32"/>
                  <a:gd name="T12" fmla="*/ 29 w 61"/>
                  <a:gd name="T13" fmla="*/ 13 h 32"/>
                  <a:gd name="T14" fmla="*/ 21 w 61"/>
                  <a:gd name="T15" fmla="*/ 8 h 32"/>
                  <a:gd name="T16" fmla="*/ 19 w 61"/>
                  <a:gd name="T17" fmla="*/ 0 h 32"/>
                  <a:gd name="T18" fmla="*/ 16 w 61"/>
                  <a:gd name="T19" fmla="*/ 0 h 32"/>
                  <a:gd name="T20" fmla="*/ 10 w 61"/>
                  <a:gd name="T21" fmla="*/ 1 h 32"/>
                  <a:gd name="T22" fmla="*/ 2 w 61"/>
                  <a:gd name="T23" fmla="*/ 2 h 32"/>
                  <a:gd name="T24" fmla="*/ 0 w 61"/>
                  <a:gd name="T25" fmla="*/ 5 h 32"/>
                  <a:gd name="T26" fmla="*/ 2 w 61"/>
                  <a:gd name="T27" fmla="*/ 13 h 32"/>
                  <a:gd name="T28" fmla="*/ 10 w 61"/>
                  <a:gd name="T29" fmla="*/ 20 h 32"/>
                  <a:gd name="T30" fmla="*/ 20 w 61"/>
                  <a:gd name="T31" fmla="*/ 27 h 32"/>
                  <a:gd name="T32" fmla="*/ 32 w 61"/>
                  <a:gd name="T33" fmla="*/ 32 h 32"/>
                  <a:gd name="T34" fmla="*/ 42 w 61"/>
                  <a:gd name="T35" fmla="*/ 30 h 32"/>
                  <a:gd name="T36" fmla="*/ 51 w 61"/>
                  <a:gd name="T37" fmla="*/ 24 h 32"/>
                  <a:gd name="T38" fmla="*/ 58 w 61"/>
                  <a:gd name="T39" fmla="*/ 14 h 32"/>
                  <a:gd name="T40" fmla="*/ 61 w 61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32"/>
                  <a:gd name="T65" fmla="*/ 61 w 61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32">
                    <a:moveTo>
                      <a:pt x="61" y="0"/>
                    </a:moveTo>
                    <a:lnTo>
                      <a:pt x="58" y="0"/>
                    </a:lnTo>
                    <a:lnTo>
                      <a:pt x="52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8" y="11"/>
                    </a:lnTo>
                    <a:lnTo>
                      <a:pt x="29" y="13"/>
                    </a:lnTo>
                    <a:lnTo>
                      <a:pt x="21" y="8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13"/>
                    </a:lnTo>
                    <a:lnTo>
                      <a:pt x="10" y="20"/>
                    </a:lnTo>
                    <a:lnTo>
                      <a:pt x="20" y="27"/>
                    </a:lnTo>
                    <a:lnTo>
                      <a:pt x="32" y="32"/>
                    </a:lnTo>
                    <a:lnTo>
                      <a:pt x="42" y="30"/>
                    </a:lnTo>
                    <a:lnTo>
                      <a:pt x="51" y="24"/>
                    </a:lnTo>
                    <a:lnTo>
                      <a:pt x="58" y="1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2" name="Freeform 116"/>
              <p:cNvSpPr>
                <a:spLocks/>
              </p:cNvSpPr>
              <p:nvPr/>
            </p:nvSpPr>
            <p:spPr bwMode="auto">
              <a:xfrm>
                <a:off x="2889" y="2557"/>
                <a:ext cx="70" cy="12"/>
              </a:xfrm>
              <a:custGeom>
                <a:avLst/>
                <a:gdLst>
                  <a:gd name="T0" fmla="*/ 77 w 142"/>
                  <a:gd name="T1" fmla="*/ 6 h 25"/>
                  <a:gd name="T2" fmla="*/ 86 w 142"/>
                  <a:gd name="T3" fmla="*/ 6 h 25"/>
                  <a:gd name="T4" fmla="*/ 95 w 142"/>
                  <a:gd name="T5" fmla="*/ 6 h 25"/>
                  <a:gd name="T6" fmla="*/ 104 w 142"/>
                  <a:gd name="T7" fmla="*/ 6 h 25"/>
                  <a:gd name="T8" fmla="*/ 114 w 142"/>
                  <a:gd name="T9" fmla="*/ 7 h 25"/>
                  <a:gd name="T10" fmla="*/ 123 w 142"/>
                  <a:gd name="T11" fmla="*/ 7 h 25"/>
                  <a:gd name="T12" fmla="*/ 131 w 142"/>
                  <a:gd name="T13" fmla="*/ 7 h 25"/>
                  <a:gd name="T14" fmla="*/ 137 w 142"/>
                  <a:gd name="T15" fmla="*/ 7 h 25"/>
                  <a:gd name="T16" fmla="*/ 142 w 142"/>
                  <a:gd name="T17" fmla="*/ 6 h 25"/>
                  <a:gd name="T18" fmla="*/ 134 w 142"/>
                  <a:gd name="T19" fmla="*/ 3 h 25"/>
                  <a:gd name="T20" fmla="*/ 123 w 142"/>
                  <a:gd name="T21" fmla="*/ 1 h 25"/>
                  <a:gd name="T22" fmla="*/ 107 w 142"/>
                  <a:gd name="T23" fmla="*/ 0 h 25"/>
                  <a:gd name="T24" fmla="*/ 88 w 142"/>
                  <a:gd name="T25" fmla="*/ 0 h 25"/>
                  <a:gd name="T26" fmla="*/ 67 w 142"/>
                  <a:gd name="T27" fmla="*/ 3 h 25"/>
                  <a:gd name="T28" fmla="*/ 45 w 142"/>
                  <a:gd name="T29" fmla="*/ 7 h 25"/>
                  <a:gd name="T30" fmla="*/ 22 w 142"/>
                  <a:gd name="T31" fmla="*/ 15 h 25"/>
                  <a:gd name="T32" fmla="*/ 0 w 142"/>
                  <a:gd name="T33" fmla="*/ 25 h 25"/>
                  <a:gd name="T34" fmla="*/ 0 w 142"/>
                  <a:gd name="T35" fmla="*/ 25 h 25"/>
                  <a:gd name="T36" fmla="*/ 3 w 142"/>
                  <a:gd name="T37" fmla="*/ 25 h 25"/>
                  <a:gd name="T38" fmla="*/ 9 w 142"/>
                  <a:gd name="T39" fmla="*/ 22 h 25"/>
                  <a:gd name="T40" fmla="*/ 16 w 142"/>
                  <a:gd name="T41" fmla="*/ 19 h 25"/>
                  <a:gd name="T42" fmla="*/ 28 w 142"/>
                  <a:gd name="T43" fmla="*/ 15 h 25"/>
                  <a:gd name="T44" fmla="*/ 41 w 142"/>
                  <a:gd name="T45" fmla="*/ 12 h 25"/>
                  <a:gd name="T46" fmla="*/ 57 w 142"/>
                  <a:gd name="T47" fmla="*/ 9 h 25"/>
                  <a:gd name="T48" fmla="*/ 77 w 142"/>
                  <a:gd name="T49" fmla="*/ 6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25"/>
                  <a:gd name="T77" fmla="*/ 142 w 142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25">
                    <a:moveTo>
                      <a:pt x="77" y="6"/>
                    </a:moveTo>
                    <a:lnTo>
                      <a:pt x="86" y="6"/>
                    </a:lnTo>
                    <a:lnTo>
                      <a:pt x="95" y="6"/>
                    </a:lnTo>
                    <a:lnTo>
                      <a:pt x="104" y="6"/>
                    </a:lnTo>
                    <a:lnTo>
                      <a:pt x="114" y="7"/>
                    </a:lnTo>
                    <a:lnTo>
                      <a:pt x="123" y="7"/>
                    </a:lnTo>
                    <a:lnTo>
                      <a:pt x="131" y="7"/>
                    </a:lnTo>
                    <a:lnTo>
                      <a:pt x="137" y="7"/>
                    </a:lnTo>
                    <a:lnTo>
                      <a:pt x="142" y="6"/>
                    </a:lnTo>
                    <a:lnTo>
                      <a:pt x="134" y="3"/>
                    </a:lnTo>
                    <a:lnTo>
                      <a:pt x="123" y="1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7" y="3"/>
                    </a:lnTo>
                    <a:lnTo>
                      <a:pt x="45" y="7"/>
                    </a:lnTo>
                    <a:lnTo>
                      <a:pt x="22" y="15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9" y="22"/>
                    </a:lnTo>
                    <a:lnTo>
                      <a:pt x="16" y="19"/>
                    </a:lnTo>
                    <a:lnTo>
                      <a:pt x="28" y="15"/>
                    </a:lnTo>
                    <a:lnTo>
                      <a:pt x="41" y="12"/>
                    </a:lnTo>
                    <a:lnTo>
                      <a:pt x="57" y="9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4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3" name="Freeform 117"/>
              <p:cNvSpPr>
                <a:spLocks/>
              </p:cNvSpPr>
              <p:nvPr/>
            </p:nvSpPr>
            <p:spPr bwMode="auto">
              <a:xfrm>
                <a:off x="2858" y="2543"/>
                <a:ext cx="117" cy="92"/>
              </a:xfrm>
              <a:custGeom>
                <a:avLst/>
                <a:gdLst>
                  <a:gd name="T0" fmla="*/ 197 w 233"/>
                  <a:gd name="T1" fmla="*/ 20 h 184"/>
                  <a:gd name="T2" fmla="*/ 203 w 233"/>
                  <a:gd name="T3" fmla="*/ 22 h 184"/>
                  <a:gd name="T4" fmla="*/ 214 w 233"/>
                  <a:gd name="T5" fmla="*/ 25 h 184"/>
                  <a:gd name="T6" fmla="*/ 226 w 233"/>
                  <a:gd name="T7" fmla="*/ 27 h 184"/>
                  <a:gd name="T8" fmla="*/ 233 w 233"/>
                  <a:gd name="T9" fmla="*/ 26 h 184"/>
                  <a:gd name="T10" fmla="*/ 233 w 233"/>
                  <a:gd name="T11" fmla="*/ 22 h 184"/>
                  <a:gd name="T12" fmla="*/ 230 w 233"/>
                  <a:gd name="T13" fmla="*/ 19 h 184"/>
                  <a:gd name="T14" fmla="*/ 226 w 233"/>
                  <a:gd name="T15" fmla="*/ 17 h 184"/>
                  <a:gd name="T16" fmla="*/ 223 w 233"/>
                  <a:gd name="T17" fmla="*/ 16 h 184"/>
                  <a:gd name="T18" fmla="*/ 217 w 233"/>
                  <a:gd name="T19" fmla="*/ 13 h 184"/>
                  <a:gd name="T20" fmla="*/ 211 w 233"/>
                  <a:gd name="T21" fmla="*/ 10 h 184"/>
                  <a:gd name="T22" fmla="*/ 206 w 233"/>
                  <a:gd name="T23" fmla="*/ 9 h 184"/>
                  <a:gd name="T24" fmla="*/ 198 w 233"/>
                  <a:gd name="T25" fmla="*/ 6 h 184"/>
                  <a:gd name="T26" fmla="*/ 191 w 233"/>
                  <a:gd name="T27" fmla="*/ 4 h 184"/>
                  <a:gd name="T28" fmla="*/ 184 w 233"/>
                  <a:gd name="T29" fmla="*/ 1 h 184"/>
                  <a:gd name="T30" fmla="*/ 178 w 233"/>
                  <a:gd name="T31" fmla="*/ 1 h 184"/>
                  <a:gd name="T32" fmla="*/ 172 w 233"/>
                  <a:gd name="T33" fmla="*/ 0 h 184"/>
                  <a:gd name="T34" fmla="*/ 152 w 233"/>
                  <a:gd name="T35" fmla="*/ 1 h 184"/>
                  <a:gd name="T36" fmla="*/ 133 w 233"/>
                  <a:gd name="T37" fmla="*/ 3 h 184"/>
                  <a:gd name="T38" fmla="*/ 114 w 233"/>
                  <a:gd name="T39" fmla="*/ 7 h 184"/>
                  <a:gd name="T40" fmla="*/ 95 w 233"/>
                  <a:gd name="T41" fmla="*/ 13 h 184"/>
                  <a:gd name="T42" fmla="*/ 76 w 233"/>
                  <a:gd name="T43" fmla="*/ 20 h 184"/>
                  <a:gd name="T44" fmla="*/ 58 w 233"/>
                  <a:gd name="T45" fmla="*/ 29 h 184"/>
                  <a:gd name="T46" fmla="*/ 42 w 233"/>
                  <a:gd name="T47" fmla="*/ 41 h 184"/>
                  <a:gd name="T48" fmla="*/ 26 w 233"/>
                  <a:gd name="T49" fmla="*/ 52 h 184"/>
                  <a:gd name="T50" fmla="*/ 7 w 233"/>
                  <a:gd name="T51" fmla="*/ 79 h 184"/>
                  <a:gd name="T52" fmla="*/ 0 w 233"/>
                  <a:gd name="T53" fmla="*/ 111 h 184"/>
                  <a:gd name="T54" fmla="*/ 3 w 233"/>
                  <a:gd name="T55" fmla="*/ 147 h 184"/>
                  <a:gd name="T56" fmla="*/ 8 w 233"/>
                  <a:gd name="T57" fmla="*/ 184 h 184"/>
                  <a:gd name="T58" fmla="*/ 5 w 233"/>
                  <a:gd name="T59" fmla="*/ 166 h 184"/>
                  <a:gd name="T60" fmla="*/ 3 w 233"/>
                  <a:gd name="T61" fmla="*/ 147 h 184"/>
                  <a:gd name="T62" fmla="*/ 1 w 233"/>
                  <a:gd name="T63" fmla="*/ 128 h 184"/>
                  <a:gd name="T64" fmla="*/ 1 w 233"/>
                  <a:gd name="T65" fmla="*/ 109 h 184"/>
                  <a:gd name="T66" fmla="*/ 3 w 233"/>
                  <a:gd name="T67" fmla="*/ 92 h 184"/>
                  <a:gd name="T68" fmla="*/ 8 w 233"/>
                  <a:gd name="T69" fmla="*/ 74 h 184"/>
                  <a:gd name="T70" fmla="*/ 17 w 233"/>
                  <a:gd name="T71" fmla="*/ 60 h 184"/>
                  <a:gd name="T72" fmla="*/ 32 w 233"/>
                  <a:gd name="T73" fmla="*/ 48 h 184"/>
                  <a:gd name="T74" fmla="*/ 51 w 233"/>
                  <a:gd name="T75" fmla="*/ 38 h 184"/>
                  <a:gd name="T76" fmla="*/ 70 w 233"/>
                  <a:gd name="T77" fmla="*/ 27 h 184"/>
                  <a:gd name="T78" fmla="*/ 90 w 233"/>
                  <a:gd name="T79" fmla="*/ 20 h 184"/>
                  <a:gd name="T80" fmla="*/ 112 w 233"/>
                  <a:gd name="T81" fmla="*/ 14 h 184"/>
                  <a:gd name="T82" fmla="*/ 133 w 233"/>
                  <a:gd name="T83" fmla="*/ 11 h 184"/>
                  <a:gd name="T84" fmla="*/ 154 w 233"/>
                  <a:gd name="T85" fmla="*/ 11 h 184"/>
                  <a:gd name="T86" fmla="*/ 176 w 233"/>
                  <a:gd name="T87" fmla="*/ 14 h 184"/>
                  <a:gd name="T88" fmla="*/ 197 w 233"/>
                  <a:gd name="T89" fmla="*/ 20 h 18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3"/>
                  <a:gd name="T136" fmla="*/ 0 h 184"/>
                  <a:gd name="T137" fmla="*/ 233 w 233"/>
                  <a:gd name="T138" fmla="*/ 184 h 18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3" h="184">
                    <a:moveTo>
                      <a:pt x="197" y="20"/>
                    </a:moveTo>
                    <a:lnTo>
                      <a:pt x="203" y="22"/>
                    </a:lnTo>
                    <a:lnTo>
                      <a:pt x="214" y="25"/>
                    </a:lnTo>
                    <a:lnTo>
                      <a:pt x="226" y="27"/>
                    </a:lnTo>
                    <a:lnTo>
                      <a:pt x="233" y="26"/>
                    </a:lnTo>
                    <a:lnTo>
                      <a:pt x="233" y="22"/>
                    </a:lnTo>
                    <a:lnTo>
                      <a:pt x="230" y="19"/>
                    </a:lnTo>
                    <a:lnTo>
                      <a:pt x="226" y="17"/>
                    </a:lnTo>
                    <a:lnTo>
                      <a:pt x="223" y="16"/>
                    </a:lnTo>
                    <a:lnTo>
                      <a:pt x="217" y="13"/>
                    </a:lnTo>
                    <a:lnTo>
                      <a:pt x="211" y="10"/>
                    </a:lnTo>
                    <a:lnTo>
                      <a:pt x="206" y="9"/>
                    </a:lnTo>
                    <a:lnTo>
                      <a:pt x="198" y="6"/>
                    </a:lnTo>
                    <a:lnTo>
                      <a:pt x="191" y="4"/>
                    </a:lnTo>
                    <a:lnTo>
                      <a:pt x="184" y="1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52" y="1"/>
                    </a:lnTo>
                    <a:lnTo>
                      <a:pt x="133" y="3"/>
                    </a:lnTo>
                    <a:lnTo>
                      <a:pt x="114" y="7"/>
                    </a:lnTo>
                    <a:lnTo>
                      <a:pt x="95" y="13"/>
                    </a:lnTo>
                    <a:lnTo>
                      <a:pt x="76" y="20"/>
                    </a:lnTo>
                    <a:lnTo>
                      <a:pt x="58" y="29"/>
                    </a:lnTo>
                    <a:lnTo>
                      <a:pt x="42" y="41"/>
                    </a:lnTo>
                    <a:lnTo>
                      <a:pt x="26" y="52"/>
                    </a:lnTo>
                    <a:lnTo>
                      <a:pt x="7" y="79"/>
                    </a:lnTo>
                    <a:lnTo>
                      <a:pt x="0" y="111"/>
                    </a:lnTo>
                    <a:lnTo>
                      <a:pt x="3" y="147"/>
                    </a:lnTo>
                    <a:lnTo>
                      <a:pt x="8" y="184"/>
                    </a:lnTo>
                    <a:lnTo>
                      <a:pt x="5" y="166"/>
                    </a:lnTo>
                    <a:lnTo>
                      <a:pt x="3" y="147"/>
                    </a:lnTo>
                    <a:lnTo>
                      <a:pt x="1" y="128"/>
                    </a:lnTo>
                    <a:lnTo>
                      <a:pt x="1" y="109"/>
                    </a:lnTo>
                    <a:lnTo>
                      <a:pt x="3" y="92"/>
                    </a:lnTo>
                    <a:lnTo>
                      <a:pt x="8" y="74"/>
                    </a:lnTo>
                    <a:lnTo>
                      <a:pt x="17" y="60"/>
                    </a:lnTo>
                    <a:lnTo>
                      <a:pt x="32" y="48"/>
                    </a:lnTo>
                    <a:lnTo>
                      <a:pt x="51" y="38"/>
                    </a:lnTo>
                    <a:lnTo>
                      <a:pt x="70" y="27"/>
                    </a:lnTo>
                    <a:lnTo>
                      <a:pt x="90" y="20"/>
                    </a:lnTo>
                    <a:lnTo>
                      <a:pt x="112" y="14"/>
                    </a:lnTo>
                    <a:lnTo>
                      <a:pt x="133" y="11"/>
                    </a:lnTo>
                    <a:lnTo>
                      <a:pt x="154" y="11"/>
                    </a:lnTo>
                    <a:lnTo>
                      <a:pt x="176" y="14"/>
                    </a:lnTo>
                    <a:lnTo>
                      <a:pt x="197" y="20"/>
                    </a:lnTo>
                    <a:close/>
                  </a:path>
                </a:pathLst>
              </a:custGeom>
              <a:solidFill>
                <a:srgbClr val="7F33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4" name="Freeform 118"/>
              <p:cNvSpPr>
                <a:spLocks/>
              </p:cNvSpPr>
              <p:nvPr/>
            </p:nvSpPr>
            <p:spPr bwMode="auto">
              <a:xfrm>
                <a:off x="2786" y="2702"/>
                <a:ext cx="137" cy="76"/>
              </a:xfrm>
              <a:custGeom>
                <a:avLst/>
                <a:gdLst>
                  <a:gd name="T0" fmla="*/ 202 w 275"/>
                  <a:gd name="T1" fmla="*/ 140 h 150"/>
                  <a:gd name="T2" fmla="*/ 167 w 275"/>
                  <a:gd name="T3" fmla="*/ 149 h 150"/>
                  <a:gd name="T4" fmla="*/ 127 w 275"/>
                  <a:gd name="T5" fmla="*/ 150 h 150"/>
                  <a:gd name="T6" fmla="*/ 94 w 275"/>
                  <a:gd name="T7" fmla="*/ 146 h 150"/>
                  <a:gd name="T8" fmla="*/ 70 w 275"/>
                  <a:gd name="T9" fmla="*/ 131 h 150"/>
                  <a:gd name="T10" fmla="*/ 50 w 275"/>
                  <a:gd name="T11" fmla="*/ 109 h 150"/>
                  <a:gd name="T12" fmla="*/ 32 w 275"/>
                  <a:gd name="T13" fmla="*/ 82 h 150"/>
                  <a:gd name="T14" fmla="*/ 20 w 275"/>
                  <a:gd name="T15" fmla="*/ 54 h 150"/>
                  <a:gd name="T16" fmla="*/ 10 w 275"/>
                  <a:gd name="T17" fmla="*/ 34 h 150"/>
                  <a:gd name="T18" fmla="*/ 3 w 275"/>
                  <a:gd name="T19" fmla="*/ 26 h 150"/>
                  <a:gd name="T20" fmla="*/ 13 w 275"/>
                  <a:gd name="T21" fmla="*/ 20 h 150"/>
                  <a:gd name="T22" fmla="*/ 38 w 275"/>
                  <a:gd name="T23" fmla="*/ 17 h 150"/>
                  <a:gd name="T24" fmla="*/ 63 w 275"/>
                  <a:gd name="T25" fmla="*/ 13 h 150"/>
                  <a:gd name="T26" fmla="*/ 88 w 275"/>
                  <a:gd name="T27" fmla="*/ 10 h 150"/>
                  <a:gd name="T28" fmla="*/ 107 w 275"/>
                  <a:gd name="T29" fmla="*/ 10 h 150"/>
                  <a:gd name="T30" fmla="*/ 120 w 275"/>
                  <a:gd name="T31" fmla="*/ 12 h 150"/>
                  <a:gd name="T32" fmla="*/ 133 w 275"/>
                  <a:gd name="T33" fmla="*/ 12 h 150"/>
                  <a:gd name="T34" fmla="*/ 146 w 275"/>
                  <a:gd name="T35" fmla="*/ 10 h 150"/>
                  <a:gd name="T36" fmla="*/ 158 w 275"/>
                  <a:gd name="T37" fmla="*/ 7 h 150"/>
                  <a:gd name="T38" fmla="*/ 169 w 275"/>
                  <a:gd name="T39" fmla="*/ 4 h 150"/>
                  <a:gd name="T40" fmla="*/ 187 w 275"/>
                  <a:gd name="T41" fmla="*/ 1 h 150"/>
                  <a:gd name="T42" fmla="*/ 207 w 275"/>
                  <a:gd name="T43" fmla="*/ 0 h 150"/>
                  <a:gd name="T44" fmla="*/ 228 w 275"/>
                  <a:gd name="T45" fmla="*/ 3 h 150"/>
                  <a:gd name="T46" fmla="*/ 250 w 275"/>
                  <a:gd name="T47" fmla="*/ 6 h 150"/>
                  <a:gd name="T48" fmla="*/ 269 w 275"/>
                  <a:gd name="T49" fmla="*/ 6 h 150"/>
                  <a:gd name="T50" fmla="*/ 275 w 275"/>
                  <a:gd name="T51" fmla="*/ 10 h 150"/>
                  <a:gd name="T52" fmla="*/ 270 w 275"/>
                  <a:gd name="T53" fmla="*/ 20 h 150"/>
                  <a:gd name="T54" fmla="*/ 260 w 275"/>
                  <a:gd name="T55" fmla="*/ 41 h 150"/>
                  <a:gd name="T56" fmla="*/ 254 w 275"/>
                  <a:gd name="T57" fmla="*/ 61 h 150"/>
                  <a:gd name="T58" fmla="*/ 247 w 275"/>
                  <a:gd name="T59" fmla="*/ 85 h 150"/>
                  <a:gd name="T60" fmla="*/ 237 w 275"/>
                  <a:gd name="T61" fmla="*/ 105 h 150"/>
                  <a:gd name="T62" fmla="*/ 224 w 275"/>
                  <a:gd name="T63" fmla="*/ 124 h 1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5"/>
                  <a:gd name="T97" fmla="*/ 0 h 150"/>
                  <a:gd name="T98" fmla="*/ 275 w 275"/>
                  <a:gd name="T99" fmla="*/ 150 h 1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5" h="150">
                    <a:moveTo>
                      <a:pt x="213" y="133"/>
                    </a:moveTo>
                    <a:lnTo>
                      <a:pt x="202" y="140"/>
                    </a:lnTo>
                    <a:lnTo>
                      <a:pt x="186" y="146"/>
                    </a:lnTo>
                    <a:lnTo>
                      <a:pt x="167" y="149"/>
                    </a:lnTo>
                    <a:lnTo>
                      <a:pt x="146" y="150"/>
                    </a:lnTo>
                    <a:lnTo>
                      <a:pt x="127" y="150"/>
                    </a:lnTo>
                    <a:lnTo>
                      <a:pt x="108" y="149"/>
                    </a:lnTo>
                    <a:lnTo>
                      <a:pt x="94" y="146"/>
                    </a:lnTo>
                    <a:lnTo>
                      <a:pt x="83" y="142"/>
                    </a:lnTo>
                    <a:lnTo>
                      <a:pt x="70" y="131"/>
                    </a:lnTo>
                    <a:lnTo>
                      <a:pt x="60" y="121"/>
                    </a:lnTo>
                    <a:lnTo>
                      <a:pt x="50" y="109"/>
                    </a:lnTo>
                    <a:lnTo>
                      <a:pt x="41" y="96"/>
                    </a:lnTo>
                    <a:lnTo>
                      <a:pt x="32" y="82"/>
                    </a:lnTo>
                    <a:lnTo>
                      <a:pt x="26" y="69"/>
                    </a:lnTo>
                    <a:lnTo>
                      <a:pt x="20" y="54"/>
                    </a:lnTo>
                    <a:lnTo>
                      <a:pt x="15" y="39"/>
                    </a:lnTo>
                    <a:lnTo>
                      <a:pt x="10" y="34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0" y="20"/>
                    </a:lnTo>
                    <a:lnTo>
                      <a:pt x="13" y="20"/>
                    </a:lnTo>
                    <a:lnTo>
                      <a:pt x="25" y="19"/>
                    </a:lnTo>
                    <a:lnTo>
                      <a:pt x="38" y="17"/>
                    </a:lnTo>
                    <a:lnTo>
                      <a:pt x="51" y="15"/>
                    </a:lnTo>
                    <a:lnTo>
                      <a:pt x="63" y="13"/>
                    </a:lnTo>
                    <a:lnTo>
                      <a:pt x="76" y="12"/>
                    </a:lnTo>
                    <a:lnTo>
                      <a:pt x="88" y="10"/>
                    </a:lnTo>
                    <a:lnTo>
                      <a:pt x="101" y="10"/>
                    </a:lnTo>
                    <a:lnTo>
                      <a:pt x="107" y="10"/>
                    </a:lnTo>
                    <a:lnTo>
                      <a:pt x="114" y="12"/>
                    </a:lnTo>
                    <a:lnTo>
                      <a:pt x="120" y="12"/>
                    </a:lnTo>
                    <a:lnTo>
                      <a:pt x="127" y="12"/>
                    </a:lnTo>
                    <a:lnTo>
                      <a:pt x="133" y="12"/>
                    </a:lnTo>
                    <a:lnTo>
                      <a:pt x="140" y="12"/>
                    </a:lnTo>
                    <a:lnTo>
                      <a:pt x="146" y="10"/>
                    </a:lnTo>
                    <a:lnTo>
                      <a:pt x="152" y="9"/>
                    </a:lnTo>
                    <a:lnTo>
                      <a:pt x="158" y="7"/>
                    </a:lnTo>
                    <a:lnTo>
                      <a:pt x="164" y="6"/>
                    </a:lnTo>
                    <a:lnTo>
                      <a:pt x="169" y="4"/>
                    </a:lnTo>
                    <a:lnTo>
                      <a:pt x="175" y="3"/>
                    </a:lnTo>
                    <a:lnTo>
                      <a:pt x="187" y="1"/>
                    </a:lnTo>
                    <a:lnTo>
                      <a:pt x="197" y="0"/>
                    </a:lnTo>
                    <a:lnTo>
                      <a:pt x="207" y="0"/>
                    </a:lnTo>
                    <a:lnTo>
                      <a:pt x="218" y="1"/>
                    </a:lnTo>
                    <a:lnTo>
                      <a:pt x="228" y="3"/>
                    </a:lnTo>
                    <a:lnTo>
                      <a:pt x="240" y="4"/>
                    </a:lnTo>
                    <a:lnTo>
                      <a:pt x="250" y="6"/>
                    </a:lnTo>
                    <a:lnTo>
                      <a:pt x="263" y="6"/>
                    </a:lnTo>
                    <a:lnTo>
                      <a:pt x="269" y="6"/>
                    </a:lnTo>
                    <a:lnTo>
                      <a:pt x="273" y="7"/>
                    </a:lnTo>
                    <a:lnTo>
                      <a:pt x="275" y="10"/>
                    </a:lnTo>
                    <a:lnTo>
                      <a:pt x="273" y="13"/>
                    </a:lnTo>
                    <a:lnTo>
                      <a:pt x="270" y="20"/>
                    </a:lnTo>
                    <a:lnTo>
                      <a:pt x="264" y="31"/>
                    </a:lnTo>
                    <a:lnTo>
                      <a:pt x="260" y="41"/>
                    </a:lnTo>
                    <a:lnTo>
                      <a:pt x="257" y="48"/>
                    </a:lnTo>
                    <a:lnTo>
                      <a:pt x="254" y="61"/>
                    </a:lnTo>
                    <a:lnTo>
                      <a:pt x="250" y="73"/>
                    </a:lnTo>
                    <a:lnTo>
                      <a:pt x="247" y="85"/>
                    </a:lnTo>
                    <a:lnTo>
                      <a:pt x="243" y="95"/>
                    </a:lnTo>
                    <a:lnTo>
                      <a:pt x="237" y="105"/>
                    </a:lnTo>
                    <a:lnTo>
                      <a:pt x="231" y="115"/>
                    </a:lnTo>
                    <a:lnTo>
                      <a:pt x="224" y="124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5" name="Freeform 119"/>
              <p:cNvSpPr>
                <a:spLocks/>
              </p:cNvSpPr>
              <p:nvPr/>
            </p:nvSpPr>
            <p:spPr bwMode="auto">
              <a:xfrm>
                <a:off x="2799" y="2711"/>
                <a:ext cx="108" cy="24"/>
              </a:xfrm>
              <a:custGeom>
                <a:avLst/>
                <a:gdLst>
                  <a:gd name="T0" fmla="*/ 173 w 217"/>
                  <a:gd name="T1" fmla="*/ 10 h 50"/>
                  <a:gd name="T2" fmla="*/ 164 w 217"/>
                  <a:gd name="T3" fmla="*/ 13 h 50"/>
                  <a:gd name="T4" fmla="*/ 154 w 217"/>
                  <a:gd name="T5" fmla="*/ 15 h 50"/>
                  <a:gd name="T6" fmla="*/ 145 w 217"/>
                  <a:gd name="T7" fmla="*/ 18 h 50"/>
                  <a:gd name="T8" fmla="*/ 135 w 217"/>
                  <a:gd name="T9" fmla="*/ 19 h 50"/>
                  <a:gd name="T10" fmla="*/ 126 w 217"/>
                  <a:gd name="T11" fmla="*/ 20 h 50"/>
                  <a:gd name="T12" fmla="*/ 116 w 217"/>
                  <a:gd name="T13" fmla="*/ 20 h 50"/>
                  <a:gd name="T14" fmla="*/ 107 w 217"/>
                  <a:gd name="T15" fmla="*/ 22 h 50"/>
                  <a:gd name="T16" fmla="*/ 97 w 217"/>
                  <a:gd name="T17" fmla="*/ 22 h 50"/>
                  <a:gd name="T18" fmla="*/ 85 w 217"/>
                  <a:gd name="T19" fmla="*/ 22 h 50"/>
                  <a:gd name="T20" fmla="*/ 73 w 217"/>
                  <a:gd name="T21" fmla="*/ 20 h 50"/>
                  <a:gd name="T22" fmla="*/ 62 w 217"/>
                  <a:gd name="T23" fmla="*/ 19 h 50"/>
                  <a:gd name="T24" fmla="*/ 49 w 217"/>
                  <a:gd name="T25" fmla="*/ 18 h 50"/>
                  <a:gd name="T26" fmla="*/ 37 w 217"/>
                  <a:gd name="T27" fmla="*/ 16 h 50"/>
                  <a:gd name="T28" fmla="*/ 25 w 217"/>
                  <a:gd name="T29" fmla="*/ 15 h 50"/>
                  <a:gd name="T30" fmla="*/ 13 w 217"/>
                  <a:gd name="T31" fmla="*/ 15 h 50"/>
                  <a:gd name="T32" fmla="*/ 0 w 217"/>
                  <a:gd name="T33" fmla="*/ 15 h 50"/>
                  <a:gd name="T34" fmla="*/ 8 w 217"/>
                  <a:gd name="T35" fmla="*/ 19 h 50"/>
                  <a:gd name="T36" fmla="*/ 13 w 217"/>
                  <a:gd name="T37" fmla="*/ 23 h 50"/>
                  <a:gd name="T38" fmla="*/ 19 w 217"/>
                  <a:gd name="T39" fmla="*/ 28 h 50"/>
                  <a:gd name="T40" fmla="*/ 25 w 217"/>
                  <a:gd name="T41" fmla="*/ 32 h 50"/>
                  <a:gd name="T42" fmla="*/ 32 w 217"/>
                  <a:gd name="T43" fmla="*/ 36 h 50"/>
                  <a:gd name="T44" fmla="*/ 38 w 217"/>
                  <a:gd name="T45" fmla="*/ 41 h 50"/>
                  <a:gd name="T46" fmla="*/ 46 w 217"/>
                  <a:gd name="T47" fmla="*/ 44 h 50"/>
                  <a:gd name="T48" fmla="*/ 54 w 217"/>
                  <a:gd name="T49" fmla="*/ 47 h 50"/>
                  <a:gd name="T50" fmla="*/ 68 w 217"/>
                  <a:gd name="T51" fmla="*/ 48 h 50"/>
                  <a:gd name="T52" fmla="*/ 81 w 217"/>
                  <a:gd name="T53" fmla="*/ 50 h 50"/>
                  <a:gd name="T54" fmla="*/ 94 w 217"/>
                  <a:gd name="T55" fmla="*/ 50 h 50"/>
                  <a:gd name="T56" fmla="*/ 108 w 217"/>
                  <a:gd name="T57" fmla="*/ 50 h 50"/>
                  <a:gd name="T58" fmla="*/ 122 w 217"/>
                  <a:gd name="T59" fmla="*/ 48 h 50"/>
                  <a:gd name="T60" fmla="*/ 135 w 217"/>
                  <a:gd name="T61" fmla="*/ 48 h 50"/>
                  <a:gd name="T62" fmla="*/ 148 w 217"/>
                  <a:gd name="T63" fmla="*/ 45 h 50"/>
                  <a:gd name="T64" fmla="*/ 161 w 217"/>
                  <a:gd name="T65" fmla="*/ 44 h 50"/>
                  <a:gd name="T66" fmla="*/ 170 w 217"/>
                  <a:gd name="T67" fmla="*/ 42 h 50"/>
                  <a:gd name="T68" fmla="*/ 179 w 217"/>
                  <a:gd name="T69" fmla="*/ 39 h 50"/>
                  <a:gd name="T70" fmla="*/ 187 w 217"/>
                  <a:gd name="T71" fmla="*/ 35 h 50"/>
                  <a:gd name="T72" fmla="*/ 196 w 217"/>
                  <a:gd name="T73" fmla="*/ 31 h 50"/>
                  <a:gd name="T74" fmla="*/ 202 w 217"/>
                  <a:gd name="T75" fmla="*/ 25 h 50"/>
                  <a:gd name="T76" fmla="*/ 209 w 217"/>
                  <a:gd name="T77" fmla="*/ 18 h 50"/>
                  <a:gd name="T78" fmla="*/ 214 w 217"/>
                  <a:gd name="T79" fmla="*/ 9 h 50"/>
                  <a:gd name="T80" fmla="*/ 217 w 217"/>
                  <a:gd name="T81" fmla="*/ 0 h 50"/>
                  <a:gd name="T82" fmla="*/ 211 w 217"/>
                  <a:gd name="T83" fmla="*/ 0 h 50"/>
                  <a:gd name="T84" fmla="*/ 205 w 217"/>
                  <a:gd name="T85" fmla="*/ 1 h 50"/>
                  <a:gd name="T86" fmla="*/ 199 w 217"/>
                  <a:gd name="T87" fmla="*/ 1 h 50"/>
                  <a:gd name="T88" fmla="*/ 195 w 217"/>
                  <a:gd name="T89" fmla="*/ 3 h 50"/>
                  <a:gd name="T90" fmla="*/ 189 w 217"/>
                  <a:gd name="T91" fmla="*/ 4 h 50"/>
                  <a:gd name="T92" fmla="*/ 183 w 217"/>
                  <a:gd name="T93" fmla="*/ 7 h 50"/>
                  <a:gd name="T94" fmla="*/ 179 w 217"/>
                  <a:gd name="T95" fmla="*/ 9 h 50"/>
                  <a:gd name="T96" fmla="*/ 173 w 217"/>
                  <a:gd name="T97" fmla="*/ 10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7"/>
                  <a:gd name="T148" fmla="*/ 0 h 50"/>
                  <a:gd name="T149" fmla="*/ 217 w 217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7" h="50">
                    <a:moveTo>
                      <a:pt x="173" y="10"/>
                    </a:moveTo>
                    <a:lnTo>
                      <a:pt x="164" y="13"/>
                    </a:lnTo>
                    <a:lnTo>
                      <a:pt x="154" y="15"/>
                    </a:lnTo>
                    <a:lnTo>
                      <a:pt x="145" y="18"/>
                    </a:lnTo>
                    <a:lnTo>
                      <a:pt x="135" y="19"/>
                    </a:lnTo>
                    <a:lnTo>
                      <a:pt x="126" y="20"/>
                    </a:lnTo>
                    <a:lnTo>
                      <a:pt x="116" y="20"/>
                    </a:lnTo>
                    <a:lnTo>
                      <a:pt x="107" y="22"/>
                    </a:lnTo>
                    <a:lnTo>
                      <a:pt x="97" y="22"/>
                    </a:lnTo>
                    <a:lnTo>
                      <a:pt x="85" y="22"/>
                    </a:lnTo>
                    <a:lnTo>
                      <a:pt x="73" y="20"/>
                    </a:lnTo>
                    <a:lnTo>
                      <a:pt x="62" y="19"/>
                    </a:lnTo>
                    <a:lnTo>
                      <a:pt x="49" y="18"/>
                    </a:lnTo>
                    <a:lnTo>
                      <a:pt x="37" y="16"/>
                    </a:lnTo>
                    <a:lnTo>
                      <a:pt x="25" y="15"/>
                    </a:lnTo>
                    <a:lnTo>
                      <a:pt x="13" y="15"/>
                    </a:lnTo>
                    <a:lnTo>
                      <a:pt x="0" y="15"/>
                    </a:lnTo>
                    <a:lnTo>
                      <a:pt x="8" y="19"/>
                    </a:lnTo>
                    <a:lnTo>
                      <a:pt x="13" y="23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2" y="36"/>
                    </a:lnTo>
                    <a:lnTo>
                      <a:pt x="38" y="41"/>
                    </a:lnTo>
                    <a:lnTo>
                      <a:pt x="46" y="44"/>
                    </a:lnTo>
                    <a:lnTo>
                      <a:pt x="54" y="47"/>
                    </a:lnTo>
                    <a:lnTo>
                      <a:pt x="68" y="48"/>
                    </a:lnTo>
                    <a:lnTo>
                      <a:pt x="81" y="50"/>
                    </a:lnTo>
                    <a:lnTo>
                      <a:pt x="94" y="50"/>
                    </a:lnTo>
                    <a:lnTo>
                      <a:pt x="108" y="50"/>
                    </a:lnTo>
                    <a:lnTo>
                      <a:pt x="122" y="48"/>
                    </a:lnTo>
                    <a:lnTo>
                      <a:pt x="135" y="48"/>
                    </a:lnTo>
                    <a:lnTo>
                      <a:pt x="148" y="45"/>
                    </a:lnTo>
                    <a:lnTo>
                      <a:pt x="161" y="44"/>
                    </a:lnTo>
                    <a:lnTo>
                      <a:pt x="170" y="42"/>
                    </a:lnTo>
                    <a:lnTo>
                      <a:pt x="179" y="39"/>
                    </a:lnTo>
                    <a:lnTo>
                      <a:pt x="187" y="35"/>
                    </a:lnTo>
                    <a:lnTo>
                      <a:pt x="196" y="31"/>
                    </a:lnTo>
                    <a:lnTo>
                      <a:pt x="202" y="25"/>
                    </a:lnTo>
                    <a:lnTo>
                      <a:pt x="209" y="18"/>
                    </a:lnTo>
                    <a:lnTo>
                      <a:pt x="214" y="9"/>
                    </a:lnTo>
                    <a:lnTo>
                      <a:pt x="217" y="0"/>
                    </a:lnTo>
                    <a:lnTo>
                      <a:pt x="211" y="0"/>
                    </a:lnTo>
                    <a:lnTo>
                      <a:pt x="205" y="1"/>
                    </a:lnTo>
                    <a:lnTo>
                      <a:pt x="199" y="1"/>
                    </a:lnTo>
                    <a:lnTo>
                      <a:pt x="195" y="3"/>
                    </a:lnTo>
                    <a:lnTo>
                      <a:pt x="189" y="4"/>
                    </a:lnTo>
                    <a:lnTo>
                      <a:pt x="183" y="7"/>
                    </a:lnTo>
                    <a:lnTo>
                      <a:pt x="179" y="9"/>
                    </a:lnTo>
                    <a:lnTo>
                      <a:pt x="173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6" name="Freeform 120"/>
              <p:cNvSpPr>
                <a:spLocks/>
              </p:cNvSpPr>
              <p:nvPr/>
            </p:nvSpPr>
            <p:spPr bwMode="auto">
              <a:xfrm>
                <a:off x="2796" y="2704"/>
                <a:ext cx="117" cy="16"/>
              </a:xfrm>
              <a:custGeom>
                <a:avLst/>
                <a:gdLst>
                  <a:gd name="T0" fmla="*/ 135 w 236"/>
                  <a:gd name="T1" fmla="*/ 29 h 32"/>
                  <a:gd name="T2" fmla="*/ 145 w 236"/>
                  <a:gd name="T3" fmla="*/ 26 h 32"/>
                  <a:gd name="T4" fmla="*/ 157 w 236"/>
                  <a:gd name="T5" fmla="*/ 25 h 32"/>
                  <a:gd name="T6" fmla="*/ 170 w 236"/>
                  <a:gd name="T7" fmla="*/ 22 h 32"/>
                  <a:gd name="T8" fmla="*/ 185 w 236"/>
                  <a:gd name="T9" fmla="*/ 19 h 32"/>
                  <a:gd name="T10" fmla="*/ 199 w 236"/>
                  <a:gd name="T11" fmla="*/ 14 h 32"/>
                  <a:gd name="T12" fmla="*/ 212 w 236"/>
                  <a:gd name="T13" fmla="*/ 12 h 32"/>
                  <a:gd name="T14" fmla="*/ 225 w 236"/>
                  <a:gd name="T15" fmla="*/ 9 h 32"/>
                  <a:gd name="T16" fmla="*/ 236 w 236"/>
                  <a:gd name="T17" fmla="*/ 4 h 32"/>
                  <a:gd name="T18" fmla="*/ 230 w 236"/>
                  <a:gd name="T19" fmla="*/ 6 h 32"/>
                  <a:gd name="T20" fmla="*/ 220 w 236"/>
                  <a:gd name="T21" fmla="*/ 4 h 32"/>
                  <a:gd name="T22" fmla="*/ 208 w 236"/>
                  <a:gd name="T23" fmla="*/ 3 h 32"/>
                  <a:gd name="T24" fmla="*/ 196 w 236"/>
                  <a:gd name="T25" fmla="*/ 1 h 32"/>
                  <a:gd name="T26" fmla="*/ 183 w 236"/>
                  <a:gd name="T27" fmla="*/ 0 h 32"/>
                  <a:gd name="T28" fmla="*/ 170 w 236"/>
                  <a:gd name="T29" fmla="*/ 0 h 32"/>
                  <a:gd name="T30" fmla="*/ 157 w 236"/>
                  <a:gd name="T31" fmla="*/ 1 h 32"/>
                  <a:gd name="T32" fmla="*/ 147 w 236"/>
                  <a:gd name="T33" fmla="*/ 6 h 32"/>
                  <a:gd name="T34" fmla="*/ 139 w 236"/>
                  <a:gd name="T35" fmla="*/ 9 h 32"/>
                  <a:gd name="T36" fmla="*/ 132 w 236"/>
                  <a:gd name="T37" fmla="*/ 12 h 32"/>
                  <a:gd name="T38" fmla="*/ 125 w 236"/>
                  <a:gd name="T39" fmla="*/ 13 h 32"/>
                  <a:gd name="T40" fmla="*/ 119 w 236"/>
                  <a:gd name="T41" fmla="*/ 14 h 32"/>
                  <a:gd name="T42" fmla="*/ 112 w 236"/>
                  <a:gd name="T43" fmla="*/ 14 h 32"/>
                  <a:gd name="T44" fmla="*/ 104 w 236"/>
                  <a:gd name="T45" fmla="*/ 13 h 32"/>
                  <a:gd name="T46" fmla="*/ 98 w 236"/>
                  <a:gd name="T47" fmla="*/ 12 h 32"/>
                  <a:gd name="T48" fmla="*/ 91 w 236"/>
                  <a:gd name="T49" fmla="*/ 10 h 32"/>
                  <a:gd name="T50" fmla="*/ 84 w 236"/>
                  <a:gd name="T51" fmla="*/ 9 h 32"/>
                  <a:gd name="T52" fmla="*/ 75 w 236"/>
                  <a:gd name="T53" fmla="*/ 10 h 32"/>
                  <a:gd name="T54" fmla="*/ 65 w 236"/>
                  <a:gd name="T55" fmla="*/ 10 h 32"/>
                  <a:gd name="T56" fmla="*/ 53 w 236"/>
                  <a:gd name="T57" fmla="*/ 13 h 32"/>
                  <a:gd name="T58" fmla="*/ 41 w 236"/>
                  <a:gd name="T59" fmla="*/ 14 h 32"/>
                  <a:gd name="T60" fmla="*/ 27 w 236"/>
                  <a:gd name="T61" fmla="*/ 17 h 32"/>
                  <a:gd name="T62" fmla="*/ 14 w 236"/>
                  <a:gd name="T63" fmla="*/ 20 h 32"/>
                  <a:gd name="T64" fmla="*/ 0 w 236"/>
                  <a:gd name="T65" fmla="*/ 22 h 32"/>
                  <a:gd name="T66" fmla="*/ 11 w 236"/>
                  <a:gd name="T67" fmla="*/ 23 h 32"/>
                  <a:gd name="T68" fmla="*/ 22 w 236"/>
                  <a:gd name="T69" fmla="*/ 25 h 32"/>
                  <a:gd name="T70" fmla="*/ 34 w 236"/>
                  <a:gd name="T71" fmla="*/ 25 h 32"/>
                  <a:gd name="T72" fmla="*/ 47 w 236"/>
                  <a:gd name="T73" fmla="*/ 26 h 32"/>
                  <a:gd name="T74" fmla="*/ 59 w 236"/>
                  <a:gd name="T75" fmla="*/ 26 h 32"/>
                  <a:gd name="T76" fmla="*/ 71 w 236"/>
                  <a:gd name="T77" fmla="*/ 28 h 32"/>
                  <a:gd name="T78" fmla="*/ 79 w 236"/>
                  <a:gd name="T79" fmla="*/ 28 h 32"/>
                  <a:gd name="T80" fmla="*/ 88 w 236"/>
                  <a:gd name="T81" fmla="*/ 29 h 32"/>
                  <a:gd name="T82" fmla="*/ 94 w 236"/>
                  <a:gd name="T83" fmla="*/ 31 h 32"/>
                  <a:gd name="T84" fmla="*/ 98 w 236"/>
                  <a:gd name="T85" fmla="*/ 31 h 32"/>
                  <a:gd name="T86" fmla="*/ 104 w 236"/>
                  <a:gd name="T87" fmla="*/ 32 h 32"/>
                  <a:gd name="T88" fmla="*/ 112 w 236"/>
                  <a:gd name="T89" fmla="*/ 32 h 32"/>
                  <a:gd name="T90" fmla="*/ 117 w 236"/>
                  <a:gd name="T91" fmla="*/ 32 h 32"/>
                  <a:gd name="T92" fmla="*/ 123 w 236"/>
                  <a:gd name="T93" fmla="*/ 32 h 32"/>
                  <a:gd name="T94" fmla="*/ 129 w 236"/>
                  <a:gd name="T95" fmla="*/ 31 h 32"/>
                  <a:gd name="T96" fmla="*/ 135 w 236"/>
                  <a:gd name="T97" fmla="*/ 29 h 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6"/>
                  <a:gd name="T148" fmla="*/ 0 h 32"/>
                  <a:gd name="T149" fmla="*/ 236 w 236"/>
                  <a:gd name="T150" fmla="*/ 32 h 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6" h="32">
                    <a:moveTo>
                      <a:pt x="135" y="29"/>
                    </a:moveTo>
                    <a:lnTo>
                      <a:pt x="145" y="26"/>
                    </a:lnTo>
                    <a:lnTo>
                      <a:pt x="157" y="25"/>
                    </a:lnTo>
                    <a:lnTo>
                      <a:pt x="170" y="22"/>
                    </a:lnTo>
                    <a:lnTo>
                      <a:pt x="185" y="19"/>
                    </a:lnTo>
                    <a:lnTo>
                      <a:pt x="199" y="14"/>
                    </a:lnTo>
                    <a:lnTo>
                      <a:pt x="212" y="12"/>
                    </a:lnTo>
                    <a:lnTo>
                      <a:pt x="225" y="9"/>
                    </a:lnTo>
                    <a:lnTo>
                      <a:pt x="236" y="4"/>
                    </a:lnTo>
                    <a:lnTo>
                      <a:pt x="230" y="6"/>
                    </a:lnTo>
                    <a:lnTo>
                      <a:pt x="220" y="4"/>
                    </a:lnTo>
                    <a:lnTo>
                      <a:pt x="208" y="3"/>
                    </a:lnTo>
                    <a:lnTo>
                      <a:pt x="196" y="1"/>
                    </a:lnTo>
                    <a:lnTo>
                      <a:pt x="183" y="0"/>
                    </a:lnTo>
                    <a:lnTo>
                      <a:pt x="170" y="0"/>
                    </a:lnTo>
                    <a:lnTo>
                      <a:pt x="157" y="1"/>
                    </a:lnTo>
                    <a:lnTo>
                      <a:pt x="147" y="6"/>
                    </a:lnTo>
                    <a:lnTo>
                      <a:pt x="139" y="9"/>
                    </a:lnTo>
                    <a:lnTo>
                      <a:pt x="132" y="12"/>
                    </a:lnTo>
                    <a:lnTo>
                      <a:pt x="125" y="13"/>
                    </a:lnTo>
                    <a:lnTo>
                      <a:pt x="119" y="14"/>
                    </a:lnTo>
                    <a:lnTo>
                      <a:pt x="112" y="14"/>
                    </a:lnTo>
                    <a:lnTo>
                      <a:pt x="104" y="13"/>
                    </a:lnTo>
                    <a:lnTo>
                      <a:pt x="98" y="12"/>
                    </a:lnTo>
                    <a:lnTo>
                      <a:pt x="91" y="10"/>
                    </a:lnTo>
                    <a:lnTo>
                      <a:pt x="84" y="9"/>
                    </a:lnTo>
                    <a:lnTo>
                      <a:pt x="75" y="10"/>
                    </a:lnTo>
                    <a:lnTo>
                      <a:pt x="65" y="10"/>
                    </a:lnTo>
                    <a:lnTo>
                      <a:pt x="53" y="13"/>
                    </a:lnTo>
                    <a:lnTo>
                      <a:pt x="41" y="14"/>
                    </a:lnTo>
                    <a:lnTo>
                      <a:pt x="27" y="17"/>
                    </a:lnTo>
                    <a:lnTo>
                      <a:pt x="14" y="20"/>
                    </a:lnTo>
                    <a:lnTo>
                      <a:pt x="0" y="22"/>
                    </a:lnTo>
                    <a:lnTo>
                      <a:pt x="11" y="23"/>
                    </a:lnTo>
                    <a:lnTo>
                      <a:pt x="22" y="25"/>
                    </a:lnTo>
                    <a:lnTo>
                      <a:pt x="34" y="25"/>
                    </a:lnTo>
                    <a:lnTo>
                      <a:pt x="47" y="26"/>
                    </a:lnTo>
                    <a:lnTo>
                      <a:pt x="59" y="26"/>
                    </a:lnTo>
                    <a:lnTo>
                      <a:pt x="71" y="28"/>
                    </a:lnTo>
                    <a:lnTo>
                      <a:pt x="79" y="28"/>
                    </a:lnTo>
                    <a:lnTo>
                      <a:pt x="88" y="29"/>
                    </a:lnTo>
                    <a:lnTo>
                      <a:pt x="94" y="31"/>
                    </a:lnTo>
                    <a:lnTo>
                      <a:pt x="98" y="31"/>
                    </a:lnTo>
                    <a:lnTo>
                      <a:pt x="104" y="32"/>
                    </a:lnTo>
                    <a:lnTo>
                      <a:pt x="112" y="32"/>
                    </a:lnTo>
                    <a:lnTo>
                      <a:pt x="117" y="32"/>
                    </a:lnTo>
                    <a:lnTo>
                      <a:pt x="123" y="32"/>
                    </a:lnTo>
                    <a:lnTo>
                      <a:pt x="129" y="31"/>
                    </a:lnTo>
                    <a:lnTo>
                      <a:pt x="135" y="29"/>
                    </a:lnTo>
                    <a:close/>
                  </a:path>
                </a:pathLst>
              </a:custGeom>
              <a:solidFill>
                <a:srgbClr val="CC00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7" name="Freeform 121"/>
              <p:cNvSpPr>
                <a:spLocks/>
              </p:cNvSpPr>
              <p:nvPr/>
            </p:nvSpPr>
            <p:spPr bwMode="auto">
              <a:xfrm>
                <a:off x="2799" y="2714"/>
                <a:ext cx="117" cy="59"/>
              </a:xfrm>
              <a:custGeom>
                <a:avLst/>
                <a:gdLst>
                  <a:gd name="T0" fmla="*/ 70 w 236"/>
                  <a:gd name="T1" fmla="*/ 91 h 119"/>
                  <a:gd name="T2" fmla="*/ 46 w 236"/>
                  <a:gd name="T3" fmla="*/ 79 h 119"/>
                  <a:gd name="T4" fmla="*/ 24 w 236"/>
                  <a:gd name="T5" fmla="*/ 63 h 119"/>
                  <a:gd name="T6" fmla="*/ 8 w 236"/>
                  <a:gd name="T7" fmla="*/ 40 h 119"/>
                  <a:gd name="T8" fmla="*/ 3 w 236"/>
                  <a:gd name="T9" fmla="*/ 38 h 119"/>
                  <a:gd name="T10" fmla="*/ 16 w 236"/>
                  <a:gd name="T11" fmla="*/ 62 h 119"/>
                  <a:gd name="T12" fmla="*/ 28 w 236"/>
                  <a:gd name="T13" fmla="*/ 81 h 119"/>
                  <a:gd name="T14" fmla="*/ 38 w 236"/>
                  <a:gd name="T15" fmla="*/ 95 h 119"/>
                  <a:gd name="T16" fmla="*/ 50 w 236"/>
                  <a:gd name="T17" fmla="*/ 107 h 119"/>
                  <a:gd name="T18" fmla="*/ 65 w 236"/>
                  <a:gd name="T19" fmla="*/ 116 h 119"/>
                  <a:gd name="T20" fmla="*/ 85 w 236"/>
                  <a:gd name="T21" fmla="*/ 117 h 119"/>
                  <a:gd name="T22" fmla="*/ 111 w 236"/>
                  <a:gd name="T23" fmla="*/ 119 h 119"/>
                  <a:gd name="T24" fmla="*/ 138 w 236"/>
                  <a:gd name="T25" fmla="*/ 117 h 119"/>
                  <a:gd name="T26" fmla="*/ 164 w 236"/>
                  <a:gd name="T27" fmla="*/ 114 h 119"/>
                  <a:gd name="T28" fmla="*/ 189 w 236"/>
                  <a:gd name="T29" fmla="*/ 102 h 119"/>
                  <a:gd name="T30" fmla="*/ 206 w 236"/>
                  <a:gd name="T31" fmla="*/ 79 h 119"/>
                  <a:gd name="T32" fmla="*/ 221 w 236"/>
                  <a:gd name="T33" fmla="*/ 46 h 119"/>
                  <a:gd name="T34" fmla="*/ 231 w 236"/>
                  <a:gd name="T35" fmla="*/ 13 h 119"/>
                  <a:gd name="T36" fmla="*/ 233 w 236"/>
                  <a:gd name="T37" fmla="*/ 6 h 119"/>
                  <a:gd name="T38" fmla="*/ 222 w 236"/>
                  <a:gd name="T39" fmla="*/ 27 h 119"/>
                  <a:gd name="T40" fmla="*/ 217 w 236"/>
                  <a:gd name="T41" fmla="*/ 41 h 119"/>
                  <a:gd name="T42" fmla="*/ 208 w 236"/>
                  <a:gd name="T43" fmla="*/ 54 h 119"/>
                  <a:gd name="T44" fmla="*/ 202 w 236"/>
                  <a:gd name="T45" fmla="*/ 65 h 119"/>
                  <a:gd name="T46" fmla="*/ 195 w 236"/>
                  <a:gd name="T47" fmla="*/ 72 h 119"/>
                  <a:gd name="T48" fmla="*/ 190 w 236"/>
                  <a:gd name="T49" fmla="*/ 75 h 119"/>
                  <a:gd name="T50" fmla="*/ 180 w 236"/>
                  <a:gd name="T51" fmla="*/ 81 h 119"/>
                  <a:gd name="T52" fmla="*/ 155 w 236"/>
                  <a:gd name="T53" fmla="*/ 86 h 119"/>
                  <a:gd name="T54" fmla="*/ 136 w 236"/>
                  <a:gd name="T55" fmla="*/ 89 h 119"/>
                  <a:gd name="T56" fmla="*/ 129 w 236"/>
                  <a:gd name="T57" fmla="*/ 89 h 119"/>
                  <a:gd name="T58" fmla="*/ 117 w 236"/>
                  <a:gd name="T59" fmla="*/ 91 h 119"/>
                  <a:gd name="T60" fmla="*/ 107 w 236"/>
                  <a:gd name="T61" fmla="*/ 91 h 119"/>
                  <a:gd name="T62" fmla="*/ 92 w 236"/>
                  <a:gd name="T63" fmla="*/ 92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6"/>
                  <a:gd name="T97" fmla="*/ 0 h 119"/>
                  <a:gd name="T98" fmla="*/ 236 w 236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6" h="119">
                    <a:moveTo>
                      <a:pt x="85" y="92"/>
                    </a:moveTo>
                    <a:lnTo>
                      <a:pt x="70" y="91"/>
                    </a:lnTo>
                    <a:lnTo>
                      <a:pt x="57" y="86"/>
                    </a:lnTo>
                    <a:lnTo>
                      <a:pt x="46" y="79"/>
                    </a:lnTo>
                    <a:lnTo>
                      <a:pt x="34" y="72"/>
                    </a:lnTo>
                    <a:lnTo>
                      <a:pt x="24" y="63"/>
                    </a:lnTo>
                    <a:lnTo>
                      <a:pt x="15" y="51"/>
                    </a:lnTo>
                    <a:lnTo>
                      <a:pt x="8" y="40"/>
                    </a:lnTo>
                    <a:lnTo>
                      <a:pt x="0" y="27"/>
                    </a:lnTo>
                    <a:lnTo>
                      <a:pt x="3" y="38"/>
                    </a:lnTo>
                    <a:lnTo>
                      <a:pt x="9" y="50"/>
                    </a:lnTo>
                    <a:lnTo>
                      <a:pt x="16" y="62"/>
                    </a:lnTo>
                    <a:lnTo>
                      <a:pt x="24" y="73"/>
                    </a:lnTo>
                    <a:lnTo>
                      <a:pt x="28" y="81"/>
                    </a:lnTo>
                    <a:lnTo>
                      <a:pt x="34" y="88"/>
                    </a:lnTo>
                    <a:lnTo>
                      <a:pt x="38" y="95"/>
                    </a:lnTo>
                    <a:lnTo>
                      <a:pt x="44" y="101"/>
                    </a:lnTo>
                    <a:lnTo>
                      <a:pt x="50" y="107"/>
                    </a:lnTo>
                    <a:lnTo>
                      <a:pt x="57" y="113"/>
                    </a:lnTo>
                    <a:lnTo>
                      <a:pt x="65" y="116"/>
                    </a:lnTo>
                    <a:lnTo>
                      <a:pt x="73" y="117"/>
                    </a:lnTo>
                    <a:lnTo>
                      <a:pt x="85" y="117"/>
                    </a:lnTo>
                    <a:lnTo>
                      <a:pt x="98" y="119"/>
                    </a:lnTo>
                    <a:lnTo>
                      <a:pt x="111" y="119"/>
                    </a:lnTo>
                    <a:lnTo>
                      <a:pt x="124" y="119"/>
                    </a:lnTo>
                    <a:lnTo>
                      <a:pt x="138" y="117"/>
                    </a:lnTo>
                    <a:lnTo>
                      <a:pt x="152" y="116"/>
                    </a:lnTo>
                    <a:lnTo>
                      <a:pt x="164" y="114"/>
                    </a:lnTo>
                    <a:lnTo>
                      <a:pt x="177" y="110"/>
                    </a:lnTo>
                    <a:lnTo>
                      <a:pt x="189" y="102"/>
                    </a:lnTo>
                    <a:lnTo>
                      <a:pt x="199" y="92"/>
                    </a:lnTo>
                    <a:lnTo>
                      <a:pt x="206" y="79"/>
                    </a:lnTo>
                    <a:lnTo>
                      <a:pt x="215" y="63"/>
                    </a:lnTo>
                    <a:lnTo>
                      <a:pt x="221" y="46"/>
                    </a:lnTo>
                    <a:lnTo>
                      <a:pt x="227" y="29"/>
                    </a:lnTo>
                    <a:lnTo>
                      <a:pt x="231" y="13"/>
                    </a:lnTo>
                    <a:lnTo>
                      <a:pt x="236" y="0"/>
                    </a:lnTo>
                    <a:lnTo>
                      <a:pt x="233" y="6"/>
                    </a:lnTo>
                    <a:lnTo>
                      <a:pt x="227" y="16"/>
                    </a:lnTo>
                    <a:lnTo>
                      <a:pt x="222" y="27"/>
                    </a:lnTo>
                    <a:lnTo>
                      <a:pt x="219" y="32"/>
                    </a:lnTo>
                    <a:lnTo>
                      <a:pt x="217" y="41"/>
                    </a:lnTo>
                    <a:lnTo>
                      <a:pt x="212" y="47"/>
                    </a:lnTo>
                    <a:lnTo>
                      <a:pt x="208" y="54"/>
                    </a:lnTo>
                    <a:lnTo>
                      <a:pt x="203" y="62"/>
                    </a:lnTo>
                    <a:lnTo>
                      <a:pt x="202" y="65"/>
                    </a:lnTo>
                    <a:lnTo>
                      <a:pt x="198" y="67"/>
                    </a:lnTo>
                    <a:lnTo>
                      <a:pt x="195" y="72"/>
                    </a:lnTo>
                    <a:lnTo>
                      <a:pt x="192" y="73"/>
                    </a:lnTo>
                    <a:lnTo>
                      <a:pt x="190" y="75"/>
                    </a:lnTo>
                    <a:lnTo>
                      <a:pt x="186" y="78"/>
                    </a:lnTo>
                    <a:lnTo>
                      <a:pt x="180" y="81"/>
                    </a:lnTo>
                    <a:lnTo>
                      <a:pt x="170" y="83"/>
                    </a:lnTo>
                    <a:lnTo>
                      <a:pt x="155" y="86"/>
                    </a:lnTo>
                    <a:lnTo>
                      <a:pt x="143" y="88"/>
                    </a:lnTo>
                    <a:lnTo>
                      <a:pt x="136" y="89"/>
                    </a:lnTo>
                    <a:lnTo>
                      <a:pt x="132" y="89"/>
                    </a:lnTo>
                    <a:lnTo>
                      <a:pt x="129" y="89"/>
                    </a:lnTo>
                    <a:lnTo>
                      <a:pt x="123" y="89"/>
                    </a:lnTo>
                    <a:lnTo>
                      <a:pt x="117" y="91"/>
                    </a:lnTo>
                    <a:lnTo>
                      <a:pt x="114" y="91"/>
                    </a:lnTo>
                    <a:lnTo>
                      <a:pt x="107" y="91"/>
                    </a:lnTo>
                    <a:lnTo>
                      <a:pt x="100" y="91"/>
                    </a:lnTo>
                    <a:lnTo>
                      <a:pt x="92" y="92"/>
                    </a:lnTo>
                    <a:lnTo>
                      <a:pt x="85" y="92"/>
                    </a:lnTo>
                    <a:close/>
                  </a:path>
                </a:pathLst>
              </a:custGeom>
              <a:solidFill>
                <a:srgbClr val="CC00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8" name="Freeform 122"/>
              <p:cNvSpPr>
                <a:spLocks/>
              </p:cNvSpPr>
              <p:nvPr/>
            </p:nvSpPr>
            <p:spPr bwMode="auto">
              <a:xfrm>
                <a:off x="2720" y="2379"/>
                <a:ext cx="34" cy="64"/>
              </a:xfrm>
              <a:custGeom>
                <a:avLst/>
                <a:gdLst>
                  <a:gd name="T0" fmla="*/ 17 w 68"/>
                  <a:gd name="T1" fmla="*/ 126 h 129"/>
                  <a:gd name="T2" fmla="*/ 17 w 68"/>
                  <a:gd name="T3" fmla="*/ 114 h 129"/>
                  <a:gd name="T4" fmla="*/ 23 w 68"/>
                  <a:gd name="T5" fmla="*/ 98 h 129"/>
                  <a:gd name="T6" fmla="*/ 30 w 68"/>
                  <a:gd name="T7" fmla="*/ 78 h 129"/>
                  <a:gd name="T8" fmla="*/ 40 w 68"/>
                  <a:gd name="T9" fmla="*/ 57 h 129"/>
                  <a:gd name="T10" fmla="*/ 51 w 68"/>
                  <a:gd name="T11" fmla="*/ 40 h 129"/>
                  <a:gd name="T12" fmla="*/ 59 w 68"/>
                  <a:gd name="T13" fmla="*/ 24 h 129"/>
                  <a:gd name="T14" fmla="*/ 65 w 68"/>
                  <a:gd name="T15" fmla="*/ 13 h 129"/>
                  <a:gd name="T16" fmla="*/ 68 w 68"/>
                  <a:gd name="T17" fmla="*/ 9 h 129"/>
                  <a:gd name="T18" fmla="*/ 54 w 68"/>
                  <a:gd name="T19" fmla="*/ 0 h 129"/>
                  <a:gd name="T20" fmla="*/ 51 w 68"/>
                  <a:gd name="T21" fmla="*/ 5 h 129"/>
                  <a:gd name="T22" fmla="*/ 45 w 68"/>
                  <a:gd name="T23" fmla="*/ 15 h 129"/>
                  <a:gd name="T24" fmla="*/ 36 w 68"/>
                  <a:gd name="T25" fmla="*/ 31 h 129"/>
                  <a:gd name="T26" fmla="*/ 26 w 68"/>
                  <a:gd name="T27" fmla="*/ 51 h 129"/>
                  <a:gd name="T28" fmla="*/ 16 w 68"/>
                  <a:gd name="T29" fmla="*/ 72 h 129"/>
                  <a:gd name="T30" fmla="*/ 5 w 68"/>
                  <a:gd name="T31" fmla="*/ 92 h 129"/>
                  <a:gd name="T32" fmla="*/ 0 w 68"/>
                  <a:gd name="T33" fmla="*/ 111 h 129"/>
                  <a:gd name="T34" fmla="*/ 0 w 68"/>
                  <a:gd name="T35" fmla="*/ 129 h 129"/>
                  <a:gd name="T36" fmla="*/ 17 w 68"/>
                  <a:gd name="T37" fmla="*/ 126 h 1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129"/>
                  <a:gd name="T59" fmla="*/ 68 w 68"/>
                  <a:gd name="T60" fmla="*/ 129 h 1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129">
                    <a:moveTo>
                      <a:pt x="17" y="126"/>
                    </a:moveTo>
                    <a:lnTo>
                      <a:pt x="17" y="114"/>
                    </a:lnTo>
                    <a:lnTo>
                      <a:pt x="23" y="98"/>
                    </a:lnTo>
                    <a:lnTo>
                      <a:pt x="30" y="78"/>
                    </a:lnTo>
                    <a:lnTo>
                      <a:pt x="40" y="57"/>
                    </a:lnTo>
                    <a:lnTo>
                      <a:pt x="51" y="40"/>
                    </a:lnTo>
                    <a:lnTo>
                      <a:pt x="59" y="24"/>
                    </a:lnTo>
                    <a:lnTo>
                      <a:pt x="65" y="13"/>
                    </a:lnTo>
                    <a:lnTo>
                      <a:pt x="68" y="9"/>
                    </a:lnTo>
                    <a:lnTo>
                      <a:pt x="54" y="0"/>
                    </a:lnTo>
                    <a:lnTo>
                      <a:pt x="51" y="5"/>
                    </a:lnTo>
                    <a:lnTo>
                      <a:pt x="45" y="15"/>
                    </a:lnTo>
                    <a:lnTo>
                      <a:pt x="36" y="31"/>
                    </a:lnTo>
                    <a:lnTo>
                      <a:pt x="26" y="51"/>
                    </a:lnTo>
                    <a:lnTo>
                      <a:pt x="16" y="72"/>
                    </a:lnTo>
                    <a:lnTo>
                      <a:pt x="5" y="92"/>
                    </a:lnTo>
                    <a:lnTo>
                      <a:pt x="0" y="111"/>
                    </a:lnTo>
                    <a:lnTo>
                      <a:pt x="0" y="129"/>
                    </a:lnTo>
                    <a:lnTo>
                      <a:pt x="17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79" name="Freeform 123"/>
              <p:cNvSpPr>
                <a:spLocks/>
              </p:cNvSpPr>
              <p:nvPr/>
            </p:nvSpPr>
            <p:spPr bwMode="auto">
              <a:xfrm>
                <a:off x="2742" y="2378"/>
                <a:ext cx="18" cy="42"/>
              </a:xfrm>
              <a:custGeom>
                <a:avLst/>
                <a:gdLst>
                  <a:gd name="T0" fmla="*/ 18 w 37"/>
                  <a:gd name="T1" fmla="*/ 85 h 85"/>
                  <a:gd name="T2" fmla="*/ 19 w 37"/>
                  <a:gd name="T3" fmla="*/ 54 h 85"/>
                  <a:gd name="T4" fmla="*/ 25 w 37"/>
                  <a:gd name="T5" fmla="*/ 35 h 85"/>
                  <a:gd name="T6" fmla="*/ 30 w 37"/>
                  <a:gd name="T7" fmla="*/ 21 h 85"/>
                  <a:gd name="T8" fmla="*/ 37 w 37"/>
                  <a:gd name="T9" fmla="*/ 9 h 85"/>
                  <a:gd name="T10" fmla="*/ 22 w 37"/>
                  <a:gd name="T11" fmla="*/ 0 h 85"/>
                  <a:gd name="T12" fmla="*/ 15 w 37"/>
                  <a:gd name="T13" fmla="*/ 15 h 85"/>
                  <a:gd name="T14" fmla="*/ 8 w 37"/>
                  <a:gd name="T15" fmla="*/ 33 h 85"/>
                  <a:gd name="T16" fmla="*/ 2 w 37"/>
                  <a:gd name="T17" fmla="*/ 54 h 85"/>
                  <a:gd name="T18" fmla="*/ 0 w 37"/>
                  <a:gd name="T19" fmla="*/ 85 h 85"/>
                  <a:gd name="T20" fmla="*/ 18 w 37"/>
                  <a:gd name="T21" fmla="*/ 85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85"/>
                  <a:gd name="T35" fmla="*/ 37 w 37"/>
                  <a:gd name="T36" fmla="*/ 85 h 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85">
                    <a:moveTo>
                      <a:pt x="18" y="85"/>
                    </a:moveTo>
                    <a:lnTo>
                      <a:pt x="19" y="54"/>
                    </a:lnTo>
                    <a:lnTo>
                      <a:pt x="25" y="35"/>
                    </a:lnTo>
                    <a:lnTo>
                      <a:pt x="30" y="21"/>
                    </a:lnTo>
                    <a:lnTo>
                      <a:pt x="37" y="9"/>
                    </a:lnTo>
                    <a:lnTo>
                      <a:pt x="22" y="0"/>
                    </a:lnTo>
                    <a:lnTo>
                      <a:pt x="15" y="15"/>
                    </a:lnTo>
                    <a:lnTo>
                      <a:pt x="8" y="33"/>
                    </a:lnTo>
                    <a:lnTo>
                      <a:pt x="2" y="54"/>
                    </a:lnTo>
                    <a:lnTo>
                      <a:pt x="0" y="85"/>
                    </a:lnTo>
                    <a:lnTo>
                      <a:pt x="18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0" name="Freeform 124"/>
              <p:cNvSpPr>
                <a:spLocks/>
              </p:cNvSpPr>
              <p:nvPr/>
            </p:nvSpPr>
            <p:spPr bwMode="auto">
              <a:xfrm>
                <a:off x="2752" y="2370"/>
                <a:ext cx="19" cy="29"/>
              </a:xfrm>
              <a:custGeom>
                <a:avLst/>
                <a:gdLst>
                  <a:gd name="T0" fmla="*/ 17 w 38"/>
                  <a:gd name="T1" fmla="*/ 57 h 57"/>
                  <a:gd name="T2" fmla="*/ 20 w 38"/>
                  <a:gd name="T3" fmla="*/ 38 h 57"/>
                  <a:gd name="T4" fmla="*/ 25 w 38"/>
                  <a:gd name="T5" fmla="*/ 26 h 57"/>
                  <a:gd name="T6" fmla="*/ 32 w 38"/>
                  <a:gd name="T7" fmla="*/ 17 h 57"/>
                  <a:gd name="T8" fmla="*/ 38 w 38"/>
                  <a:gd name="T9" fmla="*/ 14 h 57"/>
                  <a:gd name="T10" fmla="*/ 32 w 38"/>
                  <a:gd name="T11" fmla="*/ 0 h 57"/>
                  <a:gd name="T12" fmla="*/ 20 w 38"/>
                  <a:gd name="T13" fmla="*/ 6 h 57"/>
                  <a:gd name="T14" fmla="*/ 10 w 38"/>
                  <a:gd name="T15" fmla="*/ 17 h 57"/>
                  <a:gd name="T16" fmla="*/ 3 w 38"/>
                  <a:gd name="T17" fmla="*/ 35 h 57"/>
                  <a:gd name="T18" fmla="*/ 0 w 38"/>
                  <a:gd name="T19" fmla="*/ 57 h 57"/>
                  <a:gd name="T20" fmla="*/ 17 w 38"/>
                  <a:gd name="T21" fmla="*/ 57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57"/>
                  <a:gd name="T35" fmla="*/ 38 w 38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57">
                    <a:moveTo>
                      <a:pt x="17" y="57"/>
                    </a:moveTo>
                    <a:lnTo>
                      <a:pt x="20" y="38"/>
                    </a:lnTo>
                    <a:lnTo>
                      <a:pt x="25" y="26"/>
                    </a:lnTo>
                    <a:lnTo>
                      <a:pt x="32" y="17"/>
                    </a:lnTo>
                    <a:lnTo>
                      <a:pt x="38" y="14"/>
                    </a:lnTo>
                    <a:lnTo>
                      <a:pt x="32" y="0"/>
                    </a:lnTo>
                    <a:lnTo>
                      <a:pt x="20" y="6"/>
                    </a:lnTo>
                    <a:lnTo>
                      <a:pt x="10" y="17"/>
                    </a:lnTo>
                    <a:lnTo>
                      <a:pt x="3" y="35"/>
                    </a:lnTo>
                    <a:lnTo>
                      <a:pt x="0" y="57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1" name="Freeform 125"/>
              <p:cNvSpPr>
                <a:spLocks/>
              </p:cNvSpPr>
              <p:nvPr/>
            </p:nvSpPr>
            <p:spPr bwMode="auto">
              <a:xfrm>
                <a:off x="2777" y="2357"/>
                <a:ext cx="32" cy="38"/>
              </a:xfrm>
              <a:custGeom>
                <a:avLst/>
                <a:gdLst>
                  <a:gd name="T0" fmla="*/ 50 w 63"/>
                  <a:gd name="T1" fmla="*/ 23 h 74"/>
                  <a:gd name="T2" fmla="*/ 39 w 63"/>
                  <a:gd name="T3" fmla="*/ 10 h 74"/>
                  <a:gd name="T4" fmla="*/ 26 w 63"/>
                  <a:gd name="T5" fmla="*/ 21 h 74"/>
                  <a:gd name="T6" fmla="*/ 15 w 63"/>
                  <a:gd name="T7" fmla="*/ 36 h 74"/>
                  <a:gd name="T8" fmla="*/ 4 w 63"/>
                  <a:gd name="T9" fmla="*/ 54 h 74"/>
                  <a:gd name="T10" fmla="*/ 0 w 63"/>
                  <a:gd name="T11" fmla="*/ 71 h 74"/>
                  <a:gd name="T12" fmla="*/ 17 w 63"/>
                  <a:gd name="T13" fmla="*/ 74 h 74"/>
                  <a:gd name="T14" fmla="*/ 22 w 63"/>
                  <a:gd name="T15" fmla="*/ 59 h 74"/>
                  <a:gd name="T16" fmla="*/ 29 w 63"/>
                  <a:gd name="T17" fmla="*/ 45 h 74"/>
                  <a:gd name="T18" fmla="*/ 38 w 63"/>
                  <a:gd name="T19" fmla="*/ 33 h 74"/>
                  <a:gd name="T20" fmla="*/ 45 w 63"/>
                  <a:gd name="T21" fmla="*/ 27 h 74"/>
                  <a:gd name="T22" fmla="*/ 35 w 63"/>
                  <a:gd name="T23" fmla="*/ 14 h 74"/>
                  <a:gd name="T24" fmla="*/ 50 w 63"/>
                  <a:gd name="T25" fmla="*/ 23 h 74"/>
                  <a:gd name="T26" fmla="*/ 63 w 63"/>
                  <a:gd name="T27" fmla="*/ 0 h 74"/>
                  <a:gd name="T28" fmla="*/ 39 w 63"/>
                  <a:gd name="T29" fmla="*/ 10 h 74"/>
                  <a:gd name="T30" fmla="*/ 50 w 63"/>
                  <a:gd name="T31" fmla="*/ 23 h 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3"/>
                  <a:gd name="T49" fmla="*/ 0 h 74"/>
                  <a:gd name="T50" fmla="*/ 63 w 63"/>
                  <a:gd name="T51" fmla="*/ 74 h 7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3" h="74">
                    <a:moveTo>
                      <a:pt x="50" y="23"/>
                    </a:moveTo>
                    <a:lnTo>
                      <a:pt x="39" y="10"/>
                    </a:lnTo>
                    <a:lnTo>
                      <a:pt x="26" y="21"/>
                    </a:lnTo>
                    <a:lnTo>
                      <a:pt x="15" y="36"/>
                    </a:lnTo>
                    <a:lnTo>
                      <a:pt x="4" y="54"/>
                    </a:lnTo>
                    <a:lnTo>
                      <a:pt x="0" y="71"/>
                    </a:lnTo>
                    <a:lnTo>
                      <a:pt x="17" y="74"/>
                    </a:lnTo>
                    <a:lnTo>
                      <a:pt x="22" y="59"/>
                    </a:lnTo>
                    <a:lnTo>
                      <a:pt x="29" y="45"/>
                    </a:lnTo>
                    <a:lnTo>
                      <a:pt x="38" y="33"/>
                    </a:lnTo>
                    <a:lnTo>
                      <a:pt x="45" y="27"/>
                    </a:lnTo>
                    <a:lnTo>
                      <a:pt x="35" y="14"/>
                    </a:lnTo>
                    <a:lnTo>
                      <a:pt x="50" y="23"/>
                    </a:lnTo>
                    <a:lnTo>
                      <a:pt x="63" y="0"/>
                    </a:lnTo>
                    <a:lnTo>
                      <a:pt x="39" y="10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2" name="Freeform 126"/>
              <p:cNvSpPr>
                <a:spLocks/>
              </p:cNvSpPr>
              <p:nvPr/>
            </p:nvSpPr>
            <p:spPr bwMode="auto">
              <a:xfrm>
                <a:off x="2783" y="2365"/>
                <a:ext cx="19" cy="59"/>
              </a:xfrm>
              <a:custGeom>
                <a:avLst/>
                <a:gdLst>
                  <a:gd name="T0" fmla="*/ 19 w 38"/>
                  <a:gd name="T1" fmla="*/ 113 h 118"/>
                  <a:gd name="T2" fmla="*/ 17 w 38"/>
                  <a:gd name="T3" fmla="*/ 94 h 118"/>
                  <a:gd name="T4" fmla="*/ 22 w 38"/>
                  <a:gd name="T5" fmla="*/ 63 h 118"/>
                  <a:gd name="T6" fmla="*/ 29 w 38"/>
                  <a:gd name="T7" fmla="*/ 31 h 118"/>
                  <a:gd name="T8" fmla="*/ 38 w 38"/>
                  <a:gd name="T9" fmla="*/ 9 h 118"/>
                  <a:gd name="T10" fmla="*/ 23 w 38"/>
                  <a:gd name="T11" fmla="*/ 0 h 118"/>
                  <a:gd name="T12" fmla="*/ 11 w 38"/>
                  <a:gd name="T13" fmla="*/ 28 h 118"/>
                  <a:gd name="T14" fmla="*/ 4 w 38"/>
                  <a:gd name="T15" fmla="*/ 60 h 118"/>
                  <a:gd name="T16" fmla="*/ 0 w 38"/>
                  <a:gd name="T17" fmla="*/ 94 h 118"/>
                  <a:gd name="T18" fmla="*/ 4 w 38"/>
                  <a:gd name="T19" fmla="*/ 118 h 118"/>
                  <a:gd name="T20" fmla="*/ 19 w 38"/>
                  <a:gd name="T21" fmla="*/ 113 h 1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18"/>
                  <a:gd name="T35" fmla="*/ 38 w 38"/>
                  <a:gd name="T36" fmla="*/ 118 h 1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18">
                    <a:moveTo>
                      <a:pt x="19" y="113"/>
                    </a:moveTo>
                    <a:lnTo>
                      <a:pt x="17" y="94"/>
                    </a:lnTo>
                    <a:lnTo>
                      <a:pt x="22" y="63"/>
                    </a:lnTo>
                    <a:lnTo>
                      <a:pt x="29" y="31"/>
                    </a:lnTo>
                    <a:lnTo>
                      <a:pt x="38" y="9"/>
                    </a:lnTo>
                    <a:lnTo>
                      <a:pt x="23" y="0"/>
                    </a:lnTo>
                    <a:lnTo>
                      <a:pt x="11" y="28"/>
                    </a:lnTo>
                    <a:lnTo>
                      <a:pt x="4" y="60"/>
                    </a:lnTo>
                    <a:lnTo>
                      <a:pt x="0" y="94"/>
                    </a:lnTo>
                    <a:lnTo>
                      <a:pt x="4" y="118"/>
                    </a:lnTo>
                    <a:lnTo>
                      <a:pt x="19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3" name="Freeform 127"/>
              <p:cNvSpPr>
                <a:spLocks/>
              </p:cNvSpPr>
              <p:nvPr/>
            </p:nvSpPr>
            <p:spPr bwMode="auto">
              <a:xfrm>
                <a:off x="2880" y="2360"/>
                <a:ext cx="40" cy="89"/>
              </a:xfrm>
              <a:custGeom>
                <a:avLst/>
                <a:gdLst>
                  <a:gd name="T0" fmla="*/ 79 w 79"/>
                  <a:gd name="T1" fmla="*/ 177 h 177"/>
                  <a:gd name="T2" fmla="*/ 76 w 79"/>
                  <a:gd name="T3" fmla="*/ 155 h 177"/>
                  <a:gd name="T4" fmla="*/ 70 w 79"/>
                  <a:gd name="T5" fmla="*/ 132 h 177"/>
                  <a:gd name="T6" fmla="*/ 63 w 79"/>
                  <a:gd name="T7" fmla="*/ 107 h 177"/>
                  <a:gd name="T8" fmla="*/ 54 w 79"/>
                  <a:gd name="T9" fmla="*/ 81 h 177"/>
                  <a:gd name="T10" fmla="*/ 42 w 79"/>
                  <a:gd name="T11" fmla="*/ 57 h 177"/>
                  <a:gd name="T12" fmla="*/ 32 w 79"/>
                  <a:gd name="T13" fmla="*/ 35 h 177"/>
                  <a:gd name="T14" fmla="*/ 22 w 79"/>
                  <a:gd name="T15" fmla="*/ 16 h 177"/>
                  <a:gd name="T16" fmla="*/ 15 w 79"/>
                  <a:gd name="T17" fmla="*/ 0 h 177"/>
                  <a:gd name="T18" fmla="*/ 0 w 79"/>
                  <a:gd name="T19" fmla="*/ 9 h 177"/>
                  <a:gd name="T20" fmla="*/ 7 w 79"/>
                  <a:gd name="T21" fmla="*/ 22 h 177"/>
                  <a:gd name="T22" fmla="*/ 17 w 79"/>
                  <a:gd name="T23" fmla="*/ 41 h 177"/>
                  <a:gd name="T24" fmla="*/ 28 w 79"/>
                  <a:gd name="T25" fmla="*/ 63 h 177"/>
                  <a:gd name="T26" fmla="*/ 36 w 79"/>
                  <a:gd name="T27" fmla="*/ 87 h 177"/>
                  <a:gd name="T28" fmla="*/ 45 w 79"/>
                  <a:gd name="T29" fmla="*/ 110 h 177"/>
                  <a:gd name="T30" fmla="*/ 53 w 79"/>
                  <a:gd name="T31" fmla="*/ 135 h 177"/>
                  <a:gd name="T32" fmla="*/ 58 w 79"/>
                  <a:gd name="T33" fmla="*/ 158 h 177"/>
                  <a:gd name="T34" fmla="*/ 61 w 79"/>
                  <a:gd name="T35" fmla="*/ 177 h 177"/>
                  <a:gd name="T36" fmla="*/ 79 w 79"/>
                  <a:gd name="T37" fmla="*/ 177 h 1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9"/>
                  <a:gd name="T58" fmla="*/ 0 h 177"/>
                  <a:gd name="T59" fmla="*/ 79 w 79"/>
                  <a:gd name="T60" fmla="*/ 177 h 1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9" h="177">
                    <a:moveTo>
                      <a:pt x="79" y="177"/>
                    </a:moveTo>
                    <a:lnTo>
                      <a:pt x="76" y="155"/>
                    </a:lnTo>
                    <a:lnTo>
                      <a:pt x="70" y="132"/>
                    </a:lnTo>
                    <a:lnTo>
                      <a:pt x="63" y="107"/>
                    </a:lnTo>
                    <a:lnTo>
                      <a:pt x="54" y="81"/>
                    </a:lnTo>
                    <a:lnTo>
                      <a:pt x="42" y="57"/>
                    </a:lnTo>
                    <a:lnTo>
                      <a:pt x="32" y="35"/>
                    </a:lnTo>
                    <a:lnTo>
                      <a:pt x="22" y="16"/>
                    </a:lnTo>
                    <a:lnTo>
                      <a:pt x="15" y="0"/>
                    </a:lnTo>
                    <a:lnTo>
                      <a:pt x="0" y="9"/>
                    </a:lnTo>
                    <a:lnTo>
                      <a:pt x="7" y="22"/>
                    </a:lnTo>
                    <a:lnTo>
                      <a:pt x="17" y="41"/>
                    </a:lnTo>
                    <a:lnTo>
                      <a:pt x="28" y="63"/>
                    </a:lnTo>
                    <a:lnTo>
                      <a:pt x="36" y="87"/>
                    </a:lnTo>
                    <a:lnTo>
                      <a:pt x="45" y="110"/>
                    </a:lnTo>
                    <a:lnTo>
                      <a:pt x="53" y="135"/>
                    </a:lnTo>
                    <a:lnTo>
                      <a:pt x="58" y="158"/>
                    </a:lnTo>
                    <a:lnTo>
                      <a:pt x="61" y="177"/>
                    </a:lnTo>
                    <a:lnTo>
                      <a:pt x="79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4" name="Freeform 128"/>
              <p:cNvSpPr>
                <a:spLocks/>
              </p:cNvSpPr>
              <p:nvPr/>
            </p:nvSpPr>
            <p:spPr bwMode="auto">
              <a:xfrm>
                <a:off x="2891" y="2359"/>
                <a:ext cx="25" cy="41"/>
              </a:xfrm>
              <a:custGeom>
                <a:avLst/>
                <a:gdLst>
                  <a:gd name="T0" fmla="*/ 50 w 50"/>
                  <a:gd name="T1" fmla="*/ 84 h 84"/>
                  <a:gd name="T2" fmla="*/ 47 w 50"/>
                  <a:gd name="T3" fmla="*/ 68 h 84"/>
                  <a:gd name="T4" fmla="*/ 37 w 50"/>
                  <a:gd name="T5" fmla="*/ 44 h 84"/>
                  <a:gd name="T6" fmla="*/ 27 w 50"/>
                  <a:gd name="T7" fmla="*/ 19 h 84"/>
                  <a:gd name="T8" fmla="*/ 15 w 50"/>
                  <a:gd name="T9" fmla="*/ 0 h 84"/>
                  <a:gd name="T10" fmla="*/ 0 w 50"/>
                  <a:gd name="T11" fmla="*/ 12 h 84"/>
                  <a:gd name="T12" fmla="*/ 12 w 50"/>
                  <a:gd name="T13" fmla="*/ 28 h 84"/>
                  <a:gd name="T14" fmla="*/ 22 w 50"/>
                  <a:gd name="T15" fmla="*/ 50 h 84"/>
                  <a:gd name="T16" fmla="*/ 30 w 50"/>
                  <a:gd name="T17" fmla="*/ 71 h 84"/>
                  <a:gd name="T18" fmla="*/ 33 w 50"/>
                  <a:gd name="T19" fmla="*/ 84 h 84"/>
                  <a:gd name="T20" fmla="*/ 50 w 50"/>
                  <a:gd name="T21" fmla="*/ 84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84"/>
                  <a:gd name="T35" fmla="*/ 50 w 5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84">
                    <a:moveTo>
                      <a:pt x="50" y="84"/>
                    </a:moveTo>
                    <a:lnTo>
                      <a:pt x="47" y="68"/>
                    </a:lnTo>
                    <a:lnTo>
                      <a:pt x="37" y="44"/>
                    </a:lnTo>
                    <a:lnTo>
                      <a:pt x="27" y="19"/>
                    </a:lnTo>
                    <a:lnTo>
                      <a:pt x="15" y="0"/>
                    </a:lnTo>
                    <a:lnTo>
                      <a:pt x="0" y="12"/>
                    </a:lnTo>
                    <a:lnTo>
                      <a:pt x="12" y="28"/>
                    </a:lnTo>
                    <a:lnTo>
                      <a:pt x="22" y="50"/>
                    </a:lnTo>
                    <a:lnTo>
                      <a:pt x="30" y="71"/>
                    </a:lnTo>
                    <a:lnTo>
                      <a:pt x="33" y="84"/>
                    </a:lnTo>
                    <a:lnTo>
                      <a:pt x="50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5" name="Freeform 129"/>
              <p:cNvSpPr>
                <a:spLocks/>
              </p:cNvSpPr>
              <p:nvPr/>
            </p:nvSpPr>
            <p:spPr bwMode="auto">
              <a:xfrm>
                <a:off x="2907" y="2361"/>
                <a:ext cx="36" cy="36"/>
              </a:xfrm>
              <a:custGeom>
                <a:avLst/>
                <a:gdLst>
                  <a:gd name="T0" fmla="*/ 73 w 73"/>
                  <a:gd name="T1" fmla="*/ 64 h 73"/>
                  <a:gd name="T2" fmla="*/ 71 w 73"/>
                  <a:gd name="T3" fmla="*/ 61 h 73"/>
                  <a:gd name="T4" fmla="*/ 67 w 73"/>
                  <a:gd name="T5" fmla="*/ 55 h 73"/>
                  <a:gd name="T6" fmla="*/ 59 w 73"/>
                  <a:gd name="T7" fmla="*/ 45 h 73"/>
                  <a:gd name="T8" fmla="*/ 49 w 73"/>
                  <a:gd name="T9" fmla="*/ 32 h 73"/>
                  <a:gd name="T10" fmla="*/ 39 w 73"/>
                  <a:gd name="T11" fmla="*/ 22 h 73"/>
                  <a:gd name="T12" fmla="*/ 26 w 73"/>
                  <a:gd name="T13" fmla="*/ 10 h 73"/>
                  <a:gd name="T14" fmla="*/ 14 w 73"/>
                  <a:gd name="T15" fmla="*/ 3 h 73"/>
                  <a:gd name="T16" fmla="*/ 0 w 73"/>
                  <a:gd name="T17" fmla="*/ 0 h 73"/>
                  <a:gd name="T18" fmla="*/ 0 w 73"/>
                  <a:gd name="T19" fmla="*/ 17 h 73"/>
                  <a:gd name="T20" fmla="*/ 8 w 73"/>
                  <a:gd name="T21" fmla="*/ 20 h 73"/>
                  <a:gd name="T22" fmla="*/ 17 w 73"/>
                  <a:gd name="T23" fmla="*/ 25 h 73"/>
                  <a:gd name="T24" fmla="*/ 27 w 73"/>
                  <a:gd name="T25" fmla="*/ 33 h 73"/>
                  <a:gd name="T26" fmla="*/ 38 w 73"/>
                  <a:gd name="T27" fmla="*/ 44 h 73"/>
                  <a:gd name="T28" fmla="*/ 45 w 73"/>
                  <a:gd name="T29" fmla="*/ 54 h 73"/>
                  <a:gd name="T30" fmla="*/ 52 w 73"/>
                  <a:gd name="T31" fmla="*/ 64 h 73"/>
                  <a:gd name="T32" fmla="*/ 56 w 73"/>
                  <a:gd name="T33" fmla="*/ 70 h 73"/>
                  <a:gd name="T34" fmla="*/ 58 w 73"/>
                  <a:gd name="T35" fmla="*/ 73 h 73"/>
                  <a:gd name="T36" fmla="*/ 73 w 73"/>
                  <a:gd name="T37" fmla="*/ 64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73"/>
                  <a:gd name="T59" fmla="*/ 73 w 73"/>
                  <a:gd name="T60" fmla="*/ 73 h 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73">
                    <a:moveTo>
                      <a:pt x="73" y="64"/>
                    </a:moveTo>
                    <a:lnTo>
                      <a:pt x="71" y="61"/>
                    </a:lnTo>
                    <a:lnTo>
                      <a:pt x="67" y="55"/>
                    </a:lnTo>
                    <a:lnTo>
                      <a:pt x="59" y="45"/>
                    </a:lnTo>
                    <a:lnTo>
                      <a:pt x="49" y="32"/>
                    </a:lnTo>
                    <a:lnTo>
                      <a:pt x="39" y="22"/>
                    </a:lnTo>
                    <a:lnTo>
                      <a:pt x="26" y="10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8" y="20"/>
                    </a:lnTo>
                    <a:lnTo>
                      <a:pt x="17" y="25"/>
                    </a:lnTo>
                    <a:lnTo>
                      <a:pt x="27" y="33"/>
                    </a:lnTo>
                    <a:lnTo>
                      <a:pt x="38" y="44"/>
                    </a:lnTo>
                    <a:lnTo>
                      <a:pt x="45" y="54"/>
                    </a:lnTo>
                    <a:lnTo>
                      <a:pt x="52" y="64"/>
                    </a:lnTo>
                    <a:lnTo>
                      <a:pt x="56" y="70"/>
                    </a:lnTo>
                    <a:lnTo>
                      <a:pt x="58" y="73"/>
                    </a:lnTo>
                    <a:lnTo>
                      <a:pt x="73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6" name="Freeform 130"/>
              <p:cNvSpPr>
                <a:spLocks/>
              </p:cNvSpPr>
              <p:nvPr/>
            </p:nvSpPr>
            <p:spPr bwMode="auto">
              <a:xfrm>
                <a:off x="2945" y="2366"/>
                <a:ext cx="25" cy="26"/>
              </a:xfrm>
              <a:custGeom>
                <a:avLst/>
                <a:gdLst>
                  <a:gd name="T0" fmla="*/ 50 w 50"/>
                  <a:gd name="T1" fmla="*/ 47 h 53"/>
                  <a:gd name="T2" fmla="*/ 50 w 50"/>
                  <a:gd name="T3" fmla="*/ 47 h 53"/>
                  <a:gd name="T4" fmla="*/ 42 w 50"/>
                  <a:gd name="T5" fmla="*/ 32 h 53"/>
                  <a:gd name="T6" fmla="*/ 31 w 50"/>
                  <a:gd name="T7" fmla="*/ 21 h 53"/>
                  <a:gd name="T8" fmla="*/ 20 w 50"/>
                  <a:gd name="T9" fmla="*/ 10 h 53"/>
                  <a:gd name="T10" fmla="*/ 9 w 50"/>
                  <a:gd name="T11" fmla="*/ 0 h 53"/>
                  <a:gd name="T12" fmla="*/ 0 w 50"/>
                  <a:gd name="T13" fmla="*/ 15 h 53"/>
                  <a:gd name="T14" fmla="*/ 9 w 50"/>
                  <a:gd name="T15" fmla="*/ 22 h 53"/>
                  <a:gd name="T16" fmla="*/ 19 w 50"/>
                  <a:gd name="T17" fmla="*/ 32 h 53"/>
                  <a:gd name="T18" fmla="*/ 28 w 50"/>
                  <a:gd name="T19" fmla="*/ 41 h 53"/>
                  <a:gd name="T20" fmla="*/ 35 w 50"/>
                  <a:gd name="T21" fmla="*/ 53 h 53"/>
                  <a:gd name="T22" fmla="*/ 35 w 50"/>
                  <a:gd name="T23" fmla="*/ 53 h 53"/>
                  <a:gd name="T24" fmla="*/ 50 w 50"/>
                  <a:gd name="T25" fmla="*/ 47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53"/>
                  <a:gd name="T41" fmla="*/ 50 w 50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53">
                    <a:moveTo>
                      <a:pt x="50" y="47"/>
                    </a:moveTo>
                    <a:lnTo>
                      <a:pt x="50" y="47"/>
                    </a:lnTo>
                    <a:lnTo>
                      <a:pt x="42" y="32"/>
                    </a:lnTo>
                    <a:lnTo>
                      <a:pt x="31" y="21"/>
                    </a:lnTo>
                    <a:lnTo>
                      <a:pt x="20" y="10"/>
                    </a:lnTo>
                    <a:lnTo>
                      <a:pt x="9" y="0"/>
                    </a:lnTo>
                    <a:lnTo>
                      <a:pt x="0" y="15"/>
                    </a:lnTo>
                    <a:lnTo>
                      <a:pt x="9" y="22"/>
                    </a:lnTo>
                    <a:lnTo>
                      <a:pt x="19" y="32"/>
                    </a:lnTo>
                    <a:lnTo>
                      <a:pt x="28" y="41"/>
                    </a:lnTo>
                    <a:lnTo>
                      <a:pt x="35" y="53"/>
                    </a:lnTo>
                    <a:lnTo>
                      <a:pt x="5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7" name="Freeform 131"/>
              <p:cNvSpPr>
                <a:spLocks/>
              </p:cNvSpPr>
              <p:nvPr/>
            </p:nvSpPr>
            <p:spPr bwMode="auto">
              <a:xfrm>
                <a:off x="2951" y="2383"/>
                <a:ext cx="19" cy="15"/>
              </a:xfrm>
              <a:custGeom>
                <a:avLst/>
                <a:gdLst>
                  <a:gd name="T0" fmla="*/ 11 w 38"/>
                  <a:gd name="T1" fmla="*/ 0 h 30"/>
                  <a:gd name="T2" fmla="*/ 0 w 38"/>
                  <a:gd name="T3" fmla="*/ 11 h 30"/>
                  <a:gd name="T4" fmla="*/ 7 w 38"/>
                  <a:gd name="T5" fmla="*/ 17 h 30"/>
                  <a:gd name="T6" fmla="*/ 17 w 38"/>
                  <a:gd name="T7" fmla="*/ 24 h 30"/>
                  <a:gd name="T8" fmla="*/ 32 w 38"/>
                  <a:gd name="T9" fmla="*/ 30 h 30"/>
                  <a:gd name="T10" fmla="*/ 38 w 38"/>
                  <a:gd name="T11" fmla="*/ 13 h 30"/>
                  <a:gd name="T12" fmla="*/ 23 w 38"/>
                  <a:gd name="T13" fmla="*/ 19 h 30"/>
                  <a:gd name="T14" fmla="*/ 29 w 38"/>
                  <a:gd name="T15" fmla="*/ 13 h 30"/>
                  <a:gd name="T16" fmla="*/ 26 w 38"/>
                  <a:gd name="T17" fmla="*/ 10 h 30"/>
                  <a:gd name="T18" fmla="*/ 16 w 38"/>
                  <a:gd name="T19" fmla="*/ 3 h 30"/>
                  <a:gd name="T20" fmla="*/ 11 w 38"/>
                  <a:gd name="T21" fmla="*/ 0 h 30"/>
                  <a:gd name="T22" fmla="*/ 0 w 38"/>
                  <a:gd name="T23" fmla="*/ 11 h 30"/>
                  <a:gd name="T24" fmla="*/ 11 w 38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0"/>
                  <a:gd name="T41" fmla="*/ 38 w 38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0">
                    <a:moveTo>
                      <a:pt x="11" y="0"/>
                    </a:moveTo>
                    <a:lnTo>
                      <a:pt x="0" y="11"/>
                    </a:lnTo>
                    <a:lnTo>
                      <a:pt x="7" y="17"/>
                    </a:lnTo>
                    <a:lnTo>
                      <a:pt x="17" y="24"/>
                    </a:lnTo>
                    <a:lnTo>
                      <a:pt x="32" y="30"/>
                    </a:lnTo>
                    <a:lnTo>
                      <a:pt x="38" y="13"/>
                    </a:lnTo>
                    <a:lnTo>
                      <a:pt x="23" y="19"/>
                    </a:lnTo>
                    <a:lnTo>
                      <a:pt x="29" y="13"/>
                    </a:lnTo>
                    <a:lnTo>
                      <a:pt x="26" y="10"/>
                    </a:lnTo>
                    <a:lnTo>
                      <a:pt x="16" y="3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8" name="Freeform 132"/>
              <p:cNvSpPr>
                <a:spLocks/>
              </p:cNvSpPr>
              <p:nvPr/>
            </p:nvSpPr>
            <p:spPr bwMode="auto">
              <a:xfrm>
                <a:off x="2951" y="2383"/>
                <a:ext cx="37" cy="52"/>
              </a:xfrm>
              <a:custGeom>
                <a:avLst/>
                <a:gdLst>
                  <a:gd name="T0" fmla="*/ 73 w 73"/>
                  <a:gd name="T1" fmla="*/ 102 h 105"/>
                  <a:gd name="T2" fmla="*/ 73 w 73"/>
                  <a:gd name="T3" fmla="*/ 102 h 105"/>
                  <a:gd name="T4" fmla="*/ 68 w 73"/>
                  <a:gd name="T5" fmla="*/ 81 h 105"/>
                  <a:gd name="T6" fmla="*/ 64 w 73"/>
                  <a:gd name="T7" fmla="*/ 62 h 105"/>
                  <a:gd name="T8" fmla="*/ 57 w 73"/>
                  <a:gd name="T9" fmla="*/ 48 h 105"/>
                  <a:gd name="T10" fmla="*/ 49 w 73"/>
                  <a:gd name="T11" fmla="*/ 36 h 105"/>
                  <a:gd name="T12" fmla="*/ 41 w 73"/>
                  <a:gd name="T13" fmla="*/ 26 h 105"/>
                  <a:gd name="T14" fmla="*/ 32 w 73"/>
                  <a:gd name="T15" fmla="*/ 17 h 105"/>
                  <a:gd name="T16" fmla="*/ 22 w 73"/>
                  <a:gd name="T17" fmla="*/ 10 h 105"/>
                  <a:gd name="T18" fmla="*/ 11 w 73"/>
                  <a:gd name="T19" fmla="*/ 0 h 105"/>
                  <a:gd name="T20" fmla="*/ 0 w 73"/>
                  <a:gd name="T21" fmla="*/ 11 h 105"/>
                  <a:gd name="T22" fmla="*/ 10 w 73"/>
                  <a:gd name="T23" fmla="*/ 22 h 105"/>
                  <a:gd name="T24" fmla="*/ 20 w 73"/>
                  <a:gd name="T25" fmla="*/ 29 h 105"/>
                  <a:gd name="T26" fmla="*/ 29 w 73"/>
                  <a:gd name="T27" fmla="*/ 38 h 105"/>
                  <a:gd name="T28" fmla="*/ 35 w 73"/>
                  <a:gd name="T29" fmla="*/ 45 h 105"/>
                  <a:gd name="T30" fmla="*/ 42 w 73"/>
                  <a:gd name="T31" fmla="*/ 57 h 105"/>
                  <a:gd name="T32" fmla="*/ 46 w 73"/>
                  <a:gd name="T33" fmla="*/ 68 h 105"/>
                  <a:gd name="T34" fmla="*/ 51 w 73"/>
                  <a:gd name="T35" fmla="*/ 84 h 105"/>
                  <a:gd name="T36" fmla="*/ 55 w 73"/>
                  <a:gd name="T37" fmla="*/ 105 h 105"/>
                  <a:gd name="T38" fmla="*/ 55 w 73"/>
                  <a:gd name="T39" fmla="*/ 105 h 105"/>
                  <a:gd name="T40" fmla="*/ 73 w 73"/>
                  <a:gd name="T41" fmla="*/ 102 h 1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105"/>
                  <a:gd name="T65" fmla="*/ 73 w 73"/>
                  <a:gd name="T66" fmla="*/ 105 h 1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105">
                    <a:moveTo>
                      <a:pt x="73" y="102"/>
                    </a:moveTo>
                    <a:lnTo>
                      <a:pt x="73" y="102"/>
                    </a:lnTo>
                    <a:lnTo>
                      <a:pt x="68" y="81"/>
                    </a:lnTo>
                    <a:lnTo>
                      <a:pt x="64" y="62"/>
                    </a:lnTo>
                    <a:lnTo>
                      <a:pt x="57" y="48"/>
                    </a:lnTo>
                    <a:lnTo>
                      <a:pt x="49" y="36"/>
                    </a:lnTo>
                    <a:lnTo>
                      <a:pt x="41" y="26"/>
                    </a:lnTo>
                    <a:lnTo>
                      <a:pt x="32" y="17"/>
                    </a:lnTo>
                    <a:lnTo>
                      <a:pt x="22" y="1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10" y="22"/>
                    </a:lnTo>
                    <a:lnTo>
                      <a:pt x="20" y="29"/>
                    </a:lnTo>
                    <a:lnTo>
                      <a:pt x="29" y="38"/>
                    </a:lnTo>
                    <a:lnTo>
                      <a:pt x="35" y="45"/>
                    </a:lnTo>
                    <a:lnTo>
                      <a:pt x="42" y="57"/>
                    </a:lnTo>
                    <a:lnTo>
                      <a:pt x="46" y="68"/>
                    </a:lnTo>
                    <a:lnTo>
                      <a:pt x="51" y="84"/>
                    </a:lnTo>
                    <a:lnTo>
                      <a:pt x="55" y="105"/>
                    </a:lnTo>
                    <a:lnTo>
                      <a:pt x="73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89" name="Freeform 133"/>
              <p:cNvSpPr>
                <a:spLocks/>
              </p:cNvSpPr>
              <p:nvPr/>
            </p:nvSpPr>
            <p:spPr bwMode="auto">
              <a:xfrm>
                <a:off x="2979" y="2434"/>
                <a:ext cx="35" cy="82"/>
              </a:xfrm>
              <a:custGeom>
                <a:avLst/>
                <a:gdLst>
                  <a:gd name="T0" fmla="*/ 70 w 70"/>
                  <a:gd name="T1" fmla="*/ 163 h 163"/>
                  <a:gd name="T2" fmla="*/ 70 w 70"/>
                  <a:gd name="T3" fmla="*/ 163 h 163"/>
                  <a:gd name="T4" fmla="*/ 67 w 70"/>
                  <a:gd name="T5" fmla="*/ 152 h 163"/>
                  <a:gd name="T6" fmla="*/ 63 w 70"/>
                  <a:gd name="T7" fmla="*/ 138 h 163"/>
                  <a:gd name="T8" fmla="*/ 56 w 70"/>
                  <a:gd name="T9" fmla="*/ 120 h 163"/>
                  <a:gd name="T10" fmla="*/ 47 w 70"/>
                  <a:gd name="T11" fmla="*/ 98 h 163"/>
                  <a:gd name="T12" fmla="*/ 38 w 70"/>
                  <a:gd name="T13" fmla="*/ 74 h 163"/>
                  <a:gd name="T14" fmla="*/ 29 w 70"/>
                  <a:gd name="T15" fmla="*/ 49 h 163"/>
                  <a:gd name="T16" fmla="*/ 24 w 70"/>
                  <a:gd name="T17" fmla="*/ 25 h 163"/>
                  <a:gd name="T18" fmla="*/ 18 w 70"/>
                  <a:gd name="T19" fmla="*/ 0 h 163"/>
                  <a:gd name="T20" fmla="*/ 0 w 70"/>
                  <a:gd name="T21" fmla="*/ 3 h 163"/>
                  <a:gd name="T22" fmla="*/ 6 w 70"/>
                  <a:gd name="T23" fmla="*/ 28 h 163"/>
                  <a:gd name="T24" fmla="*/ 12 w 70"/>
                  <a:gd name="T25" fmla="*/ 52 h 163"/>
                  <a:gd name="T26" fmla="*/ 21 w 70"/>
                  <a:gd name="T27" fmla="*/ 80 h 163"/>
                  <a:gd name="T28" fmla="*/ 29 w 70"/>
                  <a:gd name="T29" fmla="*/ 103 h 163"/>
                  <a:gd name="T30" fmla="*/ 38 w 70"/>
                  <a:gd name="T31" fmla="*/ 125 h 163"/>
                  <a:gd name="T32" fmla="*/ 45 w 70"/>
                  <a:gd name="T33" fmla="*/ 144 h 163"/>
                  <a:gd name="T34" fmla="*/ 50 w 70"/>
                  <a:gd name="T35" fmla="*/ 157 h 163"/>
                  <a:gd name="T36" fmla="*/ 53 w 70"/>
                  <a:gd name="T37" fmla="*/ 163 h 163"/>
                  <a:gd name="T38" fmla="*/ 53 w 70"/>
                  <a:gd name="T39" fmla="*/ 163 h 163"/>
                  <a:gd name="T40" fmla="*/ 70 w 70"/>
                  <a:gd name="T41" fmla="*/ 163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70" y="163"/>
                    </a:moveTo>
                    <a:lnTo>
                      <a:pt x="70" y="163"/>
                    </a:lnTo>
                    <a:lnTo>
                      <a:pt x="67" y="152"/>
                    </a:lnTo>
                    <a:lnTo>
                      <a:pt x="63" y="138"/>
                    </a:lnTo>
                    <a:lnTo>
                      <a:pt x="56" y="120"/>
                    </a:lnTo>
                    <a:lnTo>
                      <a:pt x="47" y="98"/>
                    </a:lnTo>
                    <a:lnTo>
                      <a:pt x="38" y="74"/>
                    </a:lnTo>
                    <a:lnTo>
                      <a:pt x="29" y="49"/>
                    </a:lnTo>
                    <a:lnTo>
                      <a:pt x="24" y="25"/>
                    </a:lnTo>
                    <a:lnTo>
                      <a:pt x="18" y="0"/>
                    </a:lnTo>
                    <a:lnTo>
                      <a:pt x="0" y="3"/>
                    </a:lnTo>
                    <a:lnTo>
                      <a:pt x="6" y="28"/>
                    </a:lnTo>
                    <a:lnTo>
                      <a:pt x="12" y="52"/>
                    </a:lnTo>
                    <a:lnTo>
                      <a:pt x="21" y="80"/>
                    </a:lnTo>
                    <a:lnTo>
                      <a:pt x="29" y="103"/>
                    </a:lnTo>
                    <a:lnTo>
                      <a:pt x="38" y="125"/>
                    </a:lnTo>
                    <a:lnTo>
                      <a:pt x="45" y="144"/>
                    </a:lnTo>
                    <a:lnTo>
                      <a:pt x="50" y="157"/>
                    </a:lnTo>
                    <a:lnTo>
                      <a:pt x="53" y="163"/>
                    </a:lnTo>
                    <a:lnTo>
                      <a:pt x="70" y="1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0" name="Freeform 134"/>
              <p:cNvSpPr>
                <a:spLocks/>
              </p:cNvSpPr>
              <p:nvPr/>
            </p:nvSpPr>
            <p:spPr bwMode="auto">
              <a:xfrm>
                <a:off x="3000" y="2516"/>
                <a:ext cx="14" cy="27"/>
              </a:xfrm>
              <a:custGeom>
                <a:avLst/>
                <a:gdLst>
                  <a:gd name="T0" fmla="*/ 16 w 27"/>
                  <a:gd name="T1" fmla="*/ 56 h 56"/>
                  <a:gd name="T2" fmla="*/ 17 w 27"/>
                  <a:gd name="T3" fmla="*/ 54 h 56"/>
                  <a:gd name="T4" fmla="*/ 21 w 27"/>
                  <a:gd name="T5" fmla="*/ 41 h 56"/>
                  <a:gd name="T6" fmla="*/ 24 w 27"/>
                  <a:gd name="T7" fmla="*/ 28 h 56"/>
                  <a:gd name="T8" fmla="*/ 27 w 27"/>
                  <a:gd name="T9" fmla="*/ 13 h 56"/>
                  <a:gd name="T10" fmla="*/ 27 w 27"/>
                  <a:gd name="T11" fmla="*/ 0 h 56"/>
                  <a:gd name="T12" fmla="*/ 10 w 27"/>
                  <a:gd name="T13" fmla="*/ 0 h 56"/>
                  <a:gd name="T14" fmla="*/ 10 w 27"/>
                  <a:gd name="T15" fmla="*/ 13 h 56"/>
                  <a:gd name="T16" fmla="*/ 7 w 27"/>
                  <a:gd name="T17" fmla="*/ 25 h 56"/>
                  <a:gd name="T18" fmla="*/ 4 w 27"/>
                  <a:gd name="T19" fmla="*/ 38 h 56"/>
                  <a:gd name="T20" fmla="*/ 0 w 27"/>
                  <a:gd name="T21" fmla="*/ 48 h 56"/>
                  <a:gd name="T22" fmla="*/ 1 w 27"/>
                  <a:gd name="T23" fmla="*/ 47 h 56"/>
                  <a:gd name="T24" fmla="*/ 16 w 27"/>
                  <a:gd name="T25" fmla="*/ 56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56"/>
                  <a:gd name="T41" fmla="*/ 27 w 27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56">
                    <a:moveTo>
                      <a:pt x="16" y="56"/>
                    </a:moveTo>
                    <a:lnTo>
                      <a:pt x="17" y="54"/>
                    </a:lnTo>
                    <a:lnTo>
                      <a:pt x="21" y="41"/>
                    </a:lnTo>
                    <a:lnTo>
                      <a:pt x="24" y="28"/>
                    </a:lnTo>
                    <a:lnTo>
                      <a:pt x="27" y="13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10" y="13"/>
                    </a:lnTo>
                    <a:lnTo>
                      <a:pt x="7" y="25"/>
                    </a:lnTo>
                    <a:lnTo>
                      <a:pt x="4" y="38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1" name="Freeform 135"/>
              <p:cNvSpPr>
                <a:spLocks/>
              </p:cNvSpPr>
              <p:nvPr/>
            </p:nvSpPr>
            <p:spPr bwMode="auto">
              <a:xfrm>
                <a:off x="2999" y="2539"/>
                <a:ext cx="12" cy="15"/>
              </a:xfrm>
              <a:custGeom>
                <a:avLst/>
                <a:gdLst>
                  <a:gd name="T0" fmla="*/ 22 w 24"/>
                  <a:gd name="T1" fmla="*/ 13 h 31"/>
                  <a:gd name="T2" fmla="*/ 17 w 24"/>
                  <a:gd name="T3" fmla="*/ 13 h 31"/>
                  <a:gd name="T4" fmla="*/ 17 w 24"/>
                  <a:gd name="T5" fmla="*/ 13 h 31"/>
                  <a:gd name="T6" fmla="*/ 17 w 24"/>
                  <a:gd name="T7" fmla="*/ 13 h 31"/>
                  <a:gd name="T8" fmla="*/ 19 w 24"/>
                  <a:gd name="T9" fmla="*/ 9 h 31"/>
                  <a:gd name="T10" fmla="*/ 4 w 24"/>
                  <a:gd name="T11" fmla="*/ 0 h 31"/>
                  <a:gd name="T12" fmla="*/ 0 w 24"/>
                  <a:gd name="T13" fmla="*/ 13 h 31"/>
                  <a:gd name="T14" fmla="*/ 5 w 24"/>
                  <a:gd name="T15" fmla="*/ 25 h 31"/>
                  <a:gd name="T16" fmla="*/ 14 w 24"/>
                  <a:gd name="T17" fmla="*/ 31 h 31"/>
                  <a:gd name="T18" fmla="*/ 24 w 24"/>
                  <a:gd name="T19" fmla="*/ 31 h 31"/>
                  <a:gd name="T20" fmla="*/ 22 w 24"/>
                  <a:gd name="T21" fmla="*/ 1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31"/>
                  <a:gd name="T35" fmla="*/ 24 w 24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31">
                    <a:moveTo>
                      <a:pt x="22" y="13"/>
                    </a:moveTo>
                    <a:lnTo>
                      <a:pt x="17" y="13"/>
                    </a:lnTo>
                    <a:lnTo>
                      <a:pt x="19" y="9"/>
                    </a:lnTo>
                    <a:lnTo>
                      <a:pt x="4" y="0"/>
                    </a:lnTo>
                    <a:lnTo>
                      <a:pt x="0" y="13"/>
                    </a:lnTo>
                    <a:lnTo>
                      <a:pt x="5" y="25"/>
                    </a:lnTo>
                    <a:lnTo>
                      <a:pt x="14" y="31"/>
                    </a:lnTo>
                    <a:lnTo>
                      <a:pt x="24" y="31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2" name="Freeform 136"/>
              <p:cNvSpPr>
                <a:spLocks/>
              </p:cNvSpPr>
              <p:nvPr/>
            </p:nvSpPr>
            <p:spPr bwMode="auto">
              <a:xfrm>
                <a:off x="2902" y="2478"/>
                <a:ext cx="14" cy="51"/>
              </a:xfrm>
              <a:custGeom>
                <a:avLst/>
                <a:gdLst>
                  <a:gd name="T0" fmla="*/ 0 w 28"/>
                  <a:gd name="T1" fmla="*/ 6 h 103"/>
                  <a:gd name="T2" fmla="*/ 6 w 28"/>
                  <a:gd name="T3" fmla="*/ 31 h 103"/>
                  <a:gd name="T4" fmla="*/ 9 w 28"/>
                  <a:gd name="T5" fmla="*/ 57 h 103"/>
                  <a:gd name="T6" fmla="*/ 11 w 28"/>
                  <a:gd name="T7" fmla="*/ 82 h 103"/>
                  <a:gd name="T8" fmla="*/ 9 w 28"/>
                  <a:gd name="T9" fmla="*/ 103 h 103"/>
                  <a:gd name="T10" fmla="*/ 27 w 28"/>
                  <a:gd name="T11" fmla="*/ 103 h 103"/>
                  <a:gd name="T12" fmla="*/ 28 w 28"/>
                  <a:gd name="T13" fmla="*/ 82 h 103"/>
                  <a:gd name="T14" fmla="*/ 27 w 28"/>
                  <a:gd name="T15" fmla="*/ 57 h 103"/>
                  <a:gd name="T16" fmla="*/ 24 w 28"/>
                  <a:gd name="T17" fmla="*/ 28 h 103"/>
                  <a:gd name="T18" fmla="*/ 18 w 28"/>
                  <a:gd name="T19" fmla="*/ 0 h 103"/>
                  <a:gd name="T20" fmla="*/ 0 w 28"/>
                  <a:gd name="T21" fmla="*/ 6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03"/>
                  <a:gd name="T35" fmla="*/ 28 w 28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03">
                    <a:moveTo>
                      <a:pt x="0" y="6"/>
                    </a:moveTo>
                    <a:lnTo>
                      <a:pt x="6" y="31"/>
                    </a:lnTo>
                    <a:lnTo>
                      <a:pt x="9" y="57"/>
                    </a:lnTo>
                    <a:lnTo>
                      <a:pt x="11" y="82"/>
                    </a:lnTo>
                    <a:lnTo>
                      <a:pt x="9" y="103"/>
                    </a:lnTo>
                    <a:lnTo>
                      <a:pt x="27" y="103"/>
                    </a:lnTo>
                    <a:lnTo>
                      <a:pt x="28" y="82"/>
                    </a:lnTo>
                    <a:lnTo>
                      <a:pt x="27" y="57"/>
                    </a:lnTo>
                    <a:lnTo>
                      <a:pt x="24" y="28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3" name="Freeform 137"/>
              <p:cNvSpPr>
                <a:spLocks/>
              </p:cNvSpPr>
              <p:nvPr/>
            </p:nvSpPr>
            <p:spPr bwMode="auto">
              <a:xfrm>
                <a:off x="2927" y="2469"/>
                <a:ext cx="17" cy="69"/>
              </a:xfrm>
              <a:custGeom>
                <a:avLst/>
                <a:gdLst>
                  <a:gd name="T0" fmla="*/ 14 w 34"/>
                  <a:gd name="T1" fmla="*/ 3 h 139"/>
                  <a:gd name="T2" fmla="*/ 16 w 34"/>
                  <a:gd name="T3" fmla="*/ 36 h 139"/>
                  <a:gd name="T4" fmla="*/ 15 w 34"/>
                  <a:gd name="T5" fmla="*/ 74 h 139"/>
                  <a:gd name="T6" fmla="*/ 8 w 34"/>
                  <a:gd name="T7" fmla="*/ 109 h 139"/>
                  <a:gd name="T8" fmla="*/ 0 w 34"/>
                  <a:gd name="T9" fmla="*/ 130 h 139"/>
                  <a:gd name="T10" fmla="*/ 15 w 34"/>
                  <a:gd name="T11" fmla="*/ 139 h 139"/>
                  <a:gd name="T12" fmla="*/ 25 w 34"/>
                  <a:gd name="T13" fmla="*/ 112 h 139"/>
                  <a:gd name="T14" fmla="*/ 33 w 34"/>
                  <a:gd name="T15" fmla="*/ 74 h 139"/>
                  <a:gd name="T16" fmla="*/ 34 w 34"/>
                  <a:gd name="T17" fmla="*/ 36 h 139"/>
                  <a:gd name="T18" fmla="*/ 31 w 34"/>
                  <a:gd name="T19" fmla="*/ 0 h 139"/>
                  <a:gd name="T20" fmla="*/ 14 w 34"/>
                  <a:gd name="T21" fmla="*/ 3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139"/>
                  <a:gd name="T35" fmla="*/ 34 w 34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139">
                    <a:moveTo>
                      <a:pt x="14" y="3"/>
                    </a:moveTo>
                    <a:lnTo>
                      <a:pt x="16" y="36"/>
                    </a:lnTo>
                    <a:lnTo>
                      <a:pt x="15" y="74"/>
                    </a:lnTo>
                    <a:lnTo>
                      <a:pt x="8" y="109"/>
                    </a:lnTo>
                    <a:lnTo>
                      <a:pt x="0" y="130"/>
                    </a:lnTo>
                    <a:lnTo>
                      <a:pt x="15" y="139"/>
                    </a:lnTo>
                    <a:lnTo>
                      <a:pt x="25" y="112"/>
                    </a:lnTo>
                    <a:lnTo>
                      <a:pt x="33" y="74"/>
                    </a:lnTo>
                    <a:lnTo>
                      <a:pt x="34" y="36"/>
                    </a:lnTo>
                    <a:lnTo>
                      <a:pt x="31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4" name="Freeform 138"/>
              <p:cNvSpPr>
                <a:spLocks/>
              </p:cNvSpPr>
              <p:nvPr/>
            </p:nvSpPr>
            <p:spPr bwMode="auto">
              <a:xfrm>
                <a:off x="2945" y="2474"/>
                <a:ext cx="13" cy="66"/>
              </a:xfrm>
              <a:custGeom>
                <a:avLst/>
                <a:gdLst>
                  <a:gd name="T0" fmla="*/ 1 w 25"/>
                  <a:gd name="T1" fmla="*/ 6 h 133"/>
                  <a:gd name="T2" fmla="*/ 6 w 25"/>
                  <a:gd name="T3" fmla="*/ 26 h 133"/>
                  <a:gd name="T4" fmla="*/ 7 w 25"/>
                  <a:gd name="T5" fmla="*/ 61 h 133"/>
                  <a:gd name="T6" fmla="*/ 6 w 25"/>
                  <a:gd name="T7" fmla="*/ 99 h 133"/>
                  <a:gd name="T8" fmla="*/ 0 w 25"/>
                  <a:gd name="T9" fmla="*/ 127 h 133"/>
                  <a:gd name="T10" fmla="*/ 15 w 25"/>
                  <a:gd name="T11" fmla="*/ 133 h 133"/>
                  <a:gd name="T12" fmla="*/ 23 w 25"/>
                  <a:gd name="T13" fmla="*/ 99 h 133"/>
                  <a:gd name="T14" fmla="*/ 25 w 25"/>
                  <a:gd name="T15" fmla="*/ 61 h 133"/>
                  <a:gd name="T16" fmla="*/ 23 w 25"/>
                  <a:gd name="T17" fmla="*/ 26 h 133"/>
                  <a:gd name="T18" fmla="*/ 19 w 25"/>
                  <a:gd name="T19" fmla="*/ 0 h 133"/>
                  <a:gd name="T20" fmla="*/ 1 w 25"/>
                  <a:gd name="T21" fmla="*/ 6 h 1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33"/>
                  <a:gd name="T35" fmla="*/ 25 w 25"/>
                  <a:gd name="T36" fmla="*/ 133 h 1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33">
                    <a:moveTo>
                      <a:pt x="1" y="6"/>
                    </a:moveTo>
                    <a:lnTo>
                      <a:pt x="6" y="26"/>
                    </a:lnTo>
                    <a:lnTo>
                      <a:pt x="7" y="61"/>
                    </a:lnTo>
                    <a:lnTo>
                      <a:pt x="6" y="99"/>
                    </a:lnTo>
                    <a:lnTo>
                      <a:pt x="0" y="127"/>
                    </a:lnTo>
                    <a:lnTo>
                      <a:pt x="15" y="133"/>
                    </a:lnTo>
                    <a:lnTo>
                      <a:pt x="23" y="99"/>
                    </a:lnTo>
                    <a:lnTo>
                      <a:pt x="25" y="61"/>
                    </a:lnTo>
                    <a:lnTo>
                      <a:pt x="23" y="26"/>
                    </a:lnTo>
                    <a:lnTo>
                      <a:pt x="19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5" name="Freeform 139"/>
              <p:cNvSpPr>
                <a:spLocks/>
              </p:cNvSpPr>
              <p:nvPr/>
            </p:nvSpPr>
            <p:spPr bwMode="auto">
              <a:xfrm>
                <a:off x="2952" y="2449"/>
                <a:ext cx="22" cy="85"/>
              </a:xfrm>
              <a:custGeom>
                <a:avLst/>
                <a:gdLst>
                  <a:gd name="T0" fmla="*/ 0 w 44"/>
                  <a:gd name="T1" fmla="*/ 9 h 171"/>
                  <a:gd name="T2" fmla="*/ 13 w 44"/>
                  <a:gd name="T3" fmla="*/ 39 h 171"/>
                  <a:gd name="T4" fmla="*/ 23 w 44"/>
                  <a:gd name="T5" fmla="*/ 82 h 171"/>
                  <a:gd name="T6" fmla="*/ 26 w 44"/>
                  <a:gd name="T7" fmla="*/ 128 h 171"/>
                  <a:gd name="T8" fmla="*/ 22 w 44"/>
                  <a:gd name="T9" fmla="*/ 168 h 171"/>
                  <a:gd name="T10" fmla="*/ 40 w 44"/>
                  <a:gd name="T11" fmla="*/ 171 h 171"/>
                  <a:gd name="T12" fmla="*/ 44 w 44"/>
                  <a:gd name="T13" fmla="*/ 128 h 171"/>
                  <a:gd name="T14" fmla="*/ 41 w 44"/>
                  <a:gd name="T15" fmla="*/ 82 h 171"/>
                  <a:gd name="T16" fmla="*/ 31 w 44"/>
                  <a:gd name="T17" fmla="*/ 37 h 171"/>
                  <a:gd name="T18" fmla="*/ 15 w 44"/>
                  <a:gd name="T19" fmla="*/ 0 h 171"/>
                  <a:gd name="T20" fmla="*/ 0 w 44"/>
                  <a:gd name="T21" fmla="*/ 9 h 1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171"/>
                  <a:gd name="T35" fmla="*/ 44 w 44"/>
                  <a:gd name="T36" fmla="*/ 171 h 1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171">
                    <a:moveTo>
                      <a:pt x="0" y="9"/>
                    </a:moveTo>
                    <a:lnTo>
                      <a:pt x="13" y="39"/>
                    </a:lnTo>
                    <a:lnTo>
                      <a:pt x="23" y="82"/>
                    </a:lnTo>
                    <a:lnTo>
                      <a:pt x="26" y="128"/>
                    </a:lnTo>
                    <a:lnTo>
                      <a:pt x="22" y="168"/>
                    </a:lnTo>
                    <a:lnTo>
                      <a:pt x="40" y="171"/>
                    </a:lnTo>
                    <a:lnTo>
                      <a:pt x="44" y="128"/>
                    </a:lnTo>
                    <a:lnTo>
                      <a:pt x="41" y="82"/>
                    </a:lnTo>
                    <a:lnTo>
                      <a:pt x="31" y="37"/>
                    </a:lnTo>
                    <a:lnTo>
                      <a:pt x="1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6" name="Freeform 140"/>
              <p:cNvSpPr>
                <a:spLocks/>
              </p:cNvSpPr>
              <p:nvPr/>
            </p:nvSpPr>
            <p:spPr bwMode="auto">
              <a:xfrm>
                <a:off x="2974" y="2509"/>
                <a:ext cx="10" cy="23"/>
              </a:xfrm>
              <a:custGeom>
                <a:avLst/>
                <a:gdLst>
                  <a:gd name="T0" fmla="*/ 1 w 20"/>
                  <a:gd name="T1" fmla="*/ 0 h 45"/>
                  <a:gd name="T2" fmla="*/ 3 w 20"/>
                  <a:gd name="T3" fmla="*/ 19 h 45"/>
                  <a:gd name="T4" fmla="*/ 3 w 20"/>
                  <a:gd name="T5" fmla="*/ 29 h 45"/>
                  <a:gd name="T6" fmla="*/ 1 w 20"/>
                  <a:gd name="T7" fmla="*/ 35 h 45"/>
                  <a:gd name="T8" fmla="*/ 0 w 20"/>
                  <a:gd name="T9" fmla="*/ 45 h 45"/>
                  <a:gd name="T10" fmla="*/ 17 w 20"/>
                  <a:gd name="T11" fmla="*/ 45 h 45"/>
                  <a:gd name="T12" fmla="*/ 19 w 20"/>
                  <a:gd name="T13" fmla="*/ 38 h 45"/>
                  <a:gd name="T14" fmla="*/ 20 w 20"/>
                  <a:gd name="T15" fmla="*/ 29 h 45"/>
                  <a:gd name="T16" fmla="*/ 20 w 20"/>
                  <a:gd name="T17" fmla="*/ 19 h 45"/>
                  <a:gd name="T18" fmla="*/ 19 w 20"/>
                  <a:gd name="T19" fmla="*/ 0 h 45"/>
                  <a:gd name="T20" fmla="*/ 1 w 20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45"/>
                  <a:gd name="T35" fmla="*/ 20 w 20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45">
                    <a:moveTo>
                      <a:pt x="1" y="0"/>
                    </a:moveTo>
                    <a:lnTo>
                      <a:pt x="3" y="19"/>
                    </a:lnTo>
                    <a:lnTo>
                      <a:pt x="3" y="29"/>
                    </a:lnTo>
                    <a:lnTo>
                      <a:pt x="1" y="35"/>
                    </a:lnTo>
                    <a:lnTo>
                      <a:pt x="0" y="45"/>
                    </a:lnTo>
                    <a:lnTo>
                      <a:pt x="17" y="45"/>
                    </a:lnTo>
                    <a:lnTo>
                      <a:pt x="19" y="38"/>
                    </a:lnTo>
                    <a:lnTo>
                      <a:pt x="20" y="29"/>
                    </a:lnTo>
                    <a:lnTo>
                      <a:pt x="20" y="19"/>
                    </a:lnTo>
                    <a:lnTo>
                      <a:pt x="1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7" name="Freeform 141"/>
              <p:cNvSpPr>
                <a:spLocks/>
              </p:cNvSpPr>
              <p:nvPr/>
            </p:nvSpPr>
            <p:spPr bwMode="auto">
              <a:xfrm>
                <a:off x="2793" y="2425"/>
                <a:ext cx="21" cy="62"/>
              </a:xfrm>
              <a:custGeom>
                <a:avLst/>
                <a:gdLst>
                  <a:gd name="T0" fmla="*/ 27 w 42"/>
                  <a:gd name="T1" fmla="*/ 0 h 124"/>
                  <a:gd name="T2" fmla="*/ 19 w 42"/>
                  <a:gd name="T3" fmla="*/ 24 h 124"/>
                  <a:gd name="T4" fmla="*/ 10 w 42"/>
                  <a:gd name="T5" fmla="*/ 56 h 124"/>
                  <a:gd name="T6" fmla="*/ 4 w 42"/>
                  <a:gd name="T7" fmla="*/ 92 h 124"/>
                  <a:gd name="T8" fmla="*/ 0 w 42"/>
                  <a:gd name="T9" fmla="*/ 124 h 124"/>
                  <a:gd name="T10" fmla="*/ 17 w 42"/>
                  <a:gd name="T11" fmla="*/ 124 h 124"/>
                  <a:gd name="T12" fmla="*/ 22 w 42"/>
                  <a:gd name="T13" fmla="*/ 92 h 124"/>
                  <a:gd name="T14" fmla="*/ 27 w 42"/>
                  <a:gd name="T15" fmla="*/ 59 h 124"/>
                  <a:gd name="T16" fmla="*/ 36 w 42"/>
                  <a:gd name="T17" fmla="*/ 27 h 124"/>
                  <a:gd name="T18" fmla="*/ 42 w 42"/>
                  <a:gd name="T19" fmla="*/ 6 h 124"/>
                  <a:gd name="T20" fmla="*/ 27 w 42"/>
                  <a:gd name="T21" fmla="*/ 0 h 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4"/>
                  <a:gd name="T35" fmla="*/ 42 w 42"/>
                  <a:gd name="T36" fmla="*/ 124 h 1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4">
                    <a:moveTo>
                      <a:pt x="27" y="0"/>
                    </a:moveTo>
                    <a:lnTo>
                      <a:pt x="19" y="24"/>
                    </a:lnTo>
                    <a:lnTo>
                      <a:pt x="10" y="56"/>
                    </a:lnTo>
                    <a:lnTo>
                      <a:pt x="4" y="92"/>
                    </a:lnTo>
                    <a:lnTo>
                      <a:pt x="0" y="124"/>
                    </a:lnTo>
                    <a:lnTo>
                      <a:pt x="17" y="124"/>
                    </a:lnTo>
                    <a:lnTo>
                      <a:pt x="22" y="92"/>
                    </a:lnTo>
                    <a:lnTo>
                      <a:pt x="27" y="59"/>
                    </a:lnTo>
                    <a:lnTo>
                      <a:pt x="36" y="27"/>
                    </a:lnTo>
                    <a:lnTo>
                      <a:pt x="42" y="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8" name="Freeform 142"/>
              <p:cNvSpPr>
                <a:spLocks/>
              </p:cNvSpPr>
              <p:nvPr/>
            </p:nvSpPr>
            <p:spPr bwMode="auto">
              <a:xfrm>
                <a:off x="2811" y="2411"/>
                <a:ext cx="15" cy="27"/>
              </a:xfrm>
              <a:custGeom>
                <a:avLst/>
                <a:gdLst>
                  <a:gd name="T0" fmla="*/ 15 w 29"/>
                  <a:gd name="T1" fmla="*/ 0 h 54"/>
                  <a:gd name="T2" fmla="*/ 9 w 29"/>
                  <a:gd name="T3" fmla="*/ 12 h 54"/>
                  <a:gd name="T4" fmla="*/ 5 w 29"/>
                  <a:gd name="T5" fmla="*/ 23 h 54"/>
                  <a:gd name="T6" fmla="*/ 2 w 29"/>
                  <a:gd name="T7" fmla="*/ 38 h 54"/>
                  <a:gd name="T8" fmla="*/ 0 w 29"/>
                  <a:gd name="T9" fmla="*/ 54 h 54"/>
                  <a:gd name="T10" fmla="*/ 18 w 29"/>
                  <a:gd name="T11" fmla="*/ 54 h 54"/>
                  <a:gd name="T12" fmla="*/ 19 w 29"/>
                  <a:gd name="T13" fmla="*/ 38 h 54"/>
                  <a:gd name="T14" fmla="*/ 22 w 29"/>
                  <a:gd name="T15" fmla="*/ 26 h 54"/>
                  <a:gd name="T16" fmla="*/ 24 w 29"/>
                  <a:gd name="T17" fmla="*/ 18 h 54"/>
                  <a:gd name="T18" fmla="*/ 29 w 29"/>
                  <a:gd name="T19" fmla="*/ 9 h 54"/>
                  <a:gd name="T20" fmla="*/ 15 w 29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54"/>
                  <a:gd name="T35" fmla="*/ 29 w 29"/>
                  <a:gd name="T36" fmla="*/ 54 h 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54">
                    <a:moveTo>
                      <a:pt x="15" y="0"/>
                    </a:moveTo>
                    <a:lnTo>
                      <a:pt x="9" y="12"/>
                    </a:lnTo>
                    <a:lnTo>
                      <a:pt x="5" y="23"/>
                    </a:lnTo>
                    <a:lnTo>
                      <a:pt x="2" y="38"/>
                    </a:lnTo>
                    <a:lnTo>
                      <a:pt x="0" y="54"/>
                    </a:lnTo>
                    <a:lnTo>
                      <a:pt x="18" y="54"/>
                    </a:lnTo>
                    <a:lnTo>
                      <a:pt x="19" y="38"/>
                    </a:lnTo>
                    <a:lnTo>
                      <a:pt x="22" y="26"/>
                    </a:lnTo>
                    <a:lnTo>
                      <a:pt x="24" y="18"/>
                    </a:lnTo>
                    <a:lnTo>
                      <a:pt x="29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599" name="Freeform 143"/>
              <p:cNvSpPr>
                <a:spLocks/>
              </p:cNvSpPr>
              <p:nvPr/>
            </p:nvSpPr>
            <p:spPr bwMode="auto">
              <a:xfrm>
                <a:off x="2821" y="2408"/>
                <a:ext cx="13" cy="32"/>
              </a:xfrm>
              <a:custGeom>
                <a:avLst/>
                <a:gdLst>
                  <a:gd name="T0" fmla="*/ 10 w 24"/>
                  <a:gd name="T1" fmla="*/ 0 h 64"/>
                  <a:gd name="T2" fmla="*/ 4 w 24"/>
                  <a:gd name="T3" fmla="*/ 13 h 64"/>
                  <a:gd name="T4" fmla="*/ 3 w 24"/>
                  <a:gd name="T5" fmla="*/ 30 h 64"/>
                  <a:gd name="T6" fmla="*/ 0 w 24"/>
                  <a:gd name="T7" fmla="*/ 48 h 64"/>
                  <a:gd name="T8" fmla="*/ 0 w 24"/>
                  <a:gd name="T9" fmla="*/ 64 h 64"/>
                  <a:gd name="T10" fmla="*/ 17 w 24"/>
                  <a:gd name="T11" fmla="*/ 64 h 64"/>
                  <a:gd name="T12" fmla="*/ 17 w 24"/>
                  <a:gd name="T13" fmla="*/ 48 h 64"/>
                  <a:gd name="T14" fmla="*/ 20 w 24"/>
                  <a:gd name="T15" fmla="*/ 30 h 64"/>
                  <a:gd name="T16" fmla="*/ 22 w 24"/>
                  <a:gd name="T17" fmla="*/ 16 h 64"/>
                  <a:gd name="T18" fmla="*/ 24 w 24"/>
                  <a:gd name="T19" fmla="*/ 6 h 64"/>
                  <a:gd name="T20" fmla="*/ 10 w 24"/>
                  <a:gd name="T21" fmla="*/ 0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64"/>
                  <a:gd name="T35" fmla="*/ 24 w 2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64">
                    <a:moveTo>
                      <a:pt x="10" y="0"/>
                    </a:moveTo>
                    <a:lnTo>
                      <a:pt x="4" y="13"/>
                    </a:lnTo>
                    <a:lnTo>
                      <a:pt x="3" y="30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20" y="30"/>
                    </a:lnTo>
                    <a:lnTo>
                      <a:pt x="22" y="16"/>
                    </a:lnTo>
                    <a:lnTo>
                      <a:pt x="24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0" name="Freeform 144"/>
              <p:cNvSpPr>
                <a:spLocks/>
              </p:cNvSpPr>
              <p:nvPr/>
            </p:nvSpPr>
            <p:spPr bwMode="auto">
              <a:xfrm>
                <a:off x="2832" y="2408"/>
                <a:ext cx="12" cy="32"/>
              </a:xfrm>
              <a:custGeom>
                <a:avLst/>
                <a:gdLst>
                  <a:gd name="T0" fmla="*/ 4 w 23"/>
                  <a:gd name="T1" fmla="*/ 0 h 66"/>
                  <a:gd name="T2" fmla="*/ 0 w 23"/>
                  <a:gd name="T3" fmla="*/ 16 h 66"/>
                  <a:gd name="T4" fmla="*/ 1 w 23"/>
                  <a:gd name="T5" fmla="*/ 32 h 66"/>
                  <a:gd name="T6" fmla="*/ 4 w 23"/>
                  <a:gd name="T7" fmla="*/ 50 h 66"/>
                  <a:gd name="T8" fmla="*/ 5 w 23"/>
                  <a:gd name="T9" fmla="*/ 66 h 66"/>
                  <a:gd name="T10" fmla="*/ 23 w 23"/>
                  <a:gd name="T11" fmla="*/ 66 h 66"/>
                  <a:gd name="T12" fmla="*/ 21 w 23"/>
                  <a:gd name="T13" fmla="*/ 50 h 66"/>
                  <a:gd name="T14" fmla="*/ 19 w 23"/>
                  <a:gd name="T15" fmla="*/ 32 h 66"/>
                  <a:gd name="T16" fmla="*/ 17 w 23"/>
                  <a:gd name="T17" fmla="*/ 16 h 66"/>
                  <a:gd name="T18" fmla="*/ 19 w 23"/>
                  <a:gd name="T19" fmla="*/ 9 h 66"/>
                  <a:gd name="T20" fmla="*/ 4 w 23"/>
                  <a:gd name="T21" fmla="*/ 0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66"/>
                  <a:gd name="T35" fmla="*/ 23 w 23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66">
                    <a:moveTo>
                      <a:pt x="4" y="0"/>
                    </a:moveTo>
                    <a:lnTo>
                      <a:pt x="0" y="16"/>
                    </a:lnTo>
                    <a:lnTo>
                      <a:pt x="1" y="32"/>
                    </a:lnTo>
                    <a:lnTo>
                      <a:pt x="4" y="50"/>
                    </a:lnTo>
                    <a:lnTo>
                      <a:pt x="5" y="66"/>
                    </a:lnTo>
                    <a:lnTo>
                      <a:pt x="23" y="66"/>
                    </a:lnTo>
                    <a:lnTo>
                      <a:pt x="21" y="50"/>
                    </a:lnTo>
                    <a:lnTo>
                      <a:pt x="19" y="32"/>
                    </a:lnTo>
                    <a:lnTo>
                      <a:pt x="17" y="16"/>
                    </a:lnTo>
                    <a:lnTo>
                      <a:pt x="19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1" name="Freeform 145"/>
              <p:cNvSpPr>
                <a:spLocks/>
              </p:cNvSpPr>
              <p:nvPr/>
            </p:nvSpPr>
            <p:spPr bwMode="auto">
              <a:xfrm>
                <a:off x="2771" y="2509"/>
                <a:ext cx="14" cy="28"/>
              </a:xfrm>
              <a:custGeom>
                <a:avLst/>
                <a:gdLst>
                  <a:gd name="T0" fmla="*/ 10 w 28"/>
                  <a:gd name="T1" fmla="*/ 0 h 56"/>
                  <a:gd name="T2" fmla="*/ 9 w 28"/>
                  <a:gd name="T3" fmla="*/ 10 h 56"/>
                  <a:gd name="T4" fmla="*/ 7 w 28"/>
                  <a:gd name="T5" fmla="*/ 24 h 56"/>
                  <a:gd name="T6" fmla="*/ 4 w 28"/>
                  <a:gd name="T7" fmla="*/ 37 h 56"/>
                  <a:gd name="T8" fmla="*/ 0 w 28"/>
                  <a:gd name="T9" fmla="*/ 53 h 56"/>
                  <a:gd name="T10" fmla="*/ 17 w 28"/>
                  <a:gd name="T11" fmla="*/ 56 h 56"/>
                  <a:gd name="T12" fmla="*/ 22 w 28"/>
                  <a:gd name="T13" fmla="*/ 40 h 56"/>
                  <a:gd name="T14" fmla="*/ 25 w 28"/>
                  <a:gd name="T15" fmla="*/ 24 h 56"/>
                  <a:gd name="T16" fmla="*/ 26 w 28"/>
                  <a:gd name="T17" fmla="*/ 10 h 56"/>
                  <a:gd name="T18" fmla="*/ 28 w 28"/>
                  <a:gd name="T19" fmla="*/ 0 h 56"/>
                  <a:gd name="T20" fmla="*/ 10 w 28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56"/>
                  <a:gd name="T35" fmla="*/ 28 w 28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56">
                    <a:moveTo>
                      <a:pt x="10" y="0"/>
                    </a:moveTo>
                    <a:lnTo>
                      <a:pt x="9" y="10"/>
                    </a:lnTo>
                    <a:lnTo>
                      <a:pt x="7" y="24"/>
                    </a:lnTo>
                    <a:lnTo>
                      <a:pt x="4" y="37"/>
                    </a:lnTo>
                    <a:lnTo>
                      <a:pt x="0" y="53"/>
                    </a:lnTo>
                    <a:lnTo>
                      <a:pt x="17" y="56"/>
                    </a:lnTo>
                    <a:lnTo>
                      <a:pt x="22" y="40"/>
                    </a:lnTo>
                    <a:lnTo>
                      <a:pt x="25" y="24"/>
                    </a:lnTo>
                    <a:lnTo>
                      <a:pt x="26" y="10"/>
                    </a:lnTo>
                    <a:lnTo>
                      <a:pt x="2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2" name="Freeform 146"/>
              <p:cNvSpPr>
                <a:spLocks/>
              </p:cNvSpPr>
              <p:nvPr/>
            </p:nvSpPr>
            <p:spPr bwMode="auto">
              <a:xfrm>
                <a:off x="2758" y="2446"/>
                <a:ext cx="29" cy="82"/>
              </a:xfrm>
              <a:custGeom>
                <a:avLst/>
                <a:gdLst>
                  <a:gd name="T0" fmla="*/ 0 w 57"/>
                  <a:gd name="T1" fmla="*/ 165 h 165"/>
                  <a:gd name="T2" fmla="*/ 18 w 57"/>
                  <a:gd name="T3" fmla="*/ 165 h 165"/>
                  <a:gd name="T4" fmla="*/ 18 w 57"/>
                  <a:gd name="T5" fmla="*/ 152 h 165"/>
                  <a:gd name="T6" fmla="*/ 20 w 57"/>
                  <a:gd name="T7" fmla="*/ 133 h 165"/>
                  <a:gd name="T8" fmla="*/ 26 w 57"/>
                  <a:gd name="T9" fmla="*/ 111 h 165"/>
                  <a:gd name="T10" fmla="*/ 34 w 57"/>
                  <a:gd name="T11" fmla="*/ 86 h 165"/>
                  <a:gd name="T12" fmla="*/ 39 w 57"/>
                  <a:gd name="T13" fmla="*/ 61 h 165"/>
                  <a:gd name="T14" fmla="*/ 47 w 57"/>
                  <a:gd name="T15" fmla="*/ 38 h 165"/>
                  <a:gd name="T16" fmla="*/ 53 w 57"/>
                  <a:gd name="T17" fmla="*/ 18 h 165"/>
                  <a:gd name="T18" fmla="*/ 57 w 57"/>
                  <a:gd name="T19" fmla="*/ 3 h 165"/>
                  <a:gd name="T20" fmla="*/ 39 w 57"/>
                  <a:gd name="T21" fmla="*/ 0 h 165"/>
                  <a:gd name="T22" fmla="*/ 35 w 57"/>
                  <a:gd name="T23" fmla="*/ 15 h 165"/>
                  <a:gd name="T24" fmla="*/ 29 w 57"/>
                  <a:gd name="T25" fmla="*/ 35 h 165"/>
                  <a:gd name="T26" fmla="*/ 22 w 57"/>
                  <a:gd name="T27" fmla="*/ 59 h 165"/>
                  <a:gd name="T28" fmla="*/ 16 w 57"/>
                  <a:gd name="T29" fmla="*/ 83 h 165"/>
                  <a:gd name="T30" fmla="*/ 9 w 57"/>
                  <a:gd name="T31" fmla="*/ 108 h 165"/>
                  <a:gd name="T32" fmla="*/ 3 w 57"/>
                  <a:gd name="T33" fmla="*/ 130 h 165"/>
                  <a:gd name="T34" fmla="*/ 0 w 57"/>
                  <a:gd name="T35" fmla="*/ 152 h 165"/>
                  <a:gd name="T36" fmla="*/ 0 w 57"/>
                  <a:gd name="T37" fmla="*/ 165 h 165"/>
                  <a:gd name="T38" fmla="*/ 18 w 57"/>
                  <a:gd name="T39" fmla="*/ 165 h 165"/>
                  <a:gd name="T40" fmla="*/ 0 w 57"/>
                  <a:gd name="T41" fmla="*/ 165 h 1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165"/>
                  <a:gd name="T65" fmla="*/ 57 w 57"/>
                  <a:gd name="T66" fmla="*/ 165 h 1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165">
                    <a:moveTo>
                      <a:pt x="0" y="165"/>
                    </a:moveTo>
                    <a:lnTo>
                      <a:pt x="18" y="165"/>
                    </a:lnTo>
                    <a:lnTo>
                      <a:pt x="18" y="152"/>
                    </a:lnTo>
                    <a:lnTo>
                      <a:pt x="20" y="133"/>
                    </a:lnTo>
                    <a:lnTo>
                      <a:pt x="26" y="111"/>
                    </a:lnTo>
                    <a:lnTo>
                      <a:pt x="34" y="86"/>
                    </a:lnTo>
                    <a:lnTo>
                      <a:pt x="39" y="61"/>
                    </a:lnTo>
                    <a:lnTo>
                      <a:pt x="47" y="38"/>
                    </a:lnTo>
                    <a:lnTo>
                      <a:pt x="53" y="18"/>
                    </a:lnTo>
                    <a:lnTo>
                      <a:pt x="57" y="3"/>
                    </a:lnTo>
                    <a:lnTo>
                      <a:pt x="39" y="0"/>
                    </a:lnTo>
                    <a:lnTo>
                      <a:pt x="35" y="15"/>
                    </a:lnTo>
                    <a:lnTo>
                      <a:pt x="29" y="35"/>
                    </a:lnTo>
                    <a:lnTo>
                      <a:pt x="22" y="59"/>
                    </a:lnTo>
                    <a:lnTo>
                      <a:pt x="16" y="83"/>
                    </a:lnTo>
                    <a:lnTo>
                      <a:pt x="9" y="108"/>
                    </a:lnTo>
                    <a:lnTo>
                      <a:pt x="3" y="130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18" y="165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3" name="Freeform 147"/>
              <p:cNvSpPr>
                <a:spLocks/>
              </p:cNvSpPr>
              <p:nvPr/>
            </p:nvSpPr>
            <p:spPr bwMode="auto">
              <a:xfrm>
                <a:off x="2758" y="2461"/>
                <a:ext cx="16" cy="67"/>
              </a:xfrm>
              <a:custGeom>
                <a:avLst/>
                <a:gdLst>
                  <a:gd name="T0" fmla="*/ 16 w 31"/>
                  <a:gd name="T1" fmla="*/ 0 h 134"/>
                  <a:gd name="T2" fmla="*/ 6 w 31"/>
                  <a:gd name="T3" fmla="*/ 28 h 134"/>
                  <a:gd name="T4" fmla="*/ 1 w 31"/>
                  <a:gd name="T5" fmla="*/ 66 h 134"/>
                  <a:gd name="T6" fmla="*/ 0 w 31"/>
                  <a:gd name="T7" fmla="*/ 103 h 134"/>
                  <a:gd name="T8" fmla="*/ 0 w 31"/>
                  <a:gd name="T9" fmla="*/ 134 h 134"/>
                  <a:gd name="T10" fmla="*/ 18 w 31"/>
                  <a:gd name="T11" fmla="*/ 134 h 134"/>
                  <a:gd name="T12" fmla="*/ 18 w 31"/>
                  <a:gd name="T13" fmla="*/ 103 h 134"/>
                  <a:gd name="T14" fmla="*/ 19 w 31"/>
                  <a:gd name="T15" fmla="*/ 66 h 134"/>
                  <a:gd name="T16" fmla="*/ 23 w 31"/>
                  <a:gd name="T17" fmla="*/ 30 h 134"/>
                  <a:gd name="T18" fmla="*/ 31 w 31"/>
                  <a:gd name="T19" fmla="*/ 9 h 134"/>
                  <a:gd name="T20" fmla="*/ 16 w 31"/>
                  <a:gd name="T21" fmla="*/ 0 h 1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134"/>
                  <a:gd name="T35" fmla="*/ 31 w 31"/>
                  <a:gd name="T36" fmla="*/ 134 h 1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134">
                    <a:moveTo>
                      <a:pt x="16" y="0"/>
                    </a:moveTo>
                    <a:lnTo>
                      <a:pt x="6" y="28"/>
                    </a:lnTo>
                    <a:lnTo>
                      <a:pt x="1" y="66"/>
                    </a:lnTo>
                    <a:lnTo>
                      <a:pt x="0" y="103"/>
                    </a:lnTo>
                    <a:lnTo>
                      <a:pt x="0" y="134"/>
                    </a:lnTo>
                    <a:lnTo>
                      <a:pt x="18" y="134"/>
                    </a:lnTo>
                    <a:lnTo>
                      <a:pt x="18" y="103"/>
                    </a:lnTo>
                    <a:lnTo>
                      <a:pt x="19" y="66"/>
                    </a:lnTo>
                    <a:lnTo>
                      <a:pt x="23" y="30"/>
                    </a:lnTo>
                    <a:lnTo>
                      <a:pt x="31" y="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4" name="Freeform 148"/>
              <p:cNvSpPr>
                <a:spLocks/>
              </p:cNvSpPr>
              <p:nvPr/>
            </p:nvSpPr>
            <p:spPr bwMode="auto">
              <a:xfrm>
                <a:off x="2739" y="2472"/>
                <a:ext cx="17" cy="63"/>
              </a:xfrm>
              <a:custGeom>
                <a:avLst/>
                <a:gdLst>
                  <a:gd name="T0" fmla="*/ 16 w 35"/>
                  <a:gd name="T1" fmla="*/ 0 h 125"/>
                  <a:gd name="T2" fmla="*/ 17 w 35"/>
                  <a:gd name="T3" fmla="*/ 25 h 125"/>
                  <a:gd name="T4" fmla="*/ 14 w 35"/>
                  <a:gd name="T5" fmla="*/ 60 h 125"/>
                  <a:gd name="T6" fmla="*/ 8 w 35"/>
                  <a:gd name="T7" fmla="*/ 93 h 125"/>
                  <a:gd name="T8" fmla="*/ 0 w 35"/>
                  <a:gd name="T9" fmla="*/ 114 h 125"/>
                  <a:gd name="T10" fmla="*/ 14 w 35"/>
                  <a:gd name="T11" fmla="*/ 125 h 125"/>
                  <a:gd name="T12" fmla="*/ 26 w 35"/>
                  <a:gd name="T13" fmla="*/ 96 h 125"/>
                  <a:gd name="T14" fmla="*/ 32 w 35"/>
                  <a:gd name="T15" fmla="*/ 60 h 125"/>
                  <a:gd name="T16" fmla="*/ 35 w 35"/>
                  <a:gd name="T17" fmla="*/ 25 h 125"/>
                  <a:gd name="T18" fmla="*/ 33 w 35"/>
                  <a:gd name="T19" fmla="*/ 0 h 125"/>
                  <a:gd name="T20" fmla="*/ 16 w 35"/>
                  <a:gd name="T21" fmla="*/ 0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"/>
                  <a:gd name="T34" fmla="*/ 0 h 125"/>
                  <a:gd name="T35" fmla="*/ 35 w 35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" h="125">
                    <a:moveTo>
                      <a:pt x="16" y="0"/>
                    </a:moveTo>
                    <a:lnTo>
                      <a:pt x="17" y="25"/>
                    </a:lnTo>
                    <a:lnTo>
                      <a:pt x="14" y="60"/>
                    </a:lnTo>
                    <a:lnTo>
                      <a:pt x="8" y="93"/>
                    </a:lnTo>
                    <a:lnTo>
                      <a:pt x="0" y="114"/>
                    </a:lnTo>
                    <a:lnTo>
                      <a:pt x="14" y="125"/>
                    </a:lnTo>
                    <a:lnTo>
                      <a:pt x="26" y="96"/>
                    </a:lnTo>
                    <a:lnTo>
                      <a:pt x="32" y="60"/>
                    </a:lnTo>
                    <a:lnTo>
                      <a:pt x="35" y="25"/>
                    </a:lnTo>
                    <a:lnTo>
                      <a:pt x="3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5" name="Freeform 149"/>
              <p:cNvSpPr>
                <a:spLocks/>
              </p:cNvSpPr>
              <p:nvPr/>
            </p:nvSpPr>
            <p:spPr bwMode="auto">
              <a:xfrm>
                <a:off x="2715" y="2538"/>
                <a:ext cx="8" cy="6"/>
              </a:xfrm>
              <a:custGeom>
                <a:avLst/>
                <a:gdLst>
                  <a:gd name="T0" fmla="*/ 1 w 16"/>
                  <a:gd name="T1" fmla="*/ 0 h 11"/>
                  <a:gd name="T2" fmla="*/ 0 w 16"/>
                  <a:gd name="T3" fmla="*/ 5 h 11"/>
                  <a:gd name="T4" fmla="*/ 4 w 16"/>
                  <a:gd name="T5" fmla="*/ 10 h 11"/>
                  <a:gd name="T6" fmla="*/ 10 w 16"/>
                  <a:gd name="T7" fmla="*/ 11 h 11"/>
                  <a:gd name="T8" fmla="*/ 16 w 16"/>
                  <a:gd name="T9" fmla="*/ 8 h 11"/>
                  <a:gd name="T10" fmla="*/ 1 w 1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1"/>
                  <a:gd name="T20" fmla="*/ 16 w 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1">
                    <a:moveTo>
                      <a:pt x="1" y="0"/>
                    </a:moveTo>
                    <a:lnTo>
                      <a:pt x="0" y="5"/>
                    </a:lnTo>
                    <a:lnTo>
                      <a:pt x="4" y="10"/>
                    </a:lnTo>
                    <a:lnTo>
                      <a:pt x="10" y="11"/>
                    </a:lnTo>
                    <a:lnTo>
                      <a:pt x="16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6" name="Freeform 150"/>
              <p:cNvSpPr>
                <a:spLocks/>
              </p:cNvSpPr>
              <p:nvPr/>
            </p:nvSpPr>
            <p:spPr bwMode="auto">
              <a:xfrm>
                <a:off x="2716" y="2471"/>
                <a:ext cx="22" cy="72"/>
              </a:xfrm>
              <a:custGeom>
                <a:avLst/>
                <a:gdLst>
                  <a:gd name="T0" fmla="*/ 27 w 44"/>
                  <a:gd name="T1" fmla="*/ 0 h 143"/>
                  <a:gd name="T2" fmla="*/ 24 w 44"/>
                  <a:gd name="T3" fmla="*/ 28 h 143"/>
                  <a:gd name="T4" fmla="*/ 18 w 44"/>
                  <a:gd name="T5" fmla="*/ 66 h 143"/>
                  <a:gd name="T6" fmla="*/ 9 w 44"/>
                  <a:gd name="T7" fmla="*/ 108 h 143"/>
                  <a:gd name="T8" fmla="*/ 0 w 44"/>
                  <a:gd name="T9" fmla="*/ 135 h 143"/>
                  <a:gd name="T10" fmla="*/ 15 w 44"/>
                  <a:gd name="T11" fmla="*/ 143 h 143"/>
                  <a:gd name="T12" fmla="*/ 27 w 44"/>
                  <a:gd name="T13" fmla="*/ 111 h 143"/>
                  <a:gd name="T14" fmla="*/ 35 w 44"/>
                  <a:gd name="T15" fmla="*/ 69 h 143"/>
                  <a:gd name="T16" fmla="*/ 41 w 44"/>
                  <a:gd name="T17" fmla="*/ 28 h 143"/>
                  <a:gd name="T18" fmla="*/ 44 w 44"/>
                  <a:gd name="T19" fmla="*/ 0 h 143"/>
                  <a:gd name="T20" fmla="*/ 27 w 44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143"/>
                  <a:gd name="T35" fmla="*/ 44 w 44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143">
                    <a:moveTo>
                      <a:pt x="27" y="0"/>
                    </a:moveTo>
                    <a:lnTo>
                      <a:pt x="24" y="28"/>
                    </a:lnTo>
                    <a:lnTo>
                      <a:pt x="18" y="66"/>
                    </a:lnTo>
                    <a:lnTo>
                      <a:pt x="9" y="108"/>
                    </a:lnTo>
                    <a:lnTo>
                      <a:pt x="0" y="135"/>
                    </a:lnTo>
                    <a:lnTo>
                      <a:pt x="15" y="143"/>
                    </a:lnTo>
                    <a:lnTo>
                      <a:pt x="27" y="111"/>
                    </a:lnTo>
                    <a:lnTo>
                      <a:pt x="35" y="69"/>
                    </a:lnTo>
                    <a:lnTo>
                      <a:pt x="41" y="28"/>
                    </a:lnTo>
                    <a:lnTo>
                      <a:pt x="4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7" name="Freeform 151"/>
              <p:cNvSpPr>
                <a:spLocks/>
              </p:cNvSpPr>
              <p:nvPr/>
            </p:nvSpPr>
            <p:spPr bwMode="auto">
              <a:xfrm>
                <a:off x="2729" y="2467"/>
                <a:ext cx="9" cy="4"/>
              </a:xfrm>
              <a:custGeom>
                <a:avLst/>
                <a:gdLst>
                  <a:gd name="T0" fmla="*/ 17 w 17"/>
                  <a:gd name="T1" fmla="*/ 8 h 8"/>
                  <a:gd name="T2" fmla="*/ 14 w 17"/>
                  <a:gd name="T3" fmla="*/ 1 h 8"/>
                  <a:gd name="T4" fmla="*/ 8 w 17"/>
                  <a:gd name="T5" fmla="*/ 0 h 8"/>
                  <a:gd name="T6" fmla="*/ 2 w 17"/>
                  <a:gd name="T7" fmla="*/ 1 h 8"/>
                  <a:gd name="T8" fmla="*/ 0 w 17"/>
                  <a:gd name="T9" fmla="*/ 8 h 8"/>
                  <a:gd name="T10" fmla="*/ 17 w 17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8"/>
                  <a:gd name="T20" fmla="*/ 17 w 1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8">
                    <a:moveTo>
                      <a:pt x="17" y="8"/>
                    </a:moveTo>
                    <a:lnTo>
                      <a:pt x="14" y="1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8" name="Freeform 152"/>
              <p:cNvSpPr>
                <a:spLocks/>
              </p:cNvSpPr>
              <p:nvPr/>
            </p:nvSpPr>
            <p:spPr bwMode="auto">
              <a:xfrm>
                <a:off x="2704" y="2470"/>
                <a:ext cx="8" cy="4"/>
              </a:xfrm>
              <a:custGeom>
                <a:avLst/>
                <a:gdLst>
                  <a:gd name="T0" fmla="*/ 18 w 18"/>
                  <a:gd name="T1" fmla="*/ 9 h 9"/>
                  <a:gd name="T2" fmla="*/ 15 w 18"/>
                  <a:gd name="T3" fmla="*/ 2 h 9"/>
                  <a:gd name="T4" fmla="*/ 9 w 18"/>
                  <a:gd name="T5" fmla="*/ 0 h 9"/>
                  <a:gd name="T6" fmla="*/ 3 w 18"/>
                  <a:gd name="T7" fmla="*/ 2 h 9"/>
                  <a:gd name="T8" fmla="*/ 0 w 18"/>
                  <a:gd name="T9" fmla="*/ 9 h 9"/>
                  <a:gd name="T10" fmla="*/ 18 w 18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9"/>
                  <a:gd name="T20" fmla="*/ 18 w 1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9">
                    <a:moveTo>
                      <a:pt x="18" y="9"/>
                    </a:moveTo>
                    <a:lnTo>
                      <a:pt x="15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09" name="Freeform 153"/>
              <p:cNvSpPr>
                <a:spLocks/>
              </p:cNvSpPr>
              <p:nvPr/>
            </p:nvSpPr>
            <p:spPr bwMode="auto">
              <a:xfrm>
                <a:off x="2695" y="2474"/>
                <a:ext cx="17" cy="77"/>
              </a:xfrm>
              <a:custGeom>
                <a:avLst/>
                <a:gdLst>
                  <a:gd name="T0" fmla="*/ 12 w 35"/>
                  <a:gd name="T1" fmla="*/ 153 h 153"/>
                  <a:gd name="T2" fmla="*/ 12 w 35"/>
                  <a:gd name="T3" fmla="*/ 153 h 153"/>
                  <a:gd name="T4" fmla="*/ 20 w 35"/>
                  <a:gd name="T5" fmla="*/ 131 h 153"/>
                  <a:gd name="T6" fmla="*/ 25 w 35"/>
                  <a:gd name="T7" fmla="*/ 95 h 153"/>
                  <a:gd name="T8" fmla="*/ 29 w 35"/>
                  <a:gd name="T9" fmla="*/ 50 h 153"/>
                  <a:gd name="T10" fmla="*/ 35 w 35"/>
                  <a:gd name="T11" fmla="*/ 0 h 153"/>
                  <a:gd name="T12" fmla="*/ 17 w 35"/>
                  <a:gd name="T13" fmla="*/ 0 h 153"/>
                  <a:gd name="T14" fmla="*/ 12 w 35"/>
                  <a:gd name="T15" fmla="*/ 50 h 153"/>
                  <a:gd name="T16" fmla="*/ 7 w 35"/>
                  <a:gd name="T17" fmla="*/ 95 h 153"/>
                  <a:gd name="T18" fmla="*/ 3 w 35"/>
                  <a:gd name="T19" fmla="*/ 129 h 153"/>
                  <a:gd name="T20" fmla="*/ 0 w 35"/>
                  <a:gd name="T21" fmla="*/ 142 h 153"/>
                  <a:gd name="T22" fmla="*/ 0 w 35"/>
                  <a:gd name="T23" fmla="*/ 142 h 153"/>
                  <a:gd name="T24" fmla="*/ 12 w 35"/>
                  <a:gd name="T25" fmla="*/ 153 h 1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153"/>
                  <a:gd name="T41" fmla="*/ 35 w 35"/>
                  <a:gd name="T42" fmla="*/ 153 h 1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153">
                    <a:moveTo>
                      <a:pt x="12" y="153"/>
                    </a:moveTo>
                    <a:lnTo>
                      <a:pt x="12" y="153"/>
                    </a:lnTo>
                    <a:lnTo>
                      <a:pt x="20" y="131"/>
                    </a:lnTo>
                    <a:lnTo>
                      <a:pt x="25" y="95"/>
                    </a:lnTo>
                    <a:lnTo>
                      <a:pt x="29" y="5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2" y="50"/>
                    </a:lnTo>
                    <a:lnTo>
                      <a:pt x="7" y="95"/>
                    </a:lnTo>
                    <a:lnTo>
                      <a:pt x="3" y="129"/>
                    </a:lnTo>
                    <a:lnTo>
                      <a:pt x="0" y="142"/>
                    </a:lnTo>
                    <a:lnTo>
                      <a:pt x="12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0" name="Freeform 154"/>
              <p:cNvSpPr>
                <a:spLocks/>
              </p:cNvSpPr>
              <p:nvPr/>
            </p:nvSpPr>
            <p:spPr bwMode="auto">
              <a:xfrm>
                <a:off x="2688" y="2545"/>
                <a:ext cx="13" cy="10"/>
              </a:xfrm>
              <a:custGeom>
                <a:avLst/>
                <a:gdLst>
                  <a:gd name="T0" fmla="*/ 0 w 25"/>
                  <a:gd name="T1" fmla="*/ 6 h 20"/>
                  <a:gd name="T2" fmla="*/ 0 w 25"/>
                  <a:gd name="T3" fmla="*/ 6 h 20"/>
                  <a:gd name="T4" fmla="*/ 3 w 25"/>
                  <a:gd name="T5" fmla="*/ 11 h 20"/>
                  <a:gd name="T6" fmla="*/ 8 w 25"/>
                  <a:gd name="T7" fmla="*/ 20 h 20"/>
                  <a:gd name="T8" fmla="*/ 20 w 25"/>
                  <a:gd name="T9" fmla="*/ 17 h 20"/>
                  <a:gd name="T10" fmla="*/ 25 w 25"/>
                  <a:gd name="T11" fmla="*/ 11 h 20"/>
                  <a:gd name="T12" fmla="*/ 13 w 25"/>
                  <a:gd name="T13" fmla="*/ 0 h 20"/>
                  <a:gd name="T14" fmla="*/ 8 w 25"/>
                  <a:gd name="T15" fmla="*/ 6 h 20"/>
                  <a:gd name="T16" fmla="*/ 14 w 25"/>
                  <a:gd name="T17" fmla="*/ 6 h 20"/>
                  <a:gd name="T18" fmla="*/ 20 w 25"/>
                  <a:gd name="T19" fmla="*/ 8 h 20"/>
                  <a:gd name="T20" fmla="*/ 17 w 25"/>
                  <a:gd name="T21" fmla="*/ 0 h 20"/>
                  <a:gd name="T22" fmla="*/ 17 w 25"/>
                  <a:gd name="T23" fmla="*/ 0 h 20"/>
                  <a:gd name="T24" fmla="*/ 0 w 25"/>
                  <a:gd name="T25" fmla="*/ 6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0"/>
                  <a:gd name="T41" fmla="*/ 25 w 25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0">
                    <a:moveTo>
                      <a:pt x="0" y="6"/>
                    </a:moveTo>
                    <a:lnTo>
                      <a:pt x="0" y="6"/>
                    </a:lnTo>
                    <a:lnTo>
                      <a:pt x="3" y="11"/>
                    </a:lnTo>
                    <a:lnTo>
                      <a:pt x="8" y="20"/>
                    </a:lnTo>
                    <a:lnTo>
                      <a:pt x="20" y="17"/>
                    </a:lnTo>
                    <a:lnTo>
                      <a:pt x="25" y="11"/>
                    </a:lnTo>
                    <a:lnTo>
                      <a:pt x="13" y="0"/>
                    </a:lnTo>
                    <a:lnTo>
                      <a:pt x="8" y="6"/>
                    </a:lnTo>
                    <a:lnTo>
                      <a:pt x="14" y="6"/>
                    </a:lnTo>
                    <a:lnTo>
                      <a:pt x="20" y="8"/>
                    </a:lnTo>
                    <a:lnTo>
                      <a:pt x="1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1" name="Freeform 155"/>
              <p:cNvSpPr>
                <a:spLocks/>
              </p:cNvSpPr>
              <p:nvPr/>
            </p:nvSpPr>
            <p:spPr bwMode="auto">
              <a:xfrm>
                <a:off x="2688" y="2493"/>
                <a:ext cx="13" cy="55"/>
              </a:xfrm>
              <a:custGeom>
                <a:avLst/>
                <a:gdLst>
                  <a:gd name="T0" fmla="*/ 12 w 27"/>
                  <a:gd name="T1" fmla="*/ 0 h 110"/>
                  <a:gd name="T2" fmla="*/ 6 w 27"/>
                  <a:gd name="T3" fmla="*/ 19 h 110"/>
                  <a:gd name="T4" fmla="*/ 2 w 27"/>
                  <a:gd name="T5" fmla="*/ 53 h 110"/>
                  <a:gd name="T6" fmla="*/ 0 w 27"/>
                  <a:gd name="T7" fmla="*/ 86 h 110"/>
                  <a:gd name="T8" fmla="*/ 2 w 27"/>
                  <a:gd name="T9" fmla="*/ 110 h 110"/>
                  <a:gd name="T10" fmla="*/ 19 w 27"/>
                  <a:gd name="T11" fmla="*/ 104 h 110"/>
                  <a:gd name="T12" fmla="*/ 18 w 27"/>
                  <a:gd name="T13" fmla="*/ 86 h 110"/>
                  <a:gd name="T14" fmla="*/ 19 w 27"/>
                  <a:gd name="T15" fmla="*/ 53 h 110"/>
                  <a:gd name="T16" fmla="*/ 24 w 27"/>
                  <a:gd name="T17" fmla="*/ 22 h 110"/>
                  <a:gd name="T18" fmla="*/ 27 w 27"/>
                  <a:gd name="T19" fmla="*/ 6 h 110"/>
                  <a:gd name="T20" fmla="*/ 12 w 27"/>
                  <a:gd name="T21" fmla="*/ 0 h 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0"/>
                  <a:gd name="T35" fmla="*/ 27 w 27"/>
                  <a:gd name="T36" fmla="*/ 110 h 1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0">
                    <a:moveTo>
                      <a:pt x="12" y="0"/>
                    </a:moveTo>
                    <a:lnTo>
                      <a:pt x="6" y="19"/>
                    </a:lnTo>
                    <a:lnTo>
                      <a:pt x="2" y="53"/>
                    </a:lnTo>
                    <a:lnTo>
                      <a:pt x="0" y="86"/>
                    </a:lnTo>
                    <a:lnTo>
                      <a:pt x="2" y="110"/>
                    </a:lnTo>
                    <a:lnTo>
                      <a:pt x="19" y="104"/>
                    </a:lnTo>
                    <a:lnTo>
                      <a:pt x="18" y="86"/>
                    </a:lnTo>
                    <a:lnTo>
                      <a:pt x="19" y="53"/>
                    </a:lnTo>
                    <a:lnTo>
                      <a:pt x="24" y="22"/>
                    </a:lnTo>
                    <a:lnTo>
                      <a:pt x="27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2" name="Freeform 156"/>
              <p:cNvSpPr>
                <a:spLocks/>
              </p:cNvSpPr>
              <p:nvPr/>
            </p:nvSpPr>
            <p:spPr bwMode="auto">
              <a:xfrm>
                <a:off x="2693" y="2491"/>
                <a:ext cx="8" cy="5"/>
              </a:xfrm>
              <a:custGeom>
                <a:avLst/>
                <a:gdLst>
                  <a:gd name="T0" fmla="*/ 15 w 15"/>
                  <a:gd name="T1" fmla="*/ 10 h 10"/>
                  <a:gd name="T2" fmla="*/ 15 w 15"/>
                  <a:gd name="T3" fmla="*/ 4 h 10"/>
                  <a:gd name="T4" fmla="*/ 10 w 15"/>
                  <a:gd name="T5" fmla="*/ 0 h 10"/>
                  <a:gd name="T6" fmla="*/ 4 w 15"/>
                  <a:gd name="T7" fmla="*/ 0 h 10"/>
                  <a:gd name="T8" fmla="*/ 0 w 15"/>
                  <a:gd name="T9" fmla="*/ 4 h 10"/>
                  <a:gd name="T10" fmla="*/ 15 w 15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0"/>
                  <a:gd name="T20" fmla="*/ 15 w 1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0">
                    <a:moveTo>
                      <a:pt x="15" y="10"/>
                    </a:moveTo>
                    <a:lnTo>
                      <a:pt x="15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3" name="Freeform 157"/>
              <p:cNvSpPr>
                <a:spLocks/>
              </p:cNvSpPr>
              <p:nvPr/>
            </p:nvSpPr>
            <p:spPr bwMode="auto">
              <a:xfrm>
                <a:off x="2690" y="2538"/>
                <a:ext cx="7" cy="7"/>
              </a:xfrm>
              <a:custGeom>
                <a:avLst/>
                <a:gdLst>
                  <a:gd name="T0" fmla="*/ 11 w 14"/>
                  <a:gd name="T1" fmla="*/ 15 h 15"/>
                  <a:gd name="T2" fmla="*/ 14 w 14"/>
                  <a:gd name="T3" fmla="*/ 9 h 15"/>
                  <a:gd name="T4" fmla="*/ 11 w 14"/>
                  <a:gd name="T5" fmla="*/ 3 h 15"/>
                  <a:gd name="T6" fmla="*/ 5 w 14"/>
                  <a:gd name="T7" fmla="*/ 0 h 15"/>
                  <a:gd name="T8" fmla="*/ 0 w 14"/>
                  <a:gd name="T9" fmla="*/ 3 h 15"/>
                  <a:gd name="T10" fmla="*/ 11 w 14"/>
                  <a:gd name="T11" fmla="*/ 1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5"/>
                  <a:gd name="T20" fmla="*/ 14 w 14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5">
                    <a:moveTo>
                      <a:pt x="11" y="15"/>
                    </a:moveTo>
                    <a:lnTo>
                      <a:pt x="14" y="9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4" name="Freeform 158"/>
              <p:cNvSpPr>
                <a:spLocks/>
              </p:cNvSpPr>
              <p:nvPr/>
            </p:nvSpPr>
            <p:spPr bwMode="auto">
              <a:xfrm>
                <a:off x="2670" y="2539"/>
                <a:ext cx="26" cy="74"/>
              </a:xfrm>
              <a:custGeom>
                <a:avLst/>
                <a:gdLst>
                  <a:gd name="T0" fmla="*/ 0 w 51"/>
                  <a:gd name="T1" fmla="*/ 63 h 149"/>
                  <a:gd name="T2" fmla="*/ 18 w 51"/>
                  <a:gd name="T3" fmla="*/ 64 h 149"/>
                  <a:gd name="T4" fmla="*/ 21 w 51"/>
                  <a:gd name="T5" fmla="*/ 50 h 149"/>
                  <a:gd name="T6" fmla="*/ 28 w 51"/>
                  <a:gd name="T7" fmla="*/ 36 h 149"/>
                  <a:gd name="T8" fmla="*/ 38 w 51"/>
                  <a:gd name="T9" fmla="*/ 23 h 149"/>
                  <a:gd name="T10" fmla="*/ 51 w 51"/>
                  <a:gd name="T11" fmla="*/ 12 h 149"/>
                  <a:gd name="T12" fmla="*/ 40 w 51"/>
                  <a:gd name="T13" fmla="*/ 0 h 149"/>
                  <a:gd name="T14" fmla="*/ 27 w 51"/>
                  <a:gd name="T15" fmla="*/ 12 h 149"/>
                  <a:gd name="T16" fmla="*/ 13 w 51"/>
                  <a:gd name="T17" fmla="*/ 28 h 149"/>
                  <a:gd name="T18" fmla="*/ 3 w 51"/>
                  <a:gd name="T19" fmla="*/ 44 h 149"/>
                  <a:gd name="T20" fmla="*/ 0 w 51"/>
                  <a:gd name="T21" fmla="*/ 64 h 149"/>
                  <a:gd name="T22" fmla="*/ 18 w 51"/>
                  <a:gd name="T23" fmla="*/ 66 h 149"/>
                  <a:gd name="T24" fmla="*/ 0 w 51"/>
                  <a:gd name="T25" fmla="*/ 64 h 149"/>
                  <a:gd name="T26" fmla="*/ 0 w 51"/>
                  <a:gd name="T27" fmla="*/ 149 h 149"/>
                  <a:gd name="T28" fmla="*/ 18 w 51"/>
                  <a:gd name="T29" fmla="*/ 66 h 149"/>
                  <a:gd name="T30" fmla="*/ 0 w 51"/>
                  <a:gd name="T31" fmla="*/ 63 h 1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"/>
                  <a:gd name="T49" fmla="*/ 0 h 149"/>
                  <a:gd name="T50" fmla="*/ 51 w 51"/>
                  <a:gd name="T51" fmla="*/ 149 h 1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" h="149">
                    <a:moveTo>
                      <a:pt x="0" y="63"/>
                    </a:moveTo>
                    <a:lnTo>
                      <a:pt x="18" y="64"/>
                    </a:lnTo>
                    <a:lnTo>
                      <a:pt x="21" y="50"/>
                    </a:lnTo>
                    <a:lnTo>
                      <a:pt x="28" y="36"/>
                    </a:lnTo>
                    <a:lnTo>
                      <a:pt x="38" y="23"/>
                    </a:lnTo>
                    <a:lnTo>
                      <a:pt x="51" y="12"/>
                    </a:lnTo>
                    <a:lnTo>
                      <a:pt x="40" y="0"/>
                    </a:lnTo>
                    <a:lnTo>
                      <a:pt x="27" y="12"/>
                    </a:lnTo>
                    <a:lnTo>
                      <a:pt x="13" y="28"/>
                    </a:lnTo>
                    <a:lnTo>
                      <a:pt x="3" y="44"/>
                    </a:lnTo>
                    <a:lnTo>
                      <a:pt x="0" y="64"/>
                    </a:lnTo>
                    <a:lnTo>
                      <a:pt x="18" y="66"/>
                    </a:lnTo>
                    <a:lnTo>
                      <a:pt x="0" y="64"/>
                    </a:lnTo>
                    <a:lnTo>
                      <a:pt x="0" y="149"/>
                    </a:lnTo>
                    <a:lnTo>
                      <a:pt x="18" y="66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5" name="Freeform 159"/>
              <p:cNvSpPr>
                <a:spLocks/>
              </p:cNvSpPr>
              <p:nvPr/>
            </p:nvSpPr>
            <p:spPr bwMode="auto">
              <a:xfrm>
                <a:off x="2670" y="2507"/>
                <a:ext cx="13" cy="65"/>
              </a:xfrm>
              <a:custGeom>
                <a:avLst/>
                <a:gdLst>
                  <a:gd name="T0" fmla="*/ 8 w 25"/>
                  <a:gd name="T1" fmla="*/ 0 h 130"/>
                  <a:gd name="T2" fmla="*/ 8 w 25"/>
                  <a:gd name="T3" fmla="*/ 0 h 130"/>
                  <a:gd name="T4" fmla="*/ 8 w 25"/>
                  <a:gd name="T5" fmla="*/ 29 h 130"/>
                  <a:gd name="T6" fmla="*/ 8 w 25"/>
                  <a:gd name="T7" fmla="*/ 61 h 130"/>
                  <a:gd name="T8" fmla="*/ 5 w 25"/>
                  <a:gd name="T9" fmla="*/ 93 h 130"/>
                  <a:gd name="T10" fmla="*/ 0 w 25"/>
                  <a:gd name="T11" fmla="*/ 127 h 130"/>
                  <a:gd name="T12" fmla="*/ 18 w 25"/>
                  <a:gd name="T13" fmla="*/ 130 h 130"/>
                  <a:gd name="T14" fmla="*/ 22 w 25"/>
                  <a:gd name="T15" fmla="*/ 93 h 130"/>
                  <a:gd name="T16" fmla="*/ 25 w 25"/>
                  <a:gd name="T17" fmla="*/ 61 h 130"/>
                  <a:gd name="T18" fmla="*/ 25 w 25"/>
                  <a:gd name="T19" fmla="*/ 29 h 130"/>
                  <a:gd name="T20" fmla="*/ 25 w 25"/>
                  <a:gd name="T21" fmla="*/ 0 h 130"/>
                  <a:gd name="T22" fmla="*/ 25 w 25"/>
                  <a:gd name="T23" fmla="*/ 0 h 130"/>
                  <a:gd name="T24" fmla="*/ 8 w 25"/>
                  <a:gd name="T25" fmla="*/ 0 h 1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130"/>
                  <a:gd name="T41" fmla="*/ 25 w 25"/>
                  <a:gd name="T42" fmla="*/ 130 h 1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130">
                    <a:moveTo>
                      <a:pt x="8" y="0"/>
                    </a:moveTo>
                    <a:lnTo>
                      <a:pt x="8" y="0"/>
                    </a:lnTo>
                    <a:lnTo>
                      <a:pt x="8" y="29"/>
                    </a:lnTo>
                    <a:lnTo>
                      <a:pt x="8" y="61"/>
                    </a:lnTo>
                    <a:lnTo>
                      <a:pt x="5" y="93"/>
                    </a:lnTo>
                    <a:lnTo>
                      <a:pt x="0" y="127"/>
                    </a:lnTo>
                    <a:lnTo>
                      <a:pt x="18" y="130"/>
                    </a:lnTo>
                    <a:lnTo>
                      <a:pt x="22" y="93"/>
                    </a:lnTo>
                    <a:lnTo>
                      <a:pt x="25" y="61"/>
                    </a:lnTo>
                    <a:lnTo>
                      <a:pt x="25" y="29"/>
                    </a:lnTo>
                    <a:lnTo>
                      <a:pt x="2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6" name="Freeform 160"/>
              <p:cNvSpPr>
                <a:spLocks/>
              </p:cNvSpPr>
              <p:nvPr/>
            </p:nvSpPr>
            <p:spPr bwMode="auto">
              <a:xfrm>
                <a:off x="2674" y="2405"/>
                <a:ext cx="39" cy="102"/>
              </a:xfrm>
              <a:custGeom>
                <a:avLst/>
                <a:gdLst>
                  <a:gd name="T0" fmla="*/ 64 w 78"/>
                  <a:gd name="T1" fmla="*/ 0 h 203"/>
                  <a:gd name="T2" fmla="*/ 49 w 78"/>
                  <a:gd name="T3" fmla="*/ 23 h 203"/>
                  <a:gd name="T4" fmla="*/ 36 w 78"/>
                  <a:gd name="T5" fmla="*/ 51 h 203"/>
                  <a:gd name="T6" fmla="*/ 23 w 78"/>
                  <a:gd name="T7" fmla="*/ 79 h 203"/>
                  <a:gd name="T8" fmla="*/ 14 w 78"/>
                  <a:gd name="T9" fmla="*/ 108 h 203"/>
                  <a:gd name="T10" fmla="*/ 8 w 78"/>
                  <a:gd name="T11" fmla="*/ 136 h 203"/>
                  <a:gd name="T12" fmla="*/ 4 w 78"/>
                  <a:gd name="T13" fmla="*/ 162 h 203"/>
                  <a:gd name="T14" fmla="*/ 1 w 78"/>
                  <a:gd name="T15" fmla="*/ 185 h 203"/>
                  <a:gd name="T16" fmla="*/ 0 w 78"/>
                  <a:gd name="T17" fmla="*/ 203 h 203"/>
                  <a:gd name="T18" fmla="*/ 17 w 78"/>
                  <a:gd name="T19" fmla="*/ 203 h 203"/>
                  <a:gd name="T20" fmla="*/ 19 w 78"/>
                  <a:gd name="T21" fmla="*/ 185 h 203"/>
                  <a:gd name="T22" fmla="*/ 21 w 78"/>
                  <a:gd name="T23" fmla="*/ 162 h 203"/>
                  <a:gd name="T24" fmla="*/ 26 w 78"/>
                  <a:gd name="T25" fmla="*/ 139 h 203"/>
                  <a:gd name="T26" fmla="*/ 32 w 78"/>
                  <a:gd name="T27" fmla="*/ 111 h 203"/>
                  <a:gd name="T28" fmla="*/ 40 w 78"/>
                  <a:gd name="T29" fmla="*/ 85 h 203"/>
                  <a:gd name="T30" fmla="*/ 51 w 78"/>
                  <a:gd name="T31" fmla="*/ 57 h 203"/>
                  <a:gd name="T32" fmla="*/ 64 w 78"/>
                  <a:gd name="T33" fmla="*/ 32 h 203"/>
                  <a:gd name="T34" fmla="*/ 78 w 78"/>
                  <a:gd name="T35" fmla="*/ 12 h 203"/>
                  <a:gd name="T36" fmla="*/ 64 w 78"/>
                  <a:gd name="T37" fmla="*/ 0 h 2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"/>
                  <a:gd name="T58" fmla="*/ 0 h 203"/>
                  <a:gd name="T59" fmla="*/ 78 w 78"/>
                  <a:gd name="T60" fmla="*/ 203 h 2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" h="203">
                    <a:moveTo>
                      <a:pt x="64" y="0"/>
                    </a:moveTo>
                    <a:lnTo>
                      <a:pt x="49" y="23"/>
                    </a:lnTo>
                    <a:lnTo>
                      <a:pt x="36" y="51"/>
                    </a:lnTo>
                    <a:lnTo>
                      <a:pt x="23" y="79"/>
                    </a:lnTo>
                    <a:lnTo>
                      <a:pt x="14" y="108"/>
                    </a:lnTo>
                    <a:lnTo>
                      <a:pt x="8" y="136"/>
                    </a:lnTo>
                    <a:lnTo>
                      <a:pt x="4" y="162"/>
                    </a:lnTo>
                    <a:lnTo>
                      <a:pt x="1" y="185"/>
                    </a:lnTo>
                    <a:lnTo>
                      <a:pt x="0" y="203"/>
                    </a:lnTo>
                    <a:lnTo>
                      <a:pt x="17" y="203"/>
                    </a:lnTo>
                    <a:lnTo>
                      <a:pt x="19" y="185"/>
                    </a:lnTo>
                    <a:lnTo>
                      <a:pt x="21" y="162"/>
                    </a:lnTo>
                    <a:lnTo>
                      <a:pt x="26" y="139"/>
                    </a:lnTo>
                    <a:lnTo>
                      <a:pt x="32" y="111"/>
                    </a:lnTo>
                    <a:lnTo>
                      <a:pt x="40" y="85"/>
                    </a:lnTo>
                    <a:lnTo>
                      <a:pt x="51" y="57"/>
                    </a:lnTo>
                    <a:lnTo>
                      <a:pt x="64" y="32"/>
                    </a:lnTo>
                    <a:lnTo>
                      <a:pt x="78" y="1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7" name="Freeform 161"/>
              <p:cNvSpPr>
                <a:spLocks/>
              </p:cNvSpPr>
              <p:nvPr/>
            </p:nvSpPr>
            <p:spPr bwMode="auto">
              <a:xfrm>
                <a:off x="2706" y="2404"/>
                <a:ext cx="8" cy="7"/>
              </a:xfrm>
              <a:custGeom>
                <a:avLst/>
                <a:gdLst>
                  <a:gd name="T0" fmla="*/ 14 w 16"/>
                  <a:gd name="T1" fmla="*/ 15 h 15"/>
                  <a:gd name="T2" fmla="*/ 16 w 16"/>
                  <a:gd name="T3" fmla="*/ 7 h 15"/>
                  <a:gd name="T4" fmla="*/ 13 w 16"/>
                  <a:gd name="T5" fmla="*/ 1 h 15"/>
                  <a:gd name="T6" fmla="*/ 6 w 16"/>
                  <a:gd name="T7" fmla="*/ 0 h 15"/>
                  <a:gd name="T8" fmla="*/ 0 w 16"/>
                  <a:gd name="T9" fmla="*/ 3 h 15"/>
                  <a:gd name="T10" fmla="*/ 14 w 16"/>
                  <a:gd name="T11" fmla="*/ 1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5"/>
                  <a:gd name="T20" fmla="*/ 16 w 1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5">
                    <a:moveTo>
                      <a:pt x="14" y="15"/>
                    </a:moveTo>
                    <a:lnTo>
                      <a:pt x="16" y="7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8" name="Freeform 162"/>
              <p:cNvSpPr>
                <a:spLocks/>
              </p:cNvSpPr>
              <p:nvPr/>
            </p:nvSpPr>
            <p:spPr bwMode="auto">
              <a:xfrm>
                <a:off x="2661" y="2543"/>
                <a:ext cx="8" cy="6"/>
              </a:xfrm>
              <a:custGeom>
                <a:avLst/>
                <a:gdLst>
                  <a:gd name="T0" fmla="*/ 2 w 16"/>
                  <a:gd name="T1" fmla="*/ 0 h 11"/>
                  <a:gd name="T2" fmla="*/ 0 w 16"/>
                  <a:gd name="T3" fmla="*/ 6 h 11"/>
                  <a:gd name="T4" fmla="*/ 5 w 16"/>
                  <a:gd name="T5" fmla="*/ 10 h 11"/>
                  <a:gd name="T6" fmla="*/ 10 w 16"/>
                  <a:gd name="T7" fmla="*/ 11 h 11"/>
                  <a:gd name="T8" fmla="*/ 16 w 16"/>
                  <a:gd name="T9" fmla="*/ 9 h 11"/>
                  <a:gd name="T10" fmla="*/ 2 w 1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1"/>
                  <a:gd name="T20" fmla="*/ 16 w 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1">
                    <a:moveTo>
                      <a:pt x="2" y="0"/>
                    </a:moveTo>
                    <a:lnTo>
                      <a:pt x="0" y="6"/>
                    </a:lnTo>
                    <a:lnTo>
                      <a:pt x="5" y="10"/>
                    </a:lnTo>
                    <a:lnTo>
                      <a:pt x="10" y="11"/>
                    </a:lnTo>
                    <a:lnTo>
                      <a:pt x="16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19" name="Freeform 163"/>
              <p:cNvSpPr>
                <a:spLocks/>
              </p:cNvSpPr>
              <p:nvPr/>
            </p:nvSpPr>
            <p:spPr bwMode="auto">
              <a:xfrm>
                <a:off x="2661" y="2522"/>
                <a:ext cx="20" cy="26"/>
              </a:xfrm>
              <a:custGeom>
                <a:avLst/>
                <a:gdLst>
                  <a:gd name="T0" fmla="*/ 25 w 39"/>
                  <a:gd name="T1" fmla="*/ 0 h 52"/>
                  <a:gd name="T2" fmla="*/ 22 w 39"/>
                  <a:gd name="T3" fmla="*/ 5 h 52"/>
                  <a:gd name="T4" fmla="*/ 16 w 39"/>
                  <a:gd name="T5" fmla="*/ 16 h 52"/>
                  <a:gd name="T6" fmla="*/ 7 w 39"/>
                  <a:gd name="T7" fmla="*/ 31 h 52"/>
                  <a:gd name="T8" fmla="*/ 0 w 39"/>
                  <a:gd name="T9" fmla="*/ 43 h 52"/>
                  <a:gd name="T10" fmla="*/ 14 w 39"/>
                  <a:gd name="T11" fmla="*/ 52 h 52"/>
                  <a:gd name="T12" fmla="*/ 22 w 39"/>
                  <a:gd name="T13" fmla="*/ 40 h 52"/>
                  <a:gd name="T14" fmla="*/ 30 w 39"/>
                  <a:gd name="T15" fmla="*/ 25 h 52"/>
                  <a:gd name="T16" fmla="*/ 36 w 39"/>
                  <a:gd name="T17" fmla="*/ 11 h 52"/>
                  <a:gd name="T18" fmla="*/ 39 w 39"/>
                  <a:gd name="T19" fmla="*/ 6 h 52"/>
                  <a:gd name="T20" fmla="*/ 25 w 39"/>
                  <a:gd name="T21" fmla="*/ 0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52"/>
                  <a:gd name="T35" fmla="*/ 39 w 39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52">
                    <a:moveTo>
                      <a:pt x="25" y="0"/>
                    </a:moveTo>
                    <a:lnTo>
                      <a:pt x="22" y="5"/>
                    </a:lnTo>
                    <a:lnTo>
                      <a:pt x="16" y="16"/>
                    </a:lnTo>
                    <a:lnTo>
                      <a:pt x="7" y="31"/>
                    </a:lnTo>
                    <a:lnTo>
                      <a:pt x="0" y="43"/>
                    </a:lnTo>
                    <a:lnTo>
                      <a:pt x="14" y="52"/>
                    </a:lnTo>
                    <a:lnTo>
                      <a:pt x="22" y="40"/>
                    </a:lnTo>
                    <a:lnTo>
                      <a:pt x="30" y="25"/>
                    </a:lnTo>
                    <a:lnTo>
                      <a:pt x="36" y="11"/>
                    </a:lnTo>
                    <a:lnTo>
                      <a:pt x="39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0" name="Freeform 164"/>
              <p:cNvSpPr>
                <a:spLocks/>
              </p:cNvSpPr>
              <p:nvPr/>
            </p:nvSpPr>
            <p:spPr bwMode="auto">
              <a:xfrm>
                <a:off x="2674" y="2520"/>
                <a:ext cx="7" cy="5"/>
              </a:xfrm>
              <a:custGeom>
                <a:avLst/>
                <a:gdLst>
                  <a:gd name="T0" fmla="*/ 14 w 14"/>
                  <a:gd name="T1" fmla="*/ 10 h 10"/>
                  <a:gd name="T2" fmla="*/ 14 w 14"/>
                  <a:gd name="T3" fmla="*/ 4 h 10"/>
                  <a:gd name="T4" fmla="*/ 10 w 14"/>
                  <a:gd name="T5" fmla="*/ 0 h 10"/>
                  <a:gd name="T6" fmla="*/ 4 w 14"/>
                  <a:gd name="T7" fmla="*/ 0 h 10"/>
                  <a:gd name="T8" fmla="*/ 0 w 14"/>
                  <a:gd name="T9" fmla="*/ 4 h 10"/>
                  <a:gd name="T10" fmla="*/ 14 w 14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0"/>
                  <a:gd name="T20" fmla="*/ 14 w 1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0">
                    <a:moveTo>
                      <a:pt x="14" y="10"/>
                    </a:moveTo>
                    <a:lnTo>
                      <a:pt x="14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1" name="Freeform 165"/>
              <p:cNvSpPr>
                <a:spLocks/>
              </p:cNvSpPr>
              <p:nvPr/>
            </p:nvSpPr>
            <p:spPr bwMode="auto">
              <a:xfrm>
                <a:off x="2658" y="2553"/>
                <a:ext cx="7" cy="7"/>
              </a:xfrm>
              <a:custGeom>
                <a:avLst/>
                <a:gdLst>
                  <a:gd name="T0" fmla="*/ 3 w 15"/>
                  <a:gd name="T1" fmla="*/ 0 h 14"/>
                  <a:gd name="T2" fmla="*/ 0 w 15"/>
                  <a:gd name="T3" fmla="*/ 6 h 14"/>
                  <a:gd name="T4" fmla="*/ 3 w 15"/>
                  <a:gd name="T5" fmla="*/ 11 h 14"/>
                  <a:gd name="T6" fmla="*/ 9 w 15"/>
                  <a:gd name="T7" fmla="*/ 14 h 14"/>
                  <a:gd name="T8" fmla="*/ 15 w 15"/>
                  <a:gd name="T9" fmla="*/ 11 h 14"/>
                  <a:gd name="T10" fmla="*/ 3 w 1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4"/>
                  <a:gd name="T20" fmla="*/ 15 w 1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4">
                    <a:moveTo>
                      <a:pt x="3" y="0"/>
                    </a:moveTo>
                    <a:lnTo>
                      <a:pt x="0" y="6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5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2" name="Freeform 166"/>
              <p:cNvSpPr>
                <a:spLocks/>
              </p:cNvSpPr>
              <p:nvPr/>
            </p:nvSpPr>
            <p:spPr bwMode="auto">
              <a:xfrm>
                <a:off x="2659" y="2532"/>
                <a:ext cx="24" cy="27"/>
              </a:xfrm>
              <a:custGeom>
                <a:avLst/>
                <a:gdLst>
                  <a:gd name="T0" fmla="*/ 30 w 47"/>
                  <a:gd name="T1" fmla="*/ 0 h 54"/>
                  <a:gd name="T2" fmla="*/ 24 w 47"/>
                  <a:gd name="T3" fmla="*/ 14 h 54"/>
                  <a:gd name="T4" fmla="*/ 15 w 47"/>
                  <a:gd name="T5" fmla="*/ 27 h 54"/>
                  <a:gd name="T6" fmla="*/ 8 w 47"/>
                  <a:gd name="T7" fmla="*/ 35 h 54"/>
                  <a:gd name="T8" fmla="*/ 0 w 47"/>
                  <a:gd name="T9" fmla="*/ 43 h 54"/>
                  <a:gd name="T10" fmla="*/ 12 w 47"/>
                  <a:gd name="T11" fmla="*/ 54 h 54"/>
                  <a:gd name="T12" fmla="*/ 19 w 47"/>
                  <a:gd name="T13" fmla="*/ 47 h 54"/>
                  <a:gd name="T14" fmla="*/ 30 w 47"/>
                  <a:gd name="T15" fmla="*/ 35 h 54"/>
                  <a:gd name="T16" fmla="*/ 38 w 47"/>
                  <a:gd name="T17" fmla="*/ 22 h 54"/>
                  <a:gd name="T18" fmla="*/ 47 w 47"/>
                  <a:gd name="T19" fmla="*/ 6 h 54"/>
                  <a:gd name="T20" fmla="*/ 30 w 47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54"/>
                  <a:gd name="T35" fmla="*/ 47 w 47"/>
                  <a:gd name="T36" fmla="*/ 54 h 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54">
                    <a:moveTo>
                      <a:pt x="30" y="0"/>
                    </a:moveTo>
                    <a:lnTo>
                      <a:pt x="24" y="14"/>
                    </a:lnTo>
                    <a:lnTo>
                      <a:pt x="15" y="27"/>
                    </a:lnTo>
                    <a:lnTo>
                      <a:pt x="8" y="35"/>
                    </a:lnTo>
                    <a:lnTo>
                      <a:pt x="0" y="43"/>
                    </a:lnTo>
                    <a:lnTo>
                      <a:pt x="12" y="54"/>
                    </a:lnTo>
                    <a:lnTo>
                      <a:pt x="19" y="47"/>
                    </a:lnTo>
                    <a:lnTo>
                      <a:pt x="30" y="35"/>
                    </a:lnTo>
                    <a:lnTo>
                      <a:pt x="38" y="22"/>
                    </a:lnTo>
                    <a:lnTo>
                      <a:pt x="47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3" name="Freeform 167"/>
              <p:cNvSpPr>
                <a:spLocks/>
              </p:cNvSpPr>
              <p:nvPr/>
            </p:nvSpPr>
            <p:spPr bwMode="auto">
              <a:xfrm>
                <a:off x="2674" y="2529"/>
                <a:ext cx="9" cy="6"/>
              </a:xfrm>
              <a:custGeom>
                <a:avLst/>
                <a:gdLst>
                  <a:gd name="T0" fmla="*/ 17 w 17"/>
                  <a:gd name="T1" fmla="*/ 11 h 11"/>
                  <a:gd name="T2" fmla="*/ 16 w 17"/>
                  <a:gd name="T3" fmla="*/ 4 h 11"/>
                  <a:gd name="T4" fmla="*/ 11 w 17"/>
                  <a:gd name="T5" fmla="*/ 0 h 11"/>
                  <a:gd name="T6" fmla="*/ 4 w 17"/>
                  <a:gd name="T7" fmla="*/ 0 h 11"/>
                  <a:gd name="T8" fmla="*/ 0 w 17"/>
                  <a:gd name="T9" fmla="*/ 5 h 11"/>
                  <a:gd name="T10" fmla="*/ 17 w 17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1"/>
                  <a:gd name="T20" fmla="*/ 17 w 1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1">
                    <a:moveTo>
                      <a:pt x="17" y="11"/>
                    </a:moveTo>
                    <a:lnTo>
                      <a:pt x="16" y="4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4" name="Freeform 168"/>
              <p:cNvSpPr>
                <a:spLocks/>
              </p:cNvSpPr>
              <p:nvPr/>
            </p:nvSpPr>
            <p:spPr bwMode="auto">
              <a:xfrm>
                <a:off x="2687" y="2540"/>
                <a:ext cx="9" cy="5"/>
              </a:xfrm>
              <a:custGeom>
                <a:avLst/>
                <a:gdLst>
                  <a:gd name="T0" fmla="*/ 17 w 17"/>
                  <a:gd name="T1" fmla="*/ 9 h 9"/>
                  <a:gd name="T2" fmla="*/ 14 w 17"/>
                  <a:gd name="T3" fmla="*/ 1 h 9"/>
                  <a:gd name="T4" fmla="*/ 9 w 17"/>
                  <a:gd name="T5" fmla="*/ 0 h 9"/>
                  <a:gd name="T6" fmla="*/ 3 w 17"/>
                  <a:gd name="T7" fmla="*/ 1 h 9"/>
                  <a:gd name="T8" fmla="*/ 0 w 17"/>
                  <a:gd name="T9" fmla="*/ 9 h 9"/>
                  <a:gd name="T10" fmla="*/ 17 w 17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7" y="9"/>
                    </a:moveTo>
                    <a:lnTo>
                      <a:pt x="14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5" name="Freeform 169"/>
              <p:cNvSpPr>
                <a:spLocks/>
              </p:cNvSpPr>
              <p:nvPr/>
            </p:nvSpPr>
            <p:spPr bwMode="auto">
              <a:xfrm>
                <a:off x="2664" y="2545"/>
                <a:ext cx="32" cy="69"/>
              </a:xfrm>
              <a:custGeom>
                <a:avLst/>
                <a:gdLst>
                  <a:gd name="T0" fmla="*/ 12 w 64"/>
                  <a:gd name="T1" fmla="*/ 138 h 138"/>
                  <a:gd name="T2" fmla="*/ 28 w 64"/>
                  <a:gd name="T3" fmla="*/ 122 h 138"/>
                  <a:gd name="T4" fmla="*/ 40 w 64"/>
                  <a:gd name="T5" fmla="*/ 102 h 138"/>
                  <a:gd name="T6" fmla="*/ 48 w 64"/>
                  <a:gd name="T7" fmla="*/ 81 h 138"/>
                  <a:gd name="T8" fmla="*/ 56 w 64"/>
                  <a:gd name="T9" fmla="*/ 61 h 138"/>
                  <a:gd name="T10" fmla="*/ 58 w 64"/>
                  <a:gd name="T11" fmla="*/ 42 h 138"/>
                  <a:gd name="T12" fmla="*/ 61 w 64"/>
                  <a:gd name="T13" fmla="*/ 23 h 138"/>
                  <a:gd name="T14" fmla="*/ 63 w 64"/>
                  <a:gd name="T15" fmla="*/ 10 h 138"/>
                  <a:gd name="T16" fmla="*/ 64 w 64"/>
                  <a:gd name="T17" fmla="*/ 0 h 138"/>
                  <a:gd name="T18" fmla="*/ 47 w 64"/>
                  <a:gd name="T19" fmla="*/ 0 h 138"/>
                  <a:gd name="T20" fmla="*/ 45 w 64"/>
                  <a:gd name="T21" fmla="*/ 10 h 138"/>
                  <a:gd name="T22" fmla="*/ 44 w 64"/>
                  <a:gd name="T23" fmla="*/ 23 h 138"/>
                  <a:gd name="T24" fmla="*/ 41 w 64"/>
                  <a:gd name="T25" fmla="*/ 39 h 138"/>
                  <a:gd name="T26" fmla="*/ 38 w 64"/>
                  <a:gd name="T27" fmla="*/ 58 h 138"/>
                  <a:gd name="T28" fmla="*/ 31 w 64"/>
                  <a:gd name="T29" fmla="*/ 76 h 138"/>
                  <a:gd name="T30" fmla="*/ 25 w 64"/>
                  <a:gd name="T31" fmla="*/ 96 h 138"/>
                  <a:gd name="T32" fmla="*/ 13 w 64"/>
                  <a:gd name="T33" fmla="*/ 111 h 138"/>
                  <a:gd name="T34" fmla="*/ 0 w 64"/>
                  <a:gd name="T35" fmla="*/ 124 h 138"/>
                  <a:gd name="T36" fmla="*/ 12 w 64"/>
                  <a:gd name="T37" fmla="*/ 138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138"/>
                  <a:gd name="T59" fmla="*/ 64 w 64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138">
                    <a:moveTo>
                      <a:pt x="12" y="138"/>
                    </a:moveTo>
                    <a:lnTo>
                      <a:pt x="28" y="122"/>
                    </a:lnTo>
                    <a:lnTo>
                      <a:pt x="40" y="102"/>
                    </a:lnTo>
                    <a:lnTo>
                      <a:pt x="48" y="81"/>
                    </a:lnTo>
                    <a:lnTo>
                      <a:pt x="56" y="61"/>
                    </a:lnTo>
                    <a:lnTo>
                      <a:pt x="58" y="42"/>
                    </a:lnTo>
                    <a:lnTo>
                      <a:pt x="61" y="23"/>
                    </a:lnTo>
                    <a:lnTo>
                      <a:pt x="63" y="10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45" y="10"/>
                    </a:lnTo>
                    <a:lnTo>
                      <a:pt x="44" y="23"/>
                    </a:lnTo>
                    <a:lnTo>
                      <a:pt x="41" y="39"/>
                    </a:lnTo>
                    <a:lnTo>
                      <a:pt x="38" y="58"/>
                    </a:lnTo>
                    <a:lnTo>
                      <a:pt x="31" y="76"/>
                    </a:lnTo>
                    <a:lnTo>
                      <a:pt x="25" y="96"/>
                    </a:lnTo>
                    <a:lnTo>
                      <a:pt x="13" y="111"/>
                    </a:lnTo>
                    <a:lnTo>
                      <a:pt x="0" y="124"/>
                    </a:lnTo>
                    <a:lnTo>
                      <a:pt x="12" y="1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6" name="Freeform 170"/>
              <p:cNvSpPr>
                <a:spLocks/>
              </p:cNvSpPr>
              <p:nvPr/>
            </p:nvSpPr>
            <p:spPr bwMode="auto">
              <a:xfrm>
                <a:off x="2662" y="2607"/>
                <a:ext cx="7" cy="8"/>
              </a:xfrm>
              <a:custGeom>
                <a:avLst/>
                <a:gdLst>
                  <a:gd name="T0" fmla="*/ 3 w 15"/>
                  <a:gd name="T1" fmla="*/ 0 h 16"/>
                  <a:gd name="T2" fmla="*/ 0 w 15"/>
                  <a:gd name="T3" fmla="*/ 6 h 16"/>
                  <a:gd name="T4" fmla="*/ 3 w 15"/>
                  <a:gd name="T5" fmla="*/ 13 h 16"/>
                  <a:gd name="T6" fmla="*/ 7 w 15"/>
                  <a:gd name="T7" fmla="*/ 16 h 16"/>
                  <a:gd name="T8" fmla="*/ 15 w 15"/>
                  <a:gd name="T9" fmla="*/ 14 h 16"/>
                  <a:gd name="T10" fmla="*/ 3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3" y="0"/>
                    </a:moveTo>
                    <a:lnTo>
                      <a:pt x="0" y="6"/>
                    </a:lnTo>
                    <a:lnTo>
                      <a:pt x="3" y="13"/>
                    </a:lnTo>
                    <a:lnTo>
                      <a:pt x="7" y="16"/>
                    </a:lnTo>
                    <a:lnTo>
                      <a:pt x="15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7" name="Freeform 171"/>
              <p:cNvSpPr>
                <a:spLocks/>
              </p:cNvSpPr>
              <p:nvPr/>
            </p:nvSpPr>
            <p:spPr bwMode="auto">
              <a:xfrm>
                <a:off x="2686" y="2572"/>
                <a:ext cx="9" cy="5"/>
              </a:xfrm>
              <a:custGeom>
                <a:avLst/>
                <a:gdLst>
                  <a:gd name="T0" fmla="*/ 18 w 18"/>
                  <a:gd name="T1" fmla="*/ 10 h 10"/>
                  <a:gd name="T2" fmla="*/ 16 w 18"/>
                  <a:gd name="T3" fmla="*/ 3 h 10"/>
                  <a:gd name="T4" fmla="*/ 11 w 18"/>
                  <a:gd name="T5" fmla="*/ 0 h 10"/>
                  <a:gd name="T6" fmla="*/ 3 w 18"/>
                  <a:gd name="T7" fmla="*/ 1 h 10"/>
                  <a:gd name="T8" fmla="*/ 0 w 18"/>
                  <a:gd name="T9" fmla="*/ 7 h 10"/>
                  <a:gd name="T10" fmla="*/ 18 w 18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0"/>
                  <a:gd name="T20" fmla="*/ 18 w 1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0">
                    <a:moveTo>
                      <a:pt x="18" y="10"/>
                    </a:moveTo>
                    <a:lnTo>
                      <a:pt x="16" y="3"/>
                    </a:lnTo>
                    <a:lnTo>
                      <a:pt x="11" y="0"/>
                    </a:lnTo>
                    <a:lnTo>
                      <a:pt x="3" y="1"/>
                    </a:lnTo>
                    <a:lnTo>
                      <a:pt x="0" y="7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8" name="Freeform 172"/>
              <p:cNvSpPr>
                <a:spLocks/>
              </p:cNvSpPr>
              <p:nvPr/>
            </p:nvSpPr>
            <p:spPr bwMode="auto">
              <a:xfrm>
                <a:off x="2661" y="2575"/>
                <a:ext cx="34" cy="57"/>
              </a:xfrm>
              <a:custGeom>
                <a:avLst/>
                <a:gdLst>
                  <a:gd name="T0" fmla="*/ 11 w 67"/>
                  <a:gd name="T1" fmla="*/ 114 h 114"/>
                  <a:gd name="T2" fmla="*/ 26 w 67"/>
                  <a:gd name="T3" fmla="*/ 99 h 114"/>
                  <a:gd name="T4" fmla="*/ 39 w 67"/>
                  <a:gd name="T5" fmla="*/ 83 h 114"/>
                  <a:gd name="T6" fmla="*/ 48 w 67"/>
                  <a:gd name="T7" fmla="*/ 67 h 114"/>
                  <a:gd name="T8" fmla="*/ 55 w 67"/>
                  <a:gd name="T9" fmla="*/ 53 h 114"/>
                  <a:gd name="T10" fmla="*/ 60 w 67"/>
                  <a:gd name="T11" fmla="*/ 36 h 114"/>
                  <a:gd name="T12" fmla="*/ 62 w 67"/>
                  <a:gd name="T13" fmla="*/ 23 h 114"/>
                  <a:gd name="T14" fmla="*/ 65 w 67"/>
                  <a:gd name="T15" fmla="*/ 12 h 114"/>
                  <a:gd name="T16" fmla="*/ 67 w 67"/>
                  <a:gd name="T17" fmla="*/ 3 h 114"/>
                  <a:gd name="T18" fmla="*/ 49 w 67"/>
                  <a:gd name="T19" fmla="*/ 0 h 114"/>
                  <a:gd name="T20" fmla="*/ 48 w 67"/>
                  <a:gd name="T21" fmla="*/ 9 h 114"/>
                  <a:gd name="T22" fmla="*/ 45 w 67"/>
                  <a:gd name="T23" fmla="*/ 20 h 114"/>
                  <a:gd name="T24" fmla="*/ 42 w 67"/>
                  <a:gd name="T25" fmla="*/ 34 h 114"/>
                  <a:gd name="T26" fmla="*/ 38 w 67"/>
                  <a:gd name="T27" fmla="*/ 47 h 114"/>
                  <a:gd name="T28" fmla="*/ 33 w 67"/>
                  <a:gd name="T29" fmla="*/ 61 h 114"/>
                  <a:gd name="T30" fmla="*/ 25 w 67"/>
                  <a:gd name="T31" fmla="*/ 74 h 114"/>
                  <a:gd name="T32" fmla="*/ 14 w 67"/>
                  <a:gd name="T33" fmla="*/ 88 h 114"/>
                  <a:gd name="T34" fmla="*/ 0 w 67"/>
                  <a:gd name="T35" fmla="*/ 102 h 114"/>
                  <a:gd name="T36" fmla="*/ 11 w 67"/>
                  <a:gd name="T37" fmla="*/ 114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114"/>
                  <a:gd name="T59" fmla="*/ 67 w 67"/>
                  <a:gd name="T60" fmla="*/ 114 h 1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114">
                    <a:moveTo>
                      <a:pt x="11" y="114"/>
                    </a:moveTo>
                    <a:lnTo>
                      <a:pt x="26" y="99"/>
                    </a:lnTo>
                    <a:lnTo>
                      <a:pt x="39" y="83"/>
                    </a:lnTo>
                    <a:lnTo>
                      <a:pt x="48" y="67"/>
                    </a:lnTo>
                    <a:lnTo>
                      <a:pt x="55" y="53"/>
                    </a:lnTo>
                    <a:lnTo>
                      <a:pt x="60" y="36"/>
                    </a:lnTo>
                    <a:lnTo>
                      <a:pt x="62" y="23"/>
                    </a:lnTo>
                    <a:lnTo>
                      <a:pt x="65" y="12"/>
                    </a:lnTo>
                    <a:lnTo>
                      <a:pt x="67" y="3"/>
                    </a:lnTo>
                    <a:lnTo>
                      <a:pt x="49" y="0"/>
                    </a:lnTo>
                    <a:lnTo>
                      <a:pt x="48" y="9"/>
                    </a:lnTo>
                    <a:lnTo>
                      <a:pt x="45" y="20"/>
                    </a:lnTo>
                    <a:lnTo>
                      <a:pt x="42" y="34"/>
                    </a:lnTo>
                    <a:lnTo>
                      <a:pt x="38" y="47"/>
                    </a:lnTo>
                    <a:lnTo>
                      <a:pt x="33" y="61"/>
                    </a:lnTo>
                    <a:lnTo>
                      <a:pt x="25" y="74"/>
                    </a:lnTo>
                    <a:lnTo>
                      <a:pt x="14" y="88"/>
                    </a:lnTo>
                    <a:lnTo>
                      <a:pt x="0" y="102"/>
                    </a:lnTo>
                    <a:lnTo>
                      <a:pt x="11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29" name="Freeform 173"/>
              <p:cNvSpPr>
                <a:spLocks/>
              </p:cNvSpPr>
              <p:nvPr/>
            </p:nvSpPr>
            <p:spPr bwMode="auto">
              <a:xfrm>
                <a:off x="2660" y="2627"/>
                <a:ext cx="7" cy="7"/>
              </a:xfrm>
              <a:custGeom>
                <a:avLst/>
                <a:gdLst>
                  <a:gd name="T0" fmla="*/ 3 w 14"/>
                  <a:gd name="T1" fmla="*/ 0 h 15"/>
                  <a:gd name="T2" fmla="*/ 0 w 14"/>
                  <a:gd name="T3" fmla="*/ 6 h 15"/>
                  <a:gd name="T4" fmla="*/ 3 w 14"/>
                  <a:gd name="T5" fmla="*/ 12 h 15"/>
                  <a:gd name="T6" fmla="*/ 9 w 14"/>
                  <a:gd name="T7" fmla="*/ 15 h 15"/>
                  <a:gd name="T8" fmla="*/ 14 w 14"/>
                  <a:gd name="T9" fmla="*/ 12 h 15"/>
                  <a:gd name="T10" fmla="*/ 3 w 14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5"/>
                  <a:gd name="T20" fmla="*/ 14 w 14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5">
                    <a:moveTo>
                      <a:pt x="3" y="0"/>
                    </a:moveTo>
                    <a:lnTo>
                      <a:pt x="0" y="6"/>
                    </a:lnTo>
                    <a:lnTo>
                      <a:pt x="3" y="12"/>
                    </a:lnTo>
                    <a:lnTo>
                      <a:pt x="9" y="15"/>
                    </a:lnTo>
                    <a:lnTo>
                      <a:pt x="14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0" name="Freeform 174"/>
              <p:cNvSpPr>
                <a:spLocks/>
              </p:cNvSpPr>
              <p:nvPr/>
            </p:nvSpPr>
            <p:spPr bwMode="auto">
              <a:xfrm>
                <a:off x="2675" y="2675"/>
                <a:ext cx="9" cy="4"/>
              </a:xfrm>
              <a:custGeom>
                <a:avLst/>
                <a:gdLst>
                  <a:gd name="T0" fmla="*/ 18 w 18"/>
                  <a:gd name="T1" fmla="*/ 9 h 9"/>
                  <a:gd name="T2" fmla="*/ 15 w 18"/>
                  <a:gd name="T3" fmla="*/ 2 h 9"/>
                  <a:gd name="T4" fmla="*/ 9 w 18"/>
                  <a:gd name="T5" fmla="*/ 0 h 9"/>
                  <a:gd name="T6" fmla="*/ 3 w 18"/>
                  <a:gd name="T7" fmla="*/ 2 h 9"/>
                  <a:gd name="T8" fmla="*/ 0 w 18"/>
                  <a:gd name="T9" fmla="*/ 9 h 9"/>
                  <a:gd name="T10" fmla="*/ 18 w 18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9"/>
                  <a:gd name="T20" fmla="*/ 18 w 1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9">
                    <a:moveTo>
                      <a:pt x="18" y="9"/>
                    </a:moveTo>
                    <a:lnTo>
                      <a:pt x="15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1" name="Freeform 175"/>
              <p:cNvSpPr>
                <a:spLocks/>
              </p:cNvSpPr>
              <p:nvPr/>
            </p:nvSpPr>
            <p:spPr bwMode="auto">
              <a:xfrm>
                <a:off x="2661" y="2679"/>
                <a:ext cx="23" cy="83"/>
              </a:xfrm>
              <a:custGeom>
                <a:avLst/>
                <a:gdLst>
                  <a:gd name="T0" fmla="*/ 17 w 45"/>
                  <a:gd name="T1" fmla="*/ 164 h 167"/>
                  <a:gd name="T2" fmla="*/ 19 w 45"/>
                  <a:gd name="T3" fmla="*/ 132 h 167"/>
                  <a:gd name="T4" fmla="*/ 27 w 45"/>
                  <a:gd name="T5" fmla="*/ 82 h 167"/>
                  <a:gd name="T6" fmla="*/ 39 w 45"/>
                  <a:gd name="T7" fmla="*/ 32 h 167"/>
                  <a:gd name="T8" fmla="*/ 45 w 45"/>
                  <a:gd name="T9" fmla="*/ 0 h 167"/>
                  <a:gd name="T10" fmla="*/ 27 w 45"/>
                  <a:gd name="T11" fmla="*/ 0 h 167"/>
                  <a:gd name="T12" fmla="*/ 22 w 45"/>
                  <a:gd name="T13" fmla="*/ 29 h 167"/>
                  <a:gd name="T14" fmla="*/ 10 w 45"/>
                  <a:gd name="T15" fmla="*/ 79 h 167"/>
                  <a:gd name="T16" fmla="*/ 1 w 45"/>
                  <a:gd name="T17" fmla="*/ 132 h 167"/>
                  <a:gd name="T18" fmla="*/ 0 w 45"/>
                  <a:gd name="T19" fmla="*/ 167 h 167"/>
                  <a:gd name="T20" fmla="*/ 17 w 45"/>
                  <a:gd name="T21" fmla="*/ 164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67"/>
                  <a:gd name="T35" fmla="*/ 45 w 45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67">
                    <a:moveTo>
                      <a:pt x="17" y="164"/>
                    </a:moveTo>
                    <a:lnTo>
                      <a:pt x="19" y="132"/>
                    </a:lnTo>
                    <a:lnTo>
                      <a:pt x="27" y="82"/>
                    </a:lnTo>
                    <a:lnTo>
                      <a:pt x="39" y="32"/>
                    </a:lnTo>
                    <a:lnTo>
                      <a:pt x="45" y="0"/>
                    </a:lnTo>
                    <a:lnTo>
                      <a:pt x="27" y="0"/>
                    </a:lnTo>
                    <a:lnTo>
                      <a:pt x="22" y="29"/>
                    </a:lnTo>
                    <a:lnTo>
                      <a:pt x="10" y="79"/>
                    </a:lnTo>
                    <a:lnTo>
                      <a:pt x="1" y="132"/>
                    </a:lnTo>
                    <a:lnTo>
                      <a:pt x="0" y="167"/>
                    </a:lnTo>
                    <a:lnTo>
                      <a:pt x="17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2" name="Freeform 176"/>
              <p:cNvSpPr>
                <a:spLocks/>
              </p:cNvSpPr>
              <p:nvPr/>
            </p:nvSpPr>
            <p:spPr bwMode="auto">
              <a:xfrm>
                <a:off x="2661" y="2761"/>
                <a:ext cx="9" cy="5"/>
              </a:xfrm>
              <a:custGeom>
                <a:avLst/>
                <a:gdLst>
                  <a:gd name="T0" fmla="*/ 0 w 17"/>
                  <a:gd name="T1" fmla="*/ 3 h 10"/>
                  <a:gd name="T2" fmla="*/ 3 w 17"/>
                  <a:gd name="T3" fmla="*/ 8 h 10"/>
                  <a:gd name="T4" fmla="*/ 10 w 17"/>
                  <a:gd name="T5" fmla="*/ 10 h 10"/>
                  <a:gd name="T6" fmla="*/ 16 w 17"/>
                  <a:gd name="T7" fmla="*/ 7 h 10"/>
                  <a:gd name="T8" fmla="*/ 17 w 17"/>
                  <a:gd name="T9" fmla="*/ 0 h 10"/>
                  <a:gd name="T10" fmla="*/ 0 w 17"/>
                  <a:gd name="T11" fmla="*/ 3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0"/>
                  <a:gd name="T20" fmla="*/ 17 w 1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0">
                    <a:moveTo>
                      <a:pt x="0" y="3"/>
                    </a:moveTo>
                    <a:lnTo>
                      <a:pt x="3" y="8"/>
                    </a:lnTo>
                    <a:lnTo>
                      <a:pt x="10" y="10"/>
                    </a:lnTo>
                    <a:lnTo>
                      <a:pt x="16" y="7"/>
                    </a:lnTo>
                    <a:lnTo>
                      <a:pt x="1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3" name="Freeform 177"/>
              <p:cNvSpPr>
                <a:spLocks/>
              </p:cNvSpPr>
              <p:nvPr/>
            </p:nvSpPr>
            <p:spPr bwMode="auto">
              <a:xfrm>
                <a:off x="2683" y="2678"/>
                <a:ext cx="8" cy="4"/>
              </a:xfrm>
              <a:custGeom>
                <a:avLst/>
                <a:gdLst>
                  <a:gd name="T0" fmla="*/ 18 w 18"/>
                  <a:gd name="T1" fmla="*/ 9 h 9"/>
                  <a:gd name="T2" fmla="*/ 15 w 18"/>
                  <a:gd name="T3" fmla="*/ 2 h 9"/>
                  <a:gd name="T4" fmla="*/ 9 w 18"/>
                  <a:gd name="T5" fmla="*/ 0 h 9"/>
                  <a:gd name="T6" fmla="*/ 3 w 18"/>
                  <a:gd name="T7" fmla="*/ 2 h 9"/>
                  <a:gd name="T8" fmla="*/ 0 w 18"/>
                  <a:gd name="T9" fmla="*/ 9 h 9"/>
                  <a:gd name="T10" fmla="*/ 18 w 18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9"/>
                  <a:gd name="T20" fmla="*/ 18 w 1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9">
                    <a:moveTo>
                      <a:pt x="18" y="9"/>
                    </a:moveTo>
                    <a:lnTo>
                      <a:pt x="15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4" name="Freeform 178"/>
              <p:cNvSpPr>
                <a:spLocks/>
              </p:cNvSpPr>
              <p:nvPr/>
            </p:nvSpPr>
            <p:spPr bwMode="auto">
              <a:xfrm>
                <a:off x="2678" y="2682"/>
                <a:ext cx="13" cy="26"/>
              </a:xfrm>
              <a:custGeom>
                <a:avLst/>
                <a:gdLst>
                  <a:gd name="T0" fmla="*/ 18 w 27"/>
                  <a:gd name="T1" fmla="*/ 51 h 51"/>
                  <a:gd name="T2" fmla="*/ 19 w 27"/>
                  <a:gd name="T3" fmla="*/ 45 h 51"/>
                  <a:gd name="T4" fmla="*/ 22 w 27"/>
                  <a:gd name="T5" fmla="*/ 29 h 51"/>
                  <a:gd name="T6" fmla="*/ 25 w 27"/>
                  <a:gd name="T7" fmla="*/ 12 h 51"/>
                  <a:gd name="T8" fmla="*/ 27 w 27"/>
                  <a:gd name="T9" fmla="*/ 0 h 51"/>
                  <a:gd name="T10" fmla="*/ 9 w 27"/>
                  <a:gd name="T11" fmla="*/ 0 h 51"/>
                  <a:gd name="T12" fmla="*/ 8 w 27"/>
                  <a:gd name="T13" fmla="*/ 12 h 51"/>
                  <a:gd name="T14" fmla="*/ 5 w 27"/>
                  <a:gd name="T15" fmla="*/ 26 h 51"/>
                  <a:gd name="T16" fmla="*/ 2 w 27"/>
                  <a:gd name="T17" fmla="*/ 42 h 51"/>
                  <a:gd name="T18" fmla="*/ 0 w 27"/>
                  <a:gd name="T19" fmla="*/ 48 h 51"/>
                  <a:gd name="T20" fmla="*/ 18 w 27"/>
                  <a:gd name="T21" fmla="*/ 51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51"/>
                  <a:gd name="T35" fmla="*/ 27 w 27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51">
                    <a:moveTo>
                      <a:pt x="18" y="51"/>
                    </a:moveTo>
                    <a:lnTo>
                      <a:pt x="19" y="45"/>
                    </a:lnTo>
                    <a:lnTo>
                      <a:pt x="22" y="29"/>
                    </a:lnTo>
                    <a:lnTo>
                      <a:pt x="25" y="12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8" y="12"/>
                    </a:lnTo>
                    <a:lnTo>
                      <a:pt x="5" y="26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18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5" name="Freeform 179"/>
              <p:cNvSpPr>
                <a:spLocks/>
              </p:cNvSpPr>
              <p:nvPr/>
            </p:nvSpPr>
            <p:spPr bwMode="auto">
              <a:xfrm>
                <a:off x="2678" y="2706"/>
                <a:ext cx="9" cy="5"/>
              </a:xfrm>
              <a:custGeom>
                <a:avLst/>
                <a:gdLst>
                  <a:gd name="T0" fmla="*/ 0 w 18"/>
                  <a:gd name="T1" fmla="*/ 0 h 10"/>
                  <a:gd name="T2" fmla="*/ 2 w 18"/>
                  <a:gd name="T3" fmla="*/ 8 h 10"/>
                  <a:gd name="T4" fmla="*/ 8 w 18"/>
                  <a:gd name="T5" fmla="*/ 10 h 10"/>
                  <a:gd name="T6" fmla="*/ 15 w 18"/>
                  <a:gd name="T7" fmla="*/ 9 h 10"/>
                  <a:gd name="T8" fmla="*/ 18 w 18"/>
                  <a:gd name="T9" fmla="*/ 3 h 10"/>
                  <a:gd name="T10" fmla="*/ 0 w 18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0"/>
                  <a:gd name="T20" fmla="*/ 18 w 1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0">
                    <a:moveTo>
                      <a:pt x="0" y="0"/>
                    </a:moveTo>
                    <a:lnTo>
                      <a:pt x="2" y="8"/>
                    </a:lnTo>
                    <a:lnTo>
                      <a:pt x="8" y="10"/>
                    </a:lnTo>
                    <a:lnTo>
                      <a:pt x="15" y="9"/>
                    </a:lnTo>
                    <a:lnTo>
                      <a:pt x="1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6" name="Freeform 180"/>
              <p:cNvSpPr>
                <a:spLocks/>
              </p:cNvSpPr>
              <p:nvPr/>
            </p:nvSpPr>
            <p:spPr bwMode="auto">
              <a:xfrm>
                <a:off x="2699" y="2678"/>
                <a:ext cx="8" cy="5"/>
              </a:xfrm>
              <a:custGeom>
                <a:avLst/>
                <a:gdLst>
                  <a:gd name="T0" fmla="*/ 18 w 18"/>
                  <a:gd name="T1" fmla="*/ 9 h 9"/>
                  <a:gd name="T2" fmla="*/ 15 w 18"/>
                  <a:gd name="T3" fmla="*/ 1 h 9"/>
                  <a:gd name="T4" fmla="*/ 9 w 18"/>
                  <a:gd name="T5" fmla="*/ 0 h 9"/>
                  <a:gd name="T6" fmla="*/ 3 w 18"/>
                  <a:gd name="T7" fmla="*/ 1 h 9"/>
                  <a:gd name="T8" fmla="*/ 0 w 18"/>
                  <a:gd name="T9" fmla="*/ 9 h 9"/>
                  <a:gd name="T10" fmla="*/ 18 w 18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9"/>
                  <a:gd name="T20" fmla="*/ 18 w 1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9">
                    <a:moveTo>
                      <a:pt x="18" y="9"/>
                    </a:moveTo>
                    <a:lnTo>
                      <a:pt x="15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9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7" name="Freeform 181"/>
              <p:cNvSpPr>
                <a:spLocks/>
              </p:cNvSpPr>
              <p:nvPr/>
            </p:nvSpPr>
            <p:spPr bwMode="auto">
              <a:xfrm>
                <a:off x="2696" y="2683"/>
                <a:ext cx="11" cy="79"/>
              </a:xfrm>
              <a:custGeom>
                <a:avLst/>
                <a:gdLst>
                  <a:gd name="T0" fmla="*/ 20 w 22"/>
                  <a:gd name="T1" fmla="*/ 153 h 159"/>
                  <a:gd name="T2" fmla="*/ 17 w 22"/>
                  <a:gd name="T3" fmla="*/ 122 h 159"/>
                  <a:gd name="T4" fmla="*/ 17 w 22"/>
                  <a:gd name="T5" fmla="*/ 73 h 159"/>
                  <a:gd name="T6" fmla="*/ 20 w 22"/>
                  <a:gd name="T7" fmla="*/ 26 h 159"/>
                  <a:gd name="T8" fmla="*/ 22 w 22"/>
                  <a:gd name="T9" fmla="*/ 0 h 159"/>
                  <a:gd name="T10" fmla="*/ 4 w 22"/>
                  <a:gd name="T11" fmla="*/ 0 h 159"/>
                  <a:gd name="T12" fmla="*/ 3 w 22"/>
                  <a:gd name="T13" fmla="*/ 26 h 159"/>
                  <a:gd name="T14" fmla="*/ 0 w 22"/>
                  <a:gd name="T15" fmla="*/ 73 h 159"/>
                  <a:gd name="T16" fmla="*/ 0 w 22"/>
                  <a:gd name="T17" fmla="*/ 122 h 159"/>
                  <a:gd name="T18" fmla="*/ 3 w 22"/>
                  <a:gd name="T19" fmla="*/ 159 h 159"/>
                  <a:gd name="T20" fmla="*/ 20 w 22"/>
                  <a:gd name="T21" fmla="*/ 153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159"/>
                  <a:gd name="T35" fmla="*/ 22 w 22"/>
                  <a:gd name="T36" fmla="*/ 159 h 1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159">
                    <a:moveTo>
                      <a:pt x="20" y="153"/>
                    </a:moveTo>
                    <a:lnTo>
                      <a:pt x="17" y="122"/>
                    </a:lnTo>
                    <a:lnTo>
                      <a:pt x="17" y="73"/>
                    </a:lnTo>
                    <a:lnTo>
                      <a:pt x="20" y="26"/>
                    </a:lnTo>
                    <a:lnTo>
                      <a:pt x="22" y="0"/>
                    </a:lnTo>
                    <a:lnTo>
                      <a:pt x="4" y="0"/>
                    </a:lnTo>
                    <a:lnTo>
                      <a:pt x="3" y="26"/>
                    </a:lnTo>
                    <a:lnTo>
                      <a:pt x="0" y="73"/>
                    </a:lnTo>
                    <a:lnTo>
                      <a:pt x="0" y="122"/>
                    </a:lnTo>
                    <a:lnTo>
                      <a:pt x="3" y="159"/>
                    </a:lnTo>
                    <a:lnTo>
                      <a:pt x="20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8" name="Freeform 182"/>
              <p:cNvSpPr>
                <a:spLocks/>
              </p:cNvSpPr>
              <p:nvPr/>
            </p:nvSpPr>
            <p:spPr bwMode="auto">
              <a:xfrm>
                <a:off x="2698" y="2759"/>
                <a:ext cx="9" cy="6"/>
              </a:xfrm>
              <a:custGeom>
                <a:avLst/>
                <a:gdLst>
                  <a:gd name="T0" fmla="*/ 0 w 17"/>
                  <a:gd name="T1" fmla="*/ 6 h 11"/>
                  <a:gd name="T2" fmla="*/ 4 w 17"/>
                  <a:gd name="T3" fmla="*/ 11 h 11"/>
                  <a:gd name="T4" fmla="*/ 11 w 17"/>
                  <a:gd name="T5" fmla="*/ 11 h 11"/>
                  <a:gd name="T6" fmla="*/ 16 w 17"/>
                  <a:gd name="T7" fmla="*/ 7 h 11"/>
                  <a:gd name="T8" fmla="*/ 17 w 17"/>
                  <a:gd name="T9" fmla="*/ 0 h 11"/>
                  <a:gd name="T10" fmla="*/ 0 w 17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1"/>
                  <a:gd name="T20" fmla="*/ 17 w 1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1">
                    <a:moveTo>
                      <a:pt x="0" y="6"/>
                    </a:moveTo>
                    <a:lnTo>
                      <a:pt x="4" y="11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1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39" name="Freeform 183"/>
              <p:cNvSpPr>
                <a:spLocks/>
              </p:cNvSpPr>
              <p:nvPr/>
            </p:nvSpPr>
            <p:spPr bwMode="auto">
              <a:xfrm>
                <a:off x="2708" y="2719"/>
                <a:ext cx="9" cy="5"/>
              </a:xfrm>
              <a:custGeom>
                <a:avLst/>
                <a:gdLst>
                  <a:gd name="T0" fmla="*/ 18 w 18"/>
                  <a:gd name="T1" fmla="*/ 10 h 10"/>
                  <a:gd name="T2" fmla="*/ 16 w 18"/>
                  <a:gd name="T3" fmla="*/ 3 h 10"/>
                  <a:gd name="T4" fmla="*/ 10 w 18"/>
                  <a:gd name="T5" fmla="*/ 0 h 10"/>
                  <a:gd name="T6" fmla="*/ 3 w 18"/>
                  <a:gd name="T7" fmla="*/ 2 h 10"/>
                  <a:gd name="T8" fmla="*/ 0 w 18"/>
                  <a:gd name="T9" fmla="*/ 7 h 10"/>
                  <a:gd name="T10" fmla="*/ 18 w 18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0"/>
                  <a:gd name="T20" fmla="*/ 18 w 1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0">
                    <a:moveTo>
                      <a:pt x="18" y="10"/>
                    </a:moveTo>
                    <a:lnTo>
                      <a:pt x="16" y="3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0" name="Freeform 184"/>
              <p:cNvSpPr>
                <a:spLocks/>
              </p:cNvSpPr>
              <p:nvPr/>
            </p:nvSpPr>
            <p:spPr bwMode="auto">
              <a:xfrm>
                <a:off x="2707" y="2722"/>
                <a:ext cx="15" cy="58"/>
              </a:xfrm>
              <a:custGeom>
                <a:avLst/>
                <a:gdLst>
                  <a:gd name="T0" fmla="*/ 29 w 29"/>
                  <a:gd name="T1" fmla="*/ 113 h 116"/>
                  <a:gd name="T2" fmla="*/ 29 w 29"/>
                  <a:gd name="T3" fmla="*/ 113 h 116"/>
                  <a:gd name="T4" fmla="*/ 23 w 29"/>
                  <a:gd name="T5" fmla="*/ 86 h 116"/>
                  <a:gd name="T6" fmla="*/ 20 w 29"/>
                  <a:gd name="T7" fmla="*/ 54 h 116"/>
                  <a:gd name="T8" fmla="*/ 17 w 29"/>
                  <a:gd name="T9" fmla="*/ 24 h 116"/>
                  <a:gd name="T10" fmla="*/ 19 w 29"/>
                  <a:gd name="T11" fmla="*/ 3 h 116"/>
                  <a:gd name="T12" fmla="*/ 1 w 29"/>
                  <a:gd name="T13" fmla="*/ 0 h 116"/>
                  <a:gd name="T14" fmla="*/ 0 w 29"/>
                  <a:gd name="T15" fmla="*/ 24 h 116"/>
                  <a:gd name="T16" fmla="*/ 3 w 29"/>
                  <a:gd name="T17" fmla="*/ 54 h 116"/>
                  <a:gd name="T18" fmla="*/ 6 w 29"/>
                  <a:gd name="T19" fmla="*/ 86 h 116"/>
                  <a:gd name="T20" fmla="*/ 11 w 29"/>
                  <a:gd name="T21" fmla="*/ 116 h 116"/>
                  <a:gd name="T22" fmla="*/ 11 w 29"/>
                  <a:gd name="T23" fmla="*/ 116 h 116"/>
                  <a:gd name="T24" fmla="*/ 29 w 29"/>
                  <a:gd name="T25" fmla="*/ 113 h 1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116"/>
                  <a:gd name="T41" fmla="*/ 29 w 29"/>
                  <a:gd name="T42" fmla="*/ 116 h 1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116">
                    <a:moveTo>
                      <a:pt x="29" y="113"/>
                    </a:moveTo>
                    <a:lnTo>
                      <a:pt x="29" y="113"/>
                    </a:lnTo>
                    <a:lnTo>
                      <a:pt x="23" y="86"/>
                    </a:lnTo>
                    <a:lnTo>
                      <a:pt x="20" y="54"/>
                    </a:lnTo>
                    <a:lnTo>
                      <a:pt x="17" y="24"/>
                    </a:lnTo>
                    <a:lnTo>
                      <a:pt x="19" y="3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3" y="54"/>
                    </a:lnTo>
                    <a:lnTo>
                      <a:pt x="6" y="86"/>
                    </a:lnTo>
                    <a:lnTo>
                      <a:pt x="11" y="116"/>
                    </a:lnTo>
                    <a:lnTo>
                      <a:pt x="29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1" name="Freeform 185"/>
              <p:cNvSpPr>
                <a:spLocks/>
              </p:cNvSpPr>
              <p:nvPr/>
            </p:nvSpPr>
            <p:spPr bwMode="auto">
              <a:xfrm>
                <a:off x="2712" y="2778"/>
                <a:ext cx="11" cy="65"/>
              </a:xfrm>
              <a:custGeom>
                <a:avLst/>
                <a:gdLst>
                  <a:gd name="T0" fmla="*/ 15 w 24"/>
                  <a:gd name="T1" fmla="*/ 130 h 130"/>
                  <a:gd name="T2" fmla="*/ 21 w 24"/>
                  <a:gd name="T3" fmla="*/ 106 h 130"/>
                  <a:gd name="T4" fmla="*/ 24 w 24"/>
                  <a:gd name="T5" fmla="*/ 71 h 130"/>
                  <a:gd name="T6" fmla="*/ 24 w 24"/>
                  <a:gd name="T7" fmla="*/ 32 h 130"/>
                  <a:gd name="T8" fmla="*/ 21 w 24"/>
                  <a:gd name="T9" fmla="*/ 0 h 130"/>
                  <a:gd name="T10" fmla="*/ 3 w 24"/>
                  <a:gd name="T11" fmla="*/ 3 h 130"/>
                  <a:gd name="T12" fmla="*/ 6 w 24"/>
                  <a:gd name="T13" fmla="*/ 32 h 130"/>
                  <a:gd name="T14" fmla="*/ 6 w 24"/>
                  <a:gd name="T15" fmla="*/ 71 h 130"/>
                  <a:gd name="T16" fmla="*/ 3 w 24"/>
                  <a:gd name="T17" fmla="*/ 106 h 130"/>
                  <a:gd name="T18" fmla="*/ 0 w 24"/>
                  <a:gd name="T19" fmla="*/ 118 h 130"/>
                  <a:gd name="T20" fmla="*/ 15 w 24"/>
                  <a:gd name="T21" fmla="*/ 130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130"/>
                  <a:gd name="T35" fmla="*/ 24 w 24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130">
                    <a:moveTo>
                      <a:pt x="15" y="130"/>
                    </a:moveTo>
                    <a:lnTo>
                      <a:pt x="21" y="106"/>
                    </a:lnTo>
                    <a:lnTo>
                      <a:pt x="24" y="71"/>
                    </a:lnTo>
                    <a:lnTo>
                      <a:pt x="24" y="32"/>
                    </a:lnTo>
                    <a:lnTo>
                      <a:pt x="21" y="0"/>
                    </a:lnTo>
                    <a:lnTo>
                      <a:pt x="3" y="3"/>
                    </a:lnTo>
                    <a:lnTo>
                      <a:pt x="6" y="32"/>
                    </a:lnTo>
                    <a:lnTo>
                      <a:pt x="6" y="71"/>
                    </a:lnTo>
                    <a:lnTo>
                      <a:pt x="3" y="106"/>
                    </a:lnTo>
                    <a:lnTo>
                      <a:pt x="0" y="118"/>
                    </a:lnTo>
                    <a:lnTo>
                      <a:pt x="15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2" name="Freeform 186"/>
              <p:cNvSpPr>
                <a:spLocks/>
              </p:cNvSpPr>
              <p:nvPr/>
            </p:nvSpPr>
            <p:spPr bwMode="auto">
              <a:xfrm>
                <a:off x="2711" y="2837"/>
                <a:ext cx="8" cy="8"/>
              </a:xfrm>
              <a:custGeom>
                <a:avLst/>
                <a:gdLst>
                  <a:gd name="T0" fmla="*/ 1 w 16"/>
                  <a:gd name="T1" fmla="*/ 0 h 15"/>
                  <a:gd name="T2" fmla="*/ 0 w 16"/>
                  <a:gd name="T3" fmla="*/ 7 h 15"/>
                  <a:gd name="T4" fmla="*/ 3 w 16"/>
                  <a:gd name="T5" fmla="*/ 12 h 15"/>
                  <a:gd name="T6" fmla="*/ 10 w 16"/>
                  <a:gd name="T7" fmla="*/ 15 h 15"/>
                  <a:gd name="T8" fmla="*/ 16 w 16"/>
                  <a:gd name="T9" fmla="*/ 12 h 15"/>
                  <a:gd name="T10" fmla="*/ 1 w 16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5"/>
                  <a:gd name="T20" fmla="*/ 16 w 1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5">
                    <a:moveTo>
                      <a:pt x="1" y="0"/>
                    </a:moveTo>
                    <a:lnTo>
                      <a:pt x="0" y="7"/>
                    </a:lnTo>
                    <a:lnTo>
                      <a:pt x="3" y="12"/>
                    </a:lnTo>
                    <a:lnTo>
                      <a:pt x="10" y="15"/>
                    </a:lnTo>
                    <a:lnTo>
                      <a:pt x="16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3" name="Freeform 187"/>
              <p:cNvSpPr>
                <a:spLocks/>
              </p:cNvSpPr>
              <p:nvPr/>
            </p:nvSpPr>
            <p:spPr bwMode="auto">
              <a:xfrm>
                <a:off x="2743" y="2833"/>
                <a:ext cx="7" cy="7"/>
              </a:xfrm>
              <a:custGeom>
                <a:avLst/>
                <a:gdLst>
                  <a:gd name="T0" fmla="*/ 0 w 15"/>
                  <a:gd name="T1" fmla="*/ 12 h 15"/>
                  <a:gd name="T2" fmla="*/ 6 w 15"/>
                  <a:gd name="T3" fmla="*/ 15 h 15"/>
                  <a:gd name="T4" fmla="*/ 12 w 15"/>
                  <a:gd name="T5" fmla="*/ 12 h 15"/>
                  <a:gd name="T6" fmla="*/ 15 w 15"/>
                  <a:gd name="T7" fmla="*/ 6 h 15"/>
                  <a:gd name="T8" fmla="*/ 12 w 15"/>
                  <a:gd name="T9" fmla="*/ 0 h 15"/>
                  <a:gd name="T10" fmla="*/ 0 w 15"/>
                  <a:gd name="T11" fmla="*/ 1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12"/>
                    </a:moveTo>
                    <a:lnTo>
                      <a:pt x="6" y="15"/>
                    </a:lnTo>
                    <a:lnTo>
                      <a:pt x="12" y="12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4" name="Freeform 188"/>
              <p:cNvSpPr>
                <a:spLocks/>
              </p:cNvSpPr>
              <p:nvPr/>
            </p:nvSpPr>
            <p:spPr bwMode="auto">
              <a:xfrm>
                <a:off x="2728" y="2792"/>
                <a:ext cx="21" cy="47"/>
              </a:xfrm>
              <a:custGeom>
                <a:avLst/>
                <a:gdLst>
                  <a:gd name="T0" fmla="*/ 1 w 42"/>
                  <a:gd name="T1" fmla="*/ 6 h 94"/>
                  <a:gd name="T2" fmla="*/ 0 w 42"/>
                  <a:gd name="T3" fmla="*/ 17 h 94"/>
                  <a:gd name="T4" fmla="*/ 1 w 42"/>
                  <a:gd name="T5" fmla="*/ 38 h 94"/>
                  <a:gd name="T6" fmla="*/ 8 w 42"/>
                  <a:gd name="T7" fmla="*/ 65 h 94"/>
                  <a:gd name="T8" fmla="*/ 30 w 42"/>
                  <a:gd name="T9" fmla="*/ 94 h 94"/>
                  <a:gd name="T10" fmla="*/ 42 w 42"/>
                  <a:gd name="T11" fmla="*/ 82 h 94"/>
                  <a:gd name="T12" fmla="*/ 23 w 42"/>
                  <a:gd name="T13" fmla="*/ 59 h 94"/>
                  <a:gd name="T14" fmla="*/ 19 w 42"/>
                  <a:gd name="T15" fmla="*/ 36 h 94"/>
                  <a:gd name="T16" fmla="*/ 17 w 42"/>
                  <a:gd name="T17" fmla="*/ 17 h 94"/>
                  <a:gd name="T18" fmla="*/ 16 w 42"/>
                  <a:gd name="T19" fmla="*/ 0 h 94"/>
                  <a:gd name="T20" fmla="*/ 1 w 42"/>
                  <a:gd name="T21" fmla="*/ 6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94"/>
                  <a:gd name="T35" fmla="*/ 42 w 42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94">
                    <a:moveTo>
                      <a:pt x="1" y="6"/>
                    </a:moveTo>
                    <a:lnTo>
                      <a:pt x="0" y="17"/>
                    </a:lnTo>
                    <a:lnTo>
                      <a:pt x="1" y="38"/>
                    </a:lnTo>
                    <a:lnTo>
                      <a:pt x="8" y="65"/>
                    </a:lnTo>
                    <a:lnTo>
                      <a:pt x="30" y="94"/>
                    </a:lnTo>
                    <a:lnTo>
                      <a:pt x="42" y="82"/>
                    </a:lnTo>
                    <a:lnTo>
                      <a:pt x="23" y="59"/>
                    </a:lnTo>
                    <a:lnTo>
                      <a:pt x="19" y="36"/>
                    </a:lnTo>
                    <a:lnTo>
                      <a:pt x="17" y="17"/>
                    </a:lnTo>
                    <a:lnTo>
                      <a:pt x="16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5" name="Freeform 189"/>
              <p:cNvSpPr>
                <a:spLocks/>
              </p:cNvSpPr>
              <p:nvPr/>
            </p:nvSpPr>
            <p:spPr bwMode="auto">
              <a:xfrm>
                <a:off x="2729" y="2790"/>
                <a:ext cx="7" cy="5"/>
              </a:xfrm>
              <a:custGeom>
                <a:avLst/>
                <a:gdLst>
                  <a:gd name="T0" fmla="*/ 15 w 15"/>
                  <a:gd name="T1" fmla="*/ 4 h 10"/>
                  <a:gd name="T2" fmla="*/ 10 w 15"/>
                  <a:gd name="T3" fmla="*/ 0 h 10"/>
                  <a:gd name="T4" fmla="*/ 6 w 15"/>
                  <a:gd name="T5" fmla="*/ 0 h 10"/>
                  <a:gd name="T6" fmla="*/ 0 w 15"/>
                  <a:gd name="T7" fmla="*/ 4 h 10"/>
                  <a:gd name="T8" fmla="*/ 0 w 15"/>
                  <a:gd name="T9" fmla="*/ 10 h 10"/>
                  <a:gd name="T10" fmla="*/ 15 w 15"/>
                  <a:gd name="T11" fmla="*/ 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0"/>
                  <a:gd name="T20" fmla="*/ 15 w 1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0">
                    <a:moveTo>
                      <a:pt x="15" y="4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6" name="Freeform 190"/>
              <p:cNvSpPr>
                <a:spLocks/>
              </p:cNvSpPr>
              <p:nvPr/>
            </p:nvSpPr>
            <p:spPr bwMode="auto">
              <a:xfrm>
                <a:off x="2715" y="2735"/>
                <a:ext cx="9" cy="4"/>
              </a:xfrm>
              <a:custGeom>
                <a:avLst/>
                <a:gdLst>
                  <a:gd name="T0" fmla="*/ 17 w 17"/>
                  <a:gd name="T1" fmla="*/ 9 h 9"/>
                  <a:gd name="T2" fmla="*/ 14 w 17"/>
                  <a:gd name="T3" fmla="*/ 2 h 9"/>
                  <a:gd name="T4" fmla="*/ 9 w 17"/>
                  <a:gd name="T5" fmla="*/ 0 h 9"/>
                  <a:gd name="T6" fmla="*/ 3 w 17"/>
                  <a:gd name="T7" fmla="*/ 2 h 9"/>
                  <a:gd name="T8" fmla="*/ 0 w 17"/>
                  <a:gd name="T9" fmla="*/ 9 h 9"/>
                  <a:gd name="T10" fmla="*/ 17 w 17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7" y="9"/>
                    </a:moveTo>
                    <a:lnTo>
                      <a:pt x="14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7" name="Freeform 191"/>
              <p:cNvSpPr>
                <a:spLocks/>
              </p:cNvSpPr>
              <p:nvPr/>
            </p:nvSpPr>
            <p:spPr bwMode="auto">
              <a:xfrm>
                <a:off x="2715" y="2739"/>
                <a:ext cx="9" cy="39"/>
              </a:xfrm>
              <a:custGeom>
                <a:avLst/>
                <a:gdLst>
                  <a:gd name="T0" fmla="*/ 19 w 19"/>
                  <a:gd name="T1" fmla="*/ 74 h 77"/>
                  <a:gd name="T2" fmla="*/ 18 w 19"/>
                  <a:gd name="T3" fmla="*/ 60 h 77"/>
                  <a:gd name="T4" fmla="*/ 18 w 19"/>
                  <a:gd name="T5" fmla="*/ 38 h 77"/>
                  <a:gd name="T6" fmla="*/ 18 w 19"/>
                  <a:gd name="T7" fmla="*/ 16 h 77"/>
                  <a:gd name="T8" fmla="*/ 19 w 19"/>
                  <a:gd name="T9" fmla="*/ 0 h 77"/>
                  <a:gd name="T10" fmla="*/ 2 w 19"/>
                  <a:gd name="T11" fmla="*/ 0 h 77"/>
                  <a:gd name="T12" fmla="*/ 0 w 19"/>
                  <a:gd name="T13" fmla="*/ 16 h 77"/>
                  <a:gd name="T14" fmla="*/ 0 w 19"/>
                  <a:gd name="T15" fmla="*/ 38 h 77"/>
                  <a:gd name="T16" fmla="*/ 0 w 19"/>
                  <a:gd name="T17" fmla="*/ 60 h 77"/>
                  <a:gd name="T18" fmla="*/ 2 w 19"/>
                  <a:gd name="T19" fmla="*/ 77 h 77"/>
                  <a:gd name="T20" fmla="*/ 19 w 19"/>
                  <a:gd name="T21" fmla="*/ 74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77"/>
                  <a:gd name="T35" fmla="*/ 19 w 19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77">
                    <a:moveTo>
                      <a:pt x="19" y="74"/>
                    </a:moveTo>
                    <a:lnTo>
                      <a:pt x="18" y="60"/>
                    </a:lnTo>
                    <a:lnTo>
                      <a:pt x="18" y="38"/>
                    </a:lnTo>
                    <a:lnTo>
                      <a:pt x="18" y="16"/>
                    </a:lnTo>
                    <a:lnTo>
                      <a:pt x="19" y="0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0" y="38"/>
                    </a:lnTo>
                    <a:lnTo>
                      <a:pt x="0" y="60"/>
                    </a:lnTo>
                    <a:lnTo>
                      <a:pt x="2" y="7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8" name="Freeform 192"/>
              <p:cNvSpPr>
                <a:spLocks/>
              </p:cNvSpPr>
              <p:nvPr/>
            </p:nvSpPr>
            <p:spPr bwMode="auto">
              <a:xfrm>
                <a:off x="2715" y="2776"/>
                <a:ext cx="9" cy="5"/>
              </a:xfrm>
              <a:custGeom>
                <a:avLst/>
                <a:gdLst>
                  <a:gd name="T0" fmla="*/ 0 w 17"/>
                  <a:gd name="T1" fmla="*/ 3 h 11"/>
                  <a:gd name="T2" fmla="*/ 3 w 17"/>
                  <a:gd name="T3" fmla="*/ 9 h 11"/>
                  <a:gd name="T4" fmla="*/ 10 w 17"/>
                  <a:gd name="T5" fmla="*/ 11 h 11"/>
                  <a:gd name="T6" fmla="*/ 16 w 17"/>
                  <a:gd name="T7" fmla="*/ 8 h 11"/>
                  <a:gd name="T8" fmla="*/ 17 w 17"/>
                  <a:gd name="T9" fmla="*/ 0 h 11"/>
                  <a:gd name="T10" fmla="*/ 0 w 17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1"/>
                  <a:gd name="T20" fmla="*/ 17 w 1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1">
                    <a:moveTo>
                      <a:pt x="0" y="3"/>
                    </a:moveTo>
                    <a:lnTo>
                      <a:pt x="3" y="9"/>
                    </a:lnTo>
                    <a:lnTo>
                      <a:pt x="10" y="11"/>
                    </a:lnTo>
                    <a:lnTo>
                      <a:pt x="16" y="8"/>
                    </a:lnTo>
                    <a:lnTo>
                      <a:pt x="1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49" name="Freeform 193"/>
              <p:cNvSpPr>
                <a:spLocks/>
              </p:cNvSpPr>
              <p:nvPr/>
            </p:nvSpPr>
            <p:spPr bwMode="auto">
              <a:xfrm>
                <a:off x="2724" y="2934"/>
                <a:ext cx="9" cy="6"/>
              </a:xfrm>
              <a:custGeom>
                <a:avLst/>
                <a:gdLst>
                  <a:gd name="T0" fmla="*/ 0 w 18"/>
                  <a:gd name="T1" fmla="*/ 0 h 11"/>
                  <a:gd name="T2" fmla="*/ 2 w 18"/>
                  <a:gd name="T3" fmla="*/ 7 h 11"/>
                  <a:gd name="T4" fmla="*/ 8 w 18"/>
                  <a:gd name="T5" fmla="*/ 11 h 11"/>
                  <a:gd name="T6" fmla="*/ 13 w 18"/>
                  <a:gd name="T7" fmla="*/ 11 h 11"/>
                  <a:gd name="T8" fmla="*/ 18 w 18"/>
                  <a:gd name="T9" fmla="*/ 5 h 11"/>
                  <a:gd name="T10" fmla="*/ 0 w 18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1"/>
                  <a:gd name="T20" fmla="*/ 18 w 1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1">
                    <a:moveTo>
                      <a:pt x="0" y="0"/>
                    </a:moveTo>
                    <a:lnTo>
                      <a:pt x="2" y="7"/>
                    </a:lnTo>
                    <a:lnTo>
                      <a:pt x="8" y="11"/>
                    </a:lnTo>
                    <a:lnTo>
                      <a:pt x="13" y="11"/>
                    </a:lnTo>
                    <a:lnTo>
                      <a:pt x="1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0" name="Freeform 194"/>
              <p:cNvSpPr>
                <a:spLocks/>
              </p:cNvSpPr>
              <p:nvPr/>
            </p:nvSpPr>
            <p:spPr bwMode="auto">
              <a:xfrm>
                <a:off x="2724" y="2895"/>
                <a:ext cx="15" cy="42"/>
              </a:xfrm>
              <a:custGeom>
                <a:avLst/>
                <a:gdLst>
                  <a:gd name="T0" fmla="*/ 12 w 30"/>
                  <a:gd name="T1" fmla="*/ 0 h 83"/>
                  <a:gd name="T2" fmla="*/ 12 w 30"/>
                  <a:gd name="T3" fmla="*/ 22 h 83"/>
                  <a:gd name="T4" fmla="*/ 9 w 30"/>
                  <a:gd name="T5" fmla="*/ 43 h 83"/>
                  <a:gd name="T6" fmla="*/ 5 w 30"/>
                  <a:gd name="T7" fmla="*/ 63 h 83"/>
                  <a:gd name="T8" fmla="*/ 0 w 30"/>
                  <a:gd name="T9" fmla="*/ 78 h 83"/>
                  <a:gd name="T10" fmla="*/ 18 w 30"/>
                  <a:gd name="T11" fmla="*/ 83 h 83"/>
                  <a:gd name="T12" fmla="*/ 22 w 30"/>
                  <a:gd name="T13" fmla="*/ 66 h 83"/>
                  <a:gd name="T14" fmla="*/ 27 w 30"/>
                  <a:gd name="T15" fmla="*/ 46 h 83"/>
                  <a:gd name="T16" fmla="*/ 30 w 30"/>
                  <a:gd name="T17" fmla="*/ 22 h 83"/>
                  <a:gd name="T18" fmla="*/ 30 w 30"/>
                  <a:gd name="T19" fmla="*/ 0 h 83"/>
                  <a:gd name="T20" fmla="*/ 12 w 30"/>
                  <a:gd name="T21" fmla="*/ 0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83"/>
                  <a:gd name="T35" fmla="*/ 30 w 30"/>
                  <a:gd name="T36" fmla="*/ 83 h 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83">
                    <a:moveTo>
                      <a:pt x="12" y="0"/>
                    </a:moveTo>
                    <a:lnTo>
                      <a:pt x="12" y="22"/>
                    </a:lnTo>
                    <a:lnTo>
                      <a:pt x="9" y="43"/>
                    </a:lnTo>
                    <a:lnTo>
                      <a:pt x="5" y="63"/>
                    </a:lnTo>
                    <a:lnTo>
                      <a:pt x="0" y="78"/>
                    </a:lnTo>
                    <a:lnTo>
                      <a:pt x="18" y="83"/>
                    </a:lnTo>
                    <a:lnTo>
                      <a:pt x="22" y="66"/>
                    </a:lnTo>
                    <a:lnTo>
                      <a:pt x="27" y="46"/>
                    </a:lnTo>
                    <a:lnTo>
                      <a:pt x="30" y="22"/>
                    </a:lnTo>
                    <a:lnTo>
                      <a:pt x="3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1" name="Freeform 195"/>
              <p:cNvSpPr>
                <a:spLocks/>
              </p:cNvSpPr>
              <p:nvPr/>
            </p:nvSpPr>
            <p:spPr bwMode="auto">
              <a:xfrm>
                <a:off x="2730" y="2891"/>
                <a:ext cx="9" cy="4"/>
              </a:xfrm>
              <a:custGeom>
                <a:avLst/>
                <a:gdLst>
                  <a:gd name="T0" fmla="*/ 18 w 18"/>
                  <a:gd name="T1" fmla="*/ 8 h 8"/>
                  <a:gd name="T2" fmla="*/ 15 w 18"/>
                  <a:gd name="T3" fmla="*/ 1 h 8"/>
                  <a:gd name="T4" fmla="*/ 9 w 18"/>
                  <a:gd name="T5" fmla="*/ 0 h 8"/>
                  <a:gd name="T6" fmla="*/ 3 w 18"/>
                  <a:gd name="T7" fmla="*/ 1 h 8"/>
                  <a:gd name="T8" fmla="*/ 0 w 18"/>
                  <a:gd name="T9" fmla="*/ 8 h 8"/>
                  <a:gd name="T10" fmla="*/ 18 w 18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8"/>
                  <a:gd name="T20" fmla="*/ 18 w 1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8">
                    <a:moveTo>
                      <a:pt x="18" y="8"/>
                    </a:moveTo>
                    <a:lnTo>
                      <a:pt x="15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2" name="Freeform 196"/>
              <p:cNvSpPr>
                <a:spLocks/>
              </p:cNvSpPr>
              <p:nvPr/>
            </p:nvSpPr>
            <p:spPr bwMode="auto">
              <a:xfrm>
                <a:off x="2687" y="2942"/>
                <a:ext cx="8" cy="6"/>
              </a:xfrm>
              <a:custGeom>
                <a:avLst/>
                <a:gdLst>
                  <a:gd name="T0" fmla="*/ 1 w 16"/>
                  <a:gd name="T1" fmla="*/ 0 h 11"/>
                  <a:gd name="T2" fmla="*/ 0 w 16"/>
                  <a:gd name="T3" fmla="*/ 6 h 11"/>
                  <a:gd name="T4" fmla="*/ 4 w 16"/>
                  <a:gd name="T5" fmla="*/ 10 h 11"/>
                  <a:gd name="T6" fmla="*/ 10 w 16"/>
                  <a:gd name="T7" fmla="*/ 11 h 11"/>
                  <a:gd name="T8" fmla="*/ 16 w 16"/>
                  <a:gd name="T9" fmla="*/ 8 h 11"/>
                  <a:gd name="T10" fmla="*/ 1 w 1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1"/>
                  <a:gd name="T20" fmla="*/ 16 w 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1">
                    <a:moveTo>
                      <a:pt x="1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10" y="11"/>
                    </a:lnTo>
                    <a:lnTo>
                      <a:pt x="16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3" name="Freeform 197"/>
              <p:cNvSpPr>
                <a:spLocks/>
              </p:cNvSpPr>
              <p:nvPr/>
            </p:nvSpPr>
            <p:spPr bwMode="auto">
              <a:xfrm>
                <a:off x="2688" y="2848"/>
                <a:ext cx="28" cy="98"/>
              </a:xfrm>
              <a:custGeom>
                <a:avLst/>
                <a:gdLst>
                  <a:gd name="T0" fmla="*/ 40 w 57"/>
                  <a:gd name="T1" fmla="*/ 0 h 195"/>
                  <a:gd name="T2" fmla="*/ 32 w 57"/>
                  <a:gd name="T3" fmla="*/ 87 h 195"/>
                  <a:gd name="T4" fmla="*/ 24 w 57"/>
                  <a:gd name="T5" fmla="*/ 137 h 195"/>
                  <a:gd name="T6" fmla="*/ 15 w 57"/>
                  <a:gd name="T7" fmla="*/ 165 h 195"/>
                  <a:gd name="T8" fmla="*/ 0 w 57"/>
                  <a:gd name="T9" fmla="*/ 187 h 195"/>
                  <a:gd name="T10" fmla="*/ 15 w 57"/>
                  <a:gd name="T11" fmla="*/ 195 h 195"/>
                  <a:gd name="T12" fmla="*/ 29 w 57"/>
                  <a:gd name="T13" fmla="*/ 171 h 195"/>
                  <a:gd name="T14" fmla="*/ 41 w 57"/>
                  <a:gd name="T15" fmla="*/ 140 h 195"/>
                  <a:gd name="T16" fmla="*/ 50 w 57"/>
                  <a:gd name="T17" fmla="*/ 87 h 195"/>
                  <a:gd name="T18" fmla="*/ 57 w 57"/>
                  <a:gd name="T19" fmla="*/ 0 h 195"/>
                  <a:gd name="T20" fmla="*/ 40 w 57"/>
                  <a:gd name="T21" fmla="*/ 0 h 1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195"/>
                  <a:gd name="T35" fmla="*/ 57 w 57"/>
                  <a:gd name="T36" fmla="*/ 195 h 1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195">
                    <a:moveTo>
                      <a:pt x="40" y="0"/>
                    </a:moveTo>
                    <a:lnTo>
                      <a:pt x="32" y="87"/>
                    </a:lnTo>
                    <a:lnTo>
                      <a:pt x="24" y="137"/>
                    </a:lnTo>
                    <a:lnTo>
                      <a:pt x="15" y="165"/>
                    </a:lnTo>
                    <a:lnTo>
                      <a:pt x="0" y="187"/>
                    </a:lnTo>
                    <a:lnTo>
                      <a:pt x="15" y="195"/>
                    </a:lnTo>
                    <a:lnTo>
                      <a:pt x="29" y="171"/>
                    </a:lnTo>
                    <a:lnTo>
                      <a:pt x="41" y="140"/>
                    </a:lnTo>
                    <a:lnTo>
                      <a:pt x="50" y="87"/>
                    </a:lnTo>
                    <a:lnTo>
                      <a:pt x="5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4" name="Freeform 198"/>
              <p:cNvSpPr>
                <a:spLocks/>
              </p:cNvSpPr>
              <p:nvPr/>
            </p:nvSpPr>
            <p:spPr bwMode="auto">
              <a:xfrm>
                <a:off x="2707" y="2844"/>
                <a:ext cx="9" cy="4"/>
              </a:xfrm>
              <a:custGeom>
                <a:avLst/>
                <a:gdLst>
                  <a:gd name="T0" fmla="*/ 17 w 17"/>
                  <a:gd name="T1" fmla="*/ 9 h 9"/>
                  <a:gd name="T2" fmla="*/ 14 w 17"/>
                  <a:gd name="T3" fmla="*/ 2 h 9"/>
                  <a:gd name="T4" fmla="*/ 8 w 17"/>
                  <a:gd name="T5" fmla="*/ 0 h 9"/>
                  <a:gd name="T6" fmla="*/ 3 w 17"/>
                  <a:gd name="T7" fmla="*/ 2 h 9"/>
                  <a:gd name="T8" fmla="*/ 0 w 17"/>
                  <a:gd name="T9" fmla="*/ 9 h 9"/>
                  <a:gd name="T10" fmla="*/ 17 w 17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7" y="9"/>
                    </a:moveTo>
                    <a:lnTo>
                      <a:pt x="14" y="2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5" name="Freeform 199"/>
              <p:cNvSpPr>
                <a:spLocks/>
              </p:cNvSpPr>
              <p:nvPr/>
            </p:nvSpPr>
            <p:spPr bwMode="auto">
              <a:xfrm>
                <a:off x="2690" y="2919"/>
                <a:ext cx="9" cy="5"/>
              </a:xfrm>
              <a:custGeom>
                <a:avLst/>
                <a:gdLst>
                  <a:gd name="T0" fmla="*/ 0 w 17"/>
                  <a:gd name="T1" fmla="*/ 0 h 11"/>
                  <a:gd name="T2" fmla="*/ 1 w 17"/>
                  <a:gd name="T3" fmla="*/ 8 h 11"/>
                  <a:gd name="T4" fmla="*/ 7 w 17"/>
                  <a:gd name="T5" fmla="*/ 11 h 11"/>
                  <a:gd name="T6" fmla="*/ 14 w 17"/>
                  <a:gd name="T7" fmla="*/ 9 h 11"/>
                  <a:gd name="T8" fmla="*/ 17 w 17"/>
                  <a:gd name="T9" fmla="*/ 3 h 11"/>
                  <a:gd name="T10" fmla="*/ 0 w 1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1"/>
                  <a:gd name="T20" fmla="*/ 17 w 1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1">
                    <a:moveTo>
                      <a:pt x="0" y="0"/>
                    </a:moveTo>
                    <a:lnTo>
                      <a:pt x="1" y="8"/>
                    </a:lnTo>
                    <a:lnTo>
                      <a:pt x="7" y="11"/>
                    </a:lnTo>
                    <a:lnTo>
                      <a:pt x="14" y="9"/>
                    </a:lnTo>
                    <a:lnTo>
                      <a:pt x="1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6" name="Freeform 200"/>
              <p:cNvSpPr>
                <a:spLocks/>
              </p:cNvSpPr>
              <p:nvPr/>
            </p:nvSpPr>
            <p:spPr bwMode="auto">
              <a:xfrm>
                <a:off x="2690" y="2870"/>
                <a:ext cx="15" cy="51"/>
              </a:xfrm>
              <a:custGeom>
                <a:avLst/>
                <a:gdLst>
                  <a:gd name="T0" fmla="*/ 13 w 30"/>
                  <a:gd name="T1" fmla="*/ 0 h 100"/>
                  <a:gd name="T2" fmla="*/ 11 w 30"/>
                  <a:gd name="T3" fmla="*/ 11 h 100"/>
                  <a:gd name="T4" fmla="*/ 8 w 30"/>
                  <a:gd name="T5" fmla="*/ 41 h 100"/>
                  <a:gd name="T6" fmla="*/ 4 w 30"/>
                  <a:gd name="T7" fmla="*/ 73 h 100"/>
                  <a:gd name="T8" fmla="*/ 0 w 30"/>
                  <a:gd name="T9" fmla="*/ 97 h 100"/>
                  <a:gd name="T10" fmla="*/ 17 w 30"/>
                  <a:gd name="T11" fmla="*/ 100 h 100"/>
                  <a:gd name="T12" fmla="*/ 22 w 30"/>
                  <a:gd name="T13" fmla="*/ 73 h 100"/>
                  <a:gd name="T14" fmla="*/ 26 w 30"/>
                  <a:gd name="T15" fmla="*/ 41 h 100"/>
                  <a:gd name="T16" fmla="*/ 29 w 30"/>
                  <a:gd name="T17" fmla="*/ 11 h 100"/>
                  <a:gd name="T18" fmla="*/ 30 w 30"/>
                  <a:gd name="T19" fmla="*/ 0 h 100"/>
                  <a:gd name="T20" fmla="*/ 13 w 30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100"/>
                  <a:gd name="T35" fmla="*/ 30 w 30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100">
                    <a:moveTo>
                      <a:pt x="13" y="0"/>
                    </a:moveTo>
                    <a:lnTo>
                      <a:pt x="11" y="11"/>
                    </a:lnTo>
                    <a:lnTo>
                      <a:pt x="8" y="41"/>
                    </a:lnTo>
                    <a:lnTo>
                      <a:pt x="4" y="73"/>
                    </a:lnTo>
                    <a:lnTo>
                      <a:pt x="0" y="97"/>
                    </a:lnTo>
                    <a:lnTo>
                      <a:pt x="17" y="100"/>
                    </a:lnTo>
                    <a:lnTo>
                      <a:pt x="22" y="73"/>
                    </a:lnTo>
                    <a:lnTo>
                      <a:pt x="26" y="41"/>
                    </a:lnTo>
                    <a:lnTo>
                      <a:pt x="29" y="11"/>
                    </a:lnTo>
                    <a:lnTo>
                      <a:pt x="3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7" name="Freeform 201"/>
              <p:cNvSpPr>
                <a:spLocks/>
              </p:cNvSpPr>
              <p:nvPr/>
            </p:nvSpPr>
            <p:spPr bwMode="auto">
              <a:xfrm>
                <a:off x="2696" y="2866"/>
                <a:ext cx="9" cy="4"/>
              </a:xfrm>
              <a:custGeom>
                <a:avLst/>
                <a:gdLst>
                  <a:gd name="T0" fmla="*/ 17 w 17"/>
                  <a:gd name="T1" fmla="*/ 9 h 9"/>
                  <a:gd name="T2" fmla="*/ 14 w 17"/>
                  <a:gd name="T3" fmla="*/ 1 h 9"/>
                  <a:gd name="T4" fmla="*/ 9 w 17"/>
                  <a:gd name="T5" fmla="*/ 0 h 9"/>
                  <a:gd name="T6" fmla="*/ 3 w 17"/>
                  <a:gd name="T7" fmla="*/ 1 h 9"/>
                  <a:gd name="T8" fmla="*/ 0 w 17"/>
                  <a:gd name="T9" fmla="*/ 9 h 9"/>
                  <a:gd name="T10" fmla="*/ 17 w 17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7" y="9"/>
                    </a:moveTo>
                    <a:lnTo>
                      <a:pt x="14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8" name="Freeform 202"/>
              <p:cNvSpPr>
                <a:spLocks/>
              </p:cNvSpPr>
              <p:nvPr/>
            </p:nvSpPr>
            <p:spPr bwMode="auto">
              <a:xfrm>
                <a:off x="2668" y="2940"/>
                <a:ext cx="8" cy="6"/>
              </a:xfrm>
              <a:custGeom>
                <a:avLst/>
                <a:gdLst>
                  <a:gd name="T0" fmla="*/ 1 w 16"/>
                  <a:gd name="T1" fmla="*/ 0 h 11"/>
                  <a:gd name="T2" fmla="*/ 0 w 16"/>
                  <a:gd name="T3" fmla="*/ 6 h 11"/>
                  <a:gd name="T4" fmla="*/ 4 w 16"/>
                  <a:gd name="T5" fmla="*/ 10 h 11"/>
                  <a:gd name="T6" fmla="*/ 10 w 16"/>
                  <a:gd name="T7" fmla="*/ 11 h 11"/>
                  <a:gd name="T8" fmla="*/ 16 w 16"/>
                  <a:gd name="T9" fmla="*/ 9 h 11"/>
                  <a:gd name="T10" fmla="*/ 1 w 1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1"/>
                  <a:gd name="T20" fmla="*/ 16 w 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1">
                    <a:moveTo>
                      <a:pt x="1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10" y="11"/>
                    </a:lnTo>
                    <a:lnTo>
                      <a:pt x="16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59" name="Freeform 203"/>
              <p:cNvSpPr>
                <a:spLocks/>
              </p:cNvSpPr>
              <p:nvPr/>
            </p:nvSpPr>
            <p:spPr bwMode="auto">
              <a:xfrm>
                <a:off x="2669" y="2873"/>
                <a:ext cx="27" cy="72"/>
              </a:xfrm>
              <a:custGeom>
                <a:avLst/>
                <a:gdLst>
                  <a:gd name="T0" fmla="*/ 38 w 56"/>
                  <a:gd name="T1" fmla="*/ 0 h 144"/>
                  <a:gd name="T2" fmla="*/ 38 w 56"/>
                  <a:gd name="T3" fmla="*/ 22 h 144"/>
                  <a:gd name="T4" fmla="*/ 35 w 56"/>
                  <a:gd name="T5" fmla="*/ 44 h 144"/>
                  <a:gd name="T6" fmla="*/ 31 w 56"/>
                  <a:gd name="T7" fmla="*/ 65 h 144"/>
                  <a:gd name="T8" fmla="*/ 24 w 56"/>
                  <a:gd name="T9" fmla="*/ 84 h 144"/>
                  <a:gd name="T10" fmla="*/ 16 w 56"/>
                  <a:gd name="T11" fmla="*/ 101 h 144"/>
                  <a:gd name="T12" fmla="*/ 12 w 56"/>
                  <a:gd name="T13" fmla="*/ 116 h 144"/>
                  <a:gd name="T14" fmla="*/ 5 w 56"/>
                  <a:gd name="T15" fmla="*/ 126 h 144"/>
                  <a:gd name="T16" fmla="*/ 0 w 56"/>
                  <a:gd name="T17" fmla="*/ 135 h 144"/>
                  <a:gd name="T18" fmla="*/ 15 w 56"/>
                  <a:gd name="T19" fmla="*/ 144 h 144"/>
                  <a:gd name="T20" fmla="*/ 19 w 56"/>
                  <a:gd name="T21" fmla="*/ 135 h 144"/>
                  <a:gd name="T22" fmla="*/ 27 w 56"/>
                  <a:gd name="T23" fmla="*/ 122 h 144"/>
                  <a:gd name="T24" fmla="*/ 34 w 56"/>
                  <a:gd name="T25" fmla="*/ 107 h 144"/>
                  <a:gd name="T26" fmla="*/ 41 w 56"/>
                  <a:gd name="T27" fmla="*/ 90 h 144"/>
                  <a:gd name="T28" fmla="*/ 48 w 56"/>
                  <a:gd name="T29" fmla="*/ 68 h 144"/>
                  <a:gd name="T30" fmla="*/ 53 w 56"/>
                  <a:gd name="T31" fmla="*/ 47 h 144"/>
                  <a:gd name="T32" fmla="*/ 56 w 56"/>
                  <a:gd name="T33" fmla="*/ 22 h 144"/>
                  <a:gd name="T34" fmla="*/ 56 w 56"/>
                  <a:gd name="T35" fmla="*/ 0 h 144"/>
                  <a:gd name="T36" fmla="*/ 38 w 56"/>
                  <a:gd name="T37" fmla="*/ 0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144"/>
                  <a:gd name="T59" fmla="*/ 56 w 56"/>
                  <a:gd name="T60" fmla="*/ 144 h 1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144">
                    <a:moveTo>
                      <a:pt x="38" y="0"/>
                    </a:moveTo>
                    <a:lnTo>
                      <a:pt x="38" y="22"/>
                    </a:lnTo>
                    <a:lnTo>
                      <a:pt x="35" y="44"/>
                    </a:lnTo>
                    <a:lnTo>
                      <a:pt x="31" y="65"/>
                    </a:lnTo>
                    <a:lnTo>
                      <a:pt x="24" y="84"/>
                    </a:lnTo>
                    <a:lnTo>
                      <a:pt x="16" y="101"/>
                    </a:lnTo>
                    <a:lnTo>
                      <a:pt x="12" y="116"/>
                    </a:lnTo>
                    <a:lnTo>
                      <a:pt x="5" y="126"/>
                    </a:lnTo>
                    <a:lnTo>
                      <a:pt x="0" y="135"/>
                    </a:lnTo>
                    <a:lnTo>
                      <a:pt x="15" y="144"/>
                    </a:lnTo>
                    <a:lnTo>
                      <a:pt x="19" y="135"/>
                    </a:lnTo>
                    <a:lnTo>
                      <a:pt x="27" y="122"/>
                    </a:lnTo>
                    <a:lnTo>
                      <a:pt x="34" y="107"/>
                    </a:lnTo>
                    <a:lnTo>
                      <a:pt x="41" y="90"/>
                    </a:lnTo>
                    <a:lnTo>
                      <a:pt x="48" y="68"/>
                    </a:lnTo>
                    <a:lnTo>
                      <a:pt x="53" y="47"/>
                    </a:lnTo>
                    <a:lnTo>
                      <a:pt x="56" y="22"/>
                    </a:lnTo>
                    <a:lnTo>
                      <a:pt x="5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60" name="Freeform 204"/>
              <p:cNvSpPr>
                <a:spLocks/>
              </p:cNvSpPr>
              <p:nvPr/>
            </p:nvSpPr>
            <p:spPr bwMode="auto">
              <a:xfrm>
                <a:off x="2688" y="2869"/>
                <a:ext cx="8" cy="4"/>
              </a:xfrm>
              <a:custGeom>
                <a:avLst/>
                <a:gdLst>
                  <a:gd name="T0" fmla="*/ 18 w 18"/>
                  <a:gd name="T1" fmla="*/ 8 h 8"/>
                  <a:gd name="T2" fmla="*/ 15 w 18"/>
                  <a:gd name="T3" fmla="*/ 1 h 8"/>
                  <a:gd name="T4" fmla="*/ 9 w 18"/>
                  <a:gd name="T5" fmla="*/ 0 h 8"/>
                  <a:gd name="T6" fmla="*/ 3 w 18"/>
                  <a:gd name="T7" fmla="*/ 1 h 8"/>
                  <a:gd name="T8" fmla="*/ 0 w 18"/>
                  <a:gd name="T9" fmla="*/ 8 h 8"/>
                  <a:gd name="T10" fmla="*/ 18 w 18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8"/>
                  <a:gd name="T20" fmla="*/ 18 w 1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8">
                    <a:moveTo>
                      <a:pt x="18" y="8"/>
                    </a:moveTo>
                    <a:lnTo>
                      <a:pt x="15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661" name="Freeform 205"/>
              <p:cNvSpPr>
                <a:spLocks/>
              </p:cNvSpPr>
              <p:nvPr/>
            </p:nvSpPr>
            <p:spPr bwMode="auto">
              <a:xfrm>
                <a:off x="2756" y="2910"/>
                <a:ext cx="8" cy="6"/>
              </a:xfrm>
              <a:custGeom>
                <a:avLst/>
                <a:gdLst>
                  <a:gd name="T0" fmla="*/ 15 w 16"/>
                  <a:gd name="T1" fmla="*/ 12 h 12"/>
                  <a:gd name="T2" fmla="*/ 16 w 16"/>
                  <a:gd name="T3" fmla="*/ 6 h 12"/>
                  <a:gd name="T4" fmla="*/ 12 w 16"/>
                  <a:gd name="T5" fmla="*/ 0 h 12"/>
                  <a:gd name="T6" fmla="*/ 6 w 16"/>
                  <a:gd name="T7" fmla="*/ 0 h 12"/>
                  <a:gd name="T8" fmla="*/ 0 w 16"/>
                  <a:gd name="T9" fmla="*/ 3 h 12"/>
                  <a:gd name="T10" fmla="*/ 15 w 16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2"/>
                  <a:gd name="T20" fmla="*/ 16 w 1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2">
                    <a:moveTo>
                      <a:pt x="15" y="12"/>
                    </a:moveTo>
                    <a:lnTo>
                      <a:pt x="1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3317" name="Freeform 207"/>
            <p:cNvSpPr>
              <a:spLocks/>
            </p:cNvSpPr>
            <p:nvPr/>
          </p:nvSpPr>
          <p:spPr bwMode="auto">
            <a:xfrm>
              <a:off x="2727" y="2911"/>
              <a:ext cx="36" cy="29"/>
            </a:xfrm>
            <a:custGeom>
              <a:avLst/>
              <a:gdLst>
                <a:gd name="T0" fmla="*/ 2 w 72"/>
                <a:gd name="T1" fmla="*/ 57 h 57"/>
                <a:gd name="T2" fmla="*/ 0 w 72"/>
                <a:gd name="T3" fmla="*/ 56 h 57"/>
                <a:gd name="T4" fmla="*/ 9 w 72"/>
                <a:gd name="T5" fmla="*/ 57 h 57"/>
                <a:gd name="T6" fmla="*/ 19 w 72"/>
                <a:gd name="T7" fmla="*/ 54 h 57"/>
                <a:gd name="T8" fmla="*/ 29 w 72"/>
                <a:gd name="T9" fmla="*/ 49 h 57"/>
                <a:gd name="T10" fmla="*/ 40 w 72"/>
                <a:gd name="T11" fmla="*/ 43 h 57"/>
                <a:gd name="T12" fmla="*/ 50 w 72"/>
                <a:gd name="T13" fmla="*/ 32 h 57"/>
                <a:gd name="T14" fmla="*/ 59 w 72"/>
                <a:gd name="T15" fmla="*/ 25 h 57"/>
                <a:gd name="T16" fmla="*/ 67 w 72"/>
                <a:gd name="T17" fmla="*/ 18 h 57"/>
                <a:gd name="T18" fmla="*/ 72 w 72"/>
                <a:gd name="T19" fmla="*/ 9 h 57"/>
                <a:gd name="T20" fmla="*/ 57 w 72"/>
                <a:gd name="T21" fmla="*/ 0 h 57"/>
                <a:gd name="T22" fmla="*/ 53 w 72"/>
                <a:gd name="T23" fmla="*/ 6 h 57"/>
                <a:gd name="T24" fmla="*/ 47 w 72"/>
                <a:gd name="T25" fmla="*/ 14 h 57"/>
                <a:gd name="T26" fmla="*/ 38 w 72"/>
                <a:gd name="T27" fmla="*/ 21 h 57"/>
                <a:gd name="T28" fmla="*/ 31 w 72"/>
                <a:gd name="T29" fmla="*/ 28 h 57"/>
                <a:gd name="T30" fmla="*/ 21 w 72"/>
                <a:gd name="T31" fmla="*/ 34 h 57"/>
                <a:gd name="T32" fmla="*/ 13 w 72"/>
                <a:gd name="T33" fmla="*/ 40 h 57"/>
                <a:gd name="T34" fmla="*/ 9 w 72"/>
                <a:gd name="T35" fmla="*/ 40 h 57"/>
                <a:gd name="T36" fmla="*/ 9 w 72"/>
                <a:gd name="T37" fmla="*/ 41 h 57"/>
                <a:gd name="T38" fmla="*/ 7 w 72"/>
                <a:gd name="T39" fmla="*/ 40 h 57"/>
                <a:gd name="T40" fmla="*/ 2 w 72"/>
                <a:gd name="T41" fmla="*/ 57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57"/>
                <a:gd name="T65" fmla="*/ 72 w 72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57">
                  <a:moveTo>
                    <a:pt x="2" y="57"/>
                  </a:moveTo>
                  <a:lnTo>
                    <a:pt x="0" y="56"/>
                  </a:lnTo>
                  <a:lnTo>
                    <a:pt x="9" y="57"/>
                  </a:lnTo>
                  <a:lnTo>
                    <a:pt x="19" y="54"/>
                  </a:lnTo>
                  <a:lnTo>
                    <a:pt x="29" y="49"/>
                  </a:lnTo>
                  <a:lnTo>
                    <a:pt x="40" y="43"/>
                  </a:lnTo>
                  <a:lnTo>
                    <a:pt x="50" y="32"/>
                  </a:lnTo>
                  <a:lnTo>
                    <a:pt x="59" y="25"/>
                  </a:lnTo>
                  <a:lnTo>
                    <a:pt x="67" y="18"/>
                  </a:lnTo>
                  <a:lnTo>
                    <a:pt x="72" y="9"/>
                  </a:lnTo>
                  <a:lnTo>
                    <a:pt x="57" y="0"/>
                  </a:lnTo>
                  <a:lnTo>
                    <a:pt x="53" y="6"/>
                  </a:lnTo>
                  <a:lnTo>
                    <a:pt x="47" y="14"/>
                  </a:lnTo>
                  <a:lnTo>
                    <a:pt x="38" y="21"/>
                  </a:lnTo>
                  <a:lnTo>
                    <a:pt x="31" y="28"/>
                  </a:lnTo>
                  <a:lnTo>
                    <a:pt x="21" y="34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7" y="40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18" name="Freeform 208"/>
            <p:cNvSpPr>
              <a:spLocks/>
            </p:cNvSpPr>
            <p:nvPr/>
          </p:nvSpPr>
          <p:spPr bwMode="auto">
            <a:xfrm>
              <a:off x="2711" y="2931"/>
              <a:ext cx="20" cy="19"/>
            </a:xfrm>
            <a:custGeom>
              <a:avLst/>
              <a:gdLst>
                <a:gd name="T0" fmla="*/ 0 w 39"/>
                <a:gd name="T1" fmla="*/ 23 h 38"/>
                <a:gd name="T2" fmla="*/ 0 w 39"/>
                <a:gd name="T3" fmla="*/ 23 h 38"/>
                <a:gd name="T4" fmla="*/ 10 w 39"/>
                <a:gd name="T5" fmla="*/ 38 h 38"/>
                <a:gd name="T6" fmla="*/ 19 w 39"/>
                <a:gd name="T7" fmla="*/ 28 h 38"/>
                <a:gd name="T8" fmla="*/ 29 w 39"/>
                <a:gd name="T9" fmla="*/ 19 h 38"/>
                <a:gd name="T10" fmla="*/ 34 w 39"/>
                <a:gd name="T11" fmla="*/ 17 h 38"/>
                <a:gd name="T12" fmla="*/ 39 w 39"/>
                <a:gd name="T13" fmla="*/ 0 h 38"/>
                <a:gd name="T14" fmla="*/ 20 w 39"/>
                <a:gd name="T15" fmla="*/ 4 h 38"/>
                <a:gd name="T16" fmla="*/ 7 w 39"/>
                <a:gd name="T17" fmla="*/ 16 h 38"/>
                <a:gd name="T18" fmla="*/ 1 w 39"/>
                <a:gd name="T19" fmla="*/ 23 h 38"/>
                <a:gd name="T20" fmla="*/ 15 w 39"/>
                <a:gd name="T21" fmla="*/ 29 h 38"/>
                <a:gd name="T22" fmla="*/ 15 w 39"/>
                <a:gd name="T23" fmla="*/ 29 h 38"/>
                <a:gd name="T24" fmla="*/ 0 w 39"/>
                <a:gd name="T25" fmla="*/ 23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8"/>
                <a:gd name="T41" fmla="*/ 39 w 39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8">
                  <a:moveTo>
                    <a:pt x="0" y="23"/>
                  </a:moveTo>
                  <a:lnTo>
                    <a:pt x="0" y="23"/>
                  </a:lnTo>
                  <a:lnTo>
                    <a:pt x="10" y="38"/>
                  </a:lnTo>
                  <a:lnTo>
                    <a:pt x="19" y="28"/>
                  </a:lnTo>
                  <a:lnTo>
                    <a:pt x="29" y="19"/>
                  </a:lnTo>
                  <a:lnTo>
                    <a:pt x="34" y="17"/>
                  </a:lnTo>
                  <a:lnTo>
                    <a:pt x="39" y="0"/>
                  </a:lnTo>
                  <a:lnTo>
                    <a:pt x="20" y="4"/>
                  </a:lnTo>
                  <a:lnTo>
                    <a:pt x="7" y="16"/>
                  </a:lnTo>
                  <a:lnTo>
                    <a:pt x="1" y="23"/>
                  </a:lnTo>
                  <a:lnTo>
                    <a:pt x="15" y="2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19" name="Freeform 209"/>
            <p:cNvSpPr>
              <a:spLocks/>
            </p:cNvSpPr>
            <p:nvPr/>
          </p:nvSpPr>
          <p:spPr bwMode="auto">
            <a:xfrm>
              <a:off x="2711" y="2850"/>
              <a:ext cx="24" cy="95"/>
            </a:xfrm>
            <a:custGeom>
              <a:avLst/>
              <a:gdLst>
                <a:gd name="T0" fmla="*/ 19 w 48"/>
                <a:gd name="T1" fmla="*/ 3 h 191"/>
                <a:gd name="T2" fmla="*/ 26 w 48"/>
                <a:gd name="T3" fmla="*/ 39 h 191"/>
                <a:gd name="T4" fmla="*/ 31 w 48"/>
                <a:gd name="T5" fmla="*/ 68 h 191"/>
                <a:gd name="T6" fmla="*/ 29 w 48"/>
                <a:gd name="T7" fmla="*/ 96 h 191"/>
                <a:gd name="T8" fmla="*/ 26 w 48"/>
                <a:gd name="T9" fmla="*/ 118 h 191"/>
                <a:gd name="T10" fmla="*/ 20 w 48"/>
                <a:gd name="T11" fmla="*/ 137 h 191"/>
                <a:gd name="T12" fmla="*/ 15 w 48"/>
                <a:gd name="T13" fmla="*/ 156 h 191"/>
                <a:gd name="T14" fmla="*/ 7 w 48"/>
                <a:gd name="T15" fmla="*/ 171 h 191"/>
                <a:gd name="T16" fmla="*/ 0 w 48"/>
                <a:gd name="T17" fmla="*/ 185 h 191"/>
                <a:gd name="T18" fmla="*/ 15 w 48"/>
                <a:gd name="T19" fmla="*/ 191 h 191"/>
                <a:gd name="T20" fmla="*/ 22 w 48"/>
                <a:gd name="T21" fmla="*/ 176 h 191"/>
                <a:gd name="T22" fmla="*/ 29 w 48"/>
                <a:gd name="T23" fmla="*/ 162 h 191"/>
                <a:gd name="T24" fmla="*/ 38 w 48"/>
                <a:gd name="T25" fmla="*/ 143 h 191"/>
                <a:gd name="T26" fmla="*/ 44 w 48"/>
                <a:gd name="T27" fmla="*/ 121 h 191"/>
                <a:gd name="T28" fmla="*/ 47 w 48"/>
                <a:gd name="T29" fmla="*/ 96 h 191"/>
                <a:gd name="T30" fmla="*/ 48 w 48"/>
                <a:gd name="T31" fmla="*/ 68 h 191"/>
                <a:gd name="T32" fmla="*/ 44 w 48"/>
                <a:gd name="T33" fmla="*/ 36 h 191"/>
                <a:gd name="T34" fmla="*/ 37 w 48"/>
                <a:gd name="T35" fmla="*/ 0 h 191"/>
                <a:gd name="T36" fmla="*/ 19 w 48"/>
                <a:gd name="T37" fmla="*/ 3 h 1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191"/>
                <a:gd name="T59" fmla="*/ 48 w 48"/>
                <a:gd name="T60" fmla="*/ 191 h 1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191">
                  <a:moveTo>
                    <a:pt x="19" y="3"/>
                  </a:moveTo>
                  <a:lnTo>
                    <a:pt x="26" y="39"/>
                  </a:lnTo>
                  <a:lnTo>
                    <a:pt x="31" y="68"/>
                  </a:lnTo>
                  <a:lnTo>
                    <a:pt x="29" y="96"/>
                  </a:lnTo>
                  <a:lnTo>
                    <a:pt x="26" y="118"/>
                  </a:lnTo>
                  <a:lnTo>
                    <a:pt x="20" y="137"/>
                  </a:lnTo>
                  <a:lnTo>
                    <a:pt x="15" y="156"/>
                  </a:lnTo>
                  <a:lnTo>
                    <a:pt x="7" y="171"/>
                  </a:lnTo>
                  <a:lnTo>
                    <a:pt x="0" y="185"/>
                  </a:lnTo>
                  <a:lnTo>
                    <a:pt x="15" y="191"/>
                  </a:lnTo>
                  <a:lnTo>
                    <a:pt x="22" y="176"/>
                  </a:lnTo>
                  <a:lnTo>
                    <a:pt x="29" y="162"/>
                  </a:lnTo>
                  <a:lnTo>
                    <a:pt x="38" y="143"/>
                  </a:lnTo>
                  <a:lnTo>
                    <a:pt x="44" y="121"/>
                  </a:lnTo>
                  <a:lnTo>
                    <a:pt x="47" y="96"/>
                  </a:lnTo>
                  <a:lnTo>
                    <a:pt x="48" y="68"/>
                  </a:lnTo>
                  <a:lnTo>
                    <a:pt x="44" y="36"/>
                  </a:lnTo>
                  <a:lnTo>
                    <a:pt x="37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0" name="Freeform 210"/>
            <p:cNvSpPr>
              <a:spLocks/>
            </p:cNvSpPr>
            <p:nvPr/>
          </p:nvSpPr>
          <p:spPr bwMode="auto">
            <a:xfrm>
              <a:off x="2721" y="2846"/>
              <a:ext cx="8" cy="5"/>
            </a:xfrm>
            <a:custGeom>
              <a:avLst/>
              <a:gdLst>
                <a:gd name="T0" fmla="*/ 18 w 18"/>
                <a:gd name="T1" fmla="*/ 8 h 11"/>
                <a:gd name="T2" fmla="*/ 15 w 18"/>
                <a:gd name="T3" fmla="*/ 2 h 11"/>
                <a:gd name="T4" fmla="*/ 7 w 18"/>
                <a:gd name="T5" fmla="*/ 0 h 11"/>
                <a:gd name="T6" fmla="*/ 1 w 18"/>
                <a:gd name="T7" fmla="*/ 3 h 11"/>
                <a:gd name="T8" fmla="*/ 0 w 18"/>
                <a:gd name="T9" fmla="*/ 11 h 11"/>
                <a:gd name="T10" fmla="*/ 18 w 18"/>
                <a:gd name="T11" fmla="*/ 8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1"/>
                <a:gd name="T20" fmla="*/ 18 w 1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1">
                  <a:moveTo>
                    <a:pt x="18" y="8"/>
                  </a:moveTo>
                  <a:lnTo>
                    <a:pt x="15" y="2"/>
                  </a:lnTo>
                  <a:lnTo>
                    <a:pt x="7" y="0"/>
                  </a:lnTo>
                  <a:lnTo>
                    <a:pt x="1" y="3"/>
                  </a:lnTo>
                  <a:lnTo>
                    <a:pt x="0" y="11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1" name="Freeform 211"/>
            <p:cNvSpPr>
              <a:spLocks/>
            </p:cNvSpPr>
            <p:nvPr/>
          </p:nvSpPr>
          <p:spPr bwMode="auto">
            <a:xfrm>
              <a:off x="2712" y="2943"/>
              <a:ext cx="6" cy="7"/>
            </a:xfrm>
            <a:custGeom>
              <a:avLst/>
              <a:gdLst>
                <a:gd name="T0" fmla="*/ 6 w 10"/>
                <a:gd name="T1" fmla="*/ 15 h 15"/>
                <a:gd name="T2" fmla="*/ 10 w 10"/>
                <a:gd name="T3" fmla="*/ 10 h 15"/>
                <a:gd name="T4" fmla="*/ 10 w 10"/>
                <a:gd name="T5" fmla="*/ 5 h 15"/>
                <a:gd name="T6" fmla="*/ 6 w 10"/>
                <a:gd name="T7" fmla="*/ 0 h 15"/>
                <a:gd name="T8" fmla="*/ 0 w 10"/>
                <a:gd name="T9" fmla="*/ 0 h 15"/>
                <a:gd name="T10" fmla="*/ 6 w 10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5"/>
                <a:gd name="T20" fmla="*/ 10 w 1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5">
                  <a:moveTo>
                    <a:pt x="6" y="15"/>
                  </a:moveTo>
                  <a:lnTo>
                    <a:pt x="10" y="10"/>
                  </a:lnTo>
                  <a:lnTo>
                    <a:pt x="10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2" name="Freeform 212"/>
            <p:cNvSpPr>
              <a:spLocks/>
            </p:cNvSpPr>
            <p:nvPr/>
          </p:nvSpPr>
          <p:spPr bwMode="auto">
            <a:xfrm>
              <a:off x="2677" y="2943"/>
              <a:ext cx="38" cy="25"/>
            </a:xfrm>
            <a:custGeom>
              <a:avLst/>
              <a:gdLst>
                <a:gd name="T0" fmla="*/ 2 w 78"/>
                <a:gd name="T1" fmla="*/ 35 h 51"/>
                <a:gd name="T2" fmla="*/ 0 w 78"/>
                <a:gd name="T3" fmla="*/ 37 h 51"/>
                <a:gd name="T4" fmla="*/ 8 w 78"/>
                <a:gd name="T5" fmla="*/ 51 h 51"/>
                <a:gd name="T6" fmla="*/ 16 w 78"/>
                <a:gd name="T7" fmla="*/ 48 h 51"/>
                <a:gd name="T8" fmla="*/ 25 w 78"/>
                <a:gd name="T9" fmla="*/ 44 h 51"/>
                <a:gd name="T10" fmla="*/ 37 w 78"/>
                <a:gd name="T11" fmla="*/ 38 h 51"/>
                <a:gd name="T12" fmla="*/ 49 w 78"/>
                <a:gd name="T13" fmla="*/ 31 h 51"/>
                <a:gd name="T14" fmla="*/ 60 w 78"/>
                <a:gd name="T15" fmla="*/ 25 h 51"/>
                <a:gd name="T16" fmla="*/ 70 w 78"/>
                <a:gd name="T17" fmla="*/ 19 h 51"/>
                <a:gd name="T18" fmla="*/ 78 w 78"/>
                <a:gd name="T19" fmla="*/ 15 h 51"/>
                <a:gd name="T20" fmla="*/ 72 w 78"/>
                <a:gd name="T21" fmla="*/ 0 h 51"/>
                <a:gd name="T22" fmla="*/ 62 w 78"/>
                <a:gd name="T23" fmla="*/ 5 h 51"/>
                <a:gd name="T24" fmla="*/ 51 w 78"/>
                <a:gd name="T25" fmla="*/ 10 h 51"/>
                <a:gd name="T26" fmla="*/ 40 w 78"/>
                <a:gd name="T27" fmla="*/ 16 h 51"/>
                <a:gd name="T28" fmla="*/ 28 w 78"/>
                <a:gd name="T29" fmla="*/ 24 h 51"/>
                <a:gd name="T30" fmla="*/ 16 w 78"/>
                <a:gd name="T31" fmla="*/ 29 h 51"/>
                <a:gd name="T32" fmla="*/ 11 w 78"/>
                <a:gd name="T33" fmla="*/ 34 h 51"/>
                <a:gd name="T34" fmla="*/ 8 w 78"/>
                <a:gd name="T35" fmla="*/ 34 h 51"/>
                <a:gd name="T36" fmla="*/ 15 w 78"/>
                <a:gd name="T37" fmla="*/ 45 h 51"/>
                <a:gd name="T38" fmla="*/ 14 w 78"/>
                <a:gd name="T39" fmla="*/ 47 h 51"/>
                <a:gd name="T40" fmla="*/ 2 w 78"/>
                <a:gd name="T41" fmla="*/ 35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51"/>
                <a:gd name="T65" fmla="*/ 78 w 78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51">
                  <a:moveTo>
                    <a:pt x="2" y="35"/>
                  </a:moveTo>
                  <a:lnTo>
                    <a:pt x="0" y="37"/>
                  </a:lnTo>
                  <a:lnTo>
                    <a:pt x="8" y="51"/>
                  </a:lnTo>
                  <a:lnTo>
                    <a:pt x="16" y="48"/>
                  </a:lnTo>
                  <a:lnTo>
                    <a:pt x="25" y="44"/>
                  </a:lnTo>
                  <a:lnTo>
                    <a:pt x="37" y="38"/>
                  </a:lnTo>
                  <a:lnTo>
                    <a:pt x="49" y="31"/>
                  </a:lnTo>
                  <a:lnTo>
                    <a:pt x="60" y="25"/>
                  </a:lnTo>
                  <a:lnTo>
                    <a:pt x="70" y="19"/>
                  </a:lnTo>
                  <a:lnTo>
                    <a:pt x="78" y="15"/>
                  </a:lnTo>
                  <a:lnTo>
                    <a:pt x="72" y="0"/>
                  </a:lnTo>
                  <a:lnTo>
                    <a:pt x="62" y="5"/>
                  </a:lnTo>
                  <a:lnTo>
                    <a:pt x="51" y="10"/>
                  </a:lnTo>
                  <a:lnTo>
                    <a:pt x="40" y="16"/>
                  </a:lnTo>
                  <a:lnTo>
                    <a:pt x="28" y="24"/>
                  </a:lnTo>
                  <a:lnTo>
                    <a:pt x="16" y="29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15" y="45"/>
                  </a:lnTo>
                  <a:lnTo>
                    <a:pt x="14" y="47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3" name="Freeform 213"/>
            <p:cNvSpPr>
              <a:spLocks/>
            </p:cNvSpPr>
            <p:nvPr/>
          </p:nvSpPr>
          <p:spPr bwMode="auto">
            <a:xfrm>
              <a:off x="2677" y="2954"/>
              <a:ext cx="11" cy="12"/>
            </a:xfrm>
            <a:custGeom>
              <a:avLst/>
              <a:gdLst>
                <a:gd name="T0" fmla="*/ 4 w 20"/>
                <a:gd name="T1" fmla="*/ 4 h 23"/>
                <a:gd name="T2" fmla="*/ 12 w 20"/>
                <a:gd name="T3" fmla="*/ 17 h 23"/>
                <a:gd name="T4" fmla="*/ 3 w 20"/>
                <a:gd name="T5" fmla="*/ 8 h 23"/>
                <a:gd name="T6" fmla="*/ 3 w 20"/>
                <a:gd name="T7" fmla="*/ 7 h 23"/>
                <a:gd name="T8" fmla="*/ 3 w 20"/>
                <a:gd name="T9" fmla="*/ 7 h 23"/>
                <a:gd name="T10" fmla="*/ 0 w 20"/>
                <a:gd name="T11" fmla="*/ 11 h 23"/>
                <a:gd name="T12" fmla="*/ 12 w 20"/>
                <a:gd name="T13" fmla="*/ 23 h 23"/>
                <a:gd name="T14" fmla="*/ 17 w 20"/>
                <a:gd name="T15" fmla="*/ 18 h 23"/>
                <a:gd name="T16" fmla="*/ 20 w 20"/>
                <a:gd name="T17" fmla="*/ 13 h 23"/>
                <a:gd name="T18" fmla="*/ 20 w 20"/>
                <a:gd name="T19" fmla="*/ 8 h 23"/>
                <a:gd name="T20" fmla="*/ 12 w 20"/>
                <a:gd name="T21" fmla="*/ 0 h 23"/>
                <a:gd name="T22" fmla="*/ 19 w 20"/>
                <a:gd name="T23" fmla="*/ 13 h 23"/>
                <a:gd name="T24" fmla="*/ 4 w 20"/>
                <a:gd name="T25" fmla="*/ 4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3"/>
                <a:gd name="T41" fmla="*/ 20 w 20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3">
                  <a:moveTo>
                    <a:pt x="4" y="4"/>
                  </a:moveTo>
                  <a:lnTo>
                    <a:pt x="12" y="17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11"/>
                  </a:lnTo>
                  <a:lnTo>
                    <a:pt x="12" y="23"/>
                  </a:lnTo>
                  <a:lnTo>
                    <a:pt x="17" y="18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12" y="0"/>
                  </a:lnTo>
                  <a:lnTo>
                    <a:pt x="19" y="1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4" name="Freeform 214"/>
            <p:cNvSpPr>
              <a:spLocks/>
            </p:cNvSpPr>
            <p:nvPr/>
          </p:nvSpPr>
          <p:spPr bwMode="auto">
            <a:xfrm>
              <a:off x="2680" y="2940"/>
              <a:ext cx="13" cy="21"/>
            </a:xfrm>
            <a:custGeom>
              <a:avLst/>
              <a:gdLst>
                <a:gd name="T0" fmla="*/ 21 w 26"/>
                <a:gd name="T1" fmla="*/ 23 h 41"/>
                <a:gd name="T2" fmla="*/ 21 w 26"/>
                <a:gd name="T3" fmla="*/ 23 h 41"/>
                <a:gd name="T4" fmla="*/ 26 w 26"/>
                <a:gd name="T5" fmla="*/ 14 h 41"/>
                <a:gd name="T6" fmla="*/ 12 w 26"/>
                <a:gd name="T7" fmla="*/ 11 h 41"/>
                <a:gd name="T8" fmla="*/ 5 w 26"/>
                <a:gd name="T9" fmla="*/ 25 h 41"/>
                <a:gd name="T10" fmla="*/ 0 w 26"/>
                <a:gd name="T11" fmla="*/ 32 h 41"/>
                <a:gd name="T12" fmla="*/ 15 w 26"/>
                <a:gd name="T13" fmla="*/ 41 h 41"/>
                <a:gd name="T14" fmla="*/ 19 w 26"/>
                <a:gd name="T15" fmla="*/ 33 h 41"/>
                <a:gd name="T16" fmla="*/ 26 w 26"/>
                <a:gd name="T17" fmla="*/ 17 h 41"/>
                <a:gd name="T18" fmla="*/ 18 w 26"/>
                <a:gd name="T19" fmla="*/ 0 h 41"/>
                <a:gd name="T20" fmla="*/ 6 w 26"/>
                <a:gd name="T21" fmla="*/ 14 h 41"/>
                <a:gd name="T22" fmla="*/ 6 w 26"/>
                <a:gd name="T23" fmla="*/ 14 h 41"/>
                <a:gd name="T24" fmla="*/ 21 w 26"/>
                <a:gd name="T25" fmla="*/ 23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41"/>
                <a:gd name="T41" fmla="*/ 26 w 26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41">
                  <a:moveTo>
                    <a:pt x="21" y="23"/>
                  </a:moveTo>
                  <a:lnTo>
                    <a:pt x="21" y="23"/>
                  </a:lnTo>
                  <a:lnTo>
                    <a:pt x="26" y="14"/>
                  </a:lnTo>
                  <a:lnTo>
                    <a:pt x="12" y="11"/>
                  </a:lnTo>
                  <a:lnTo>
                    <a:pt x="5" y="25"/>
                  </a:lnTo>
                  <a:lnTo>
                    <a:pt x="0" y="32"/>
                  </a:lnTo>
                  <a:lnTo>
                    <a:pt x="15" y="41"/>
                  </a:lnTo>
                  <a:lnTo>
                    <a:pt x="19" y="33"/>
                  </a:lnTo>
                  <a:lnTo>
                    <a:pt x="26" y="17"/>
                  </a:lnTo>
                  <a:lnTo>
                    <a:pt x="18" y="0"/>
                  </a:lnTo>
                  <a:lnTo>
                    <a:pt x="6" y="14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5" name="Freeform 215"/>
            <p:cNvSpPr>
              <a:spLocks/>
            </p:cNvSpPr>
            <p:nvPr/>
          </p:nvSpPr>
          <p:spPr bwMode="auto">
            <a:xfrm>
              <a:off x="2645" y="2948"/>
              <a:ext cx="45" cy="30"/>
            </a:xfrm>
            <a:custGeom>
              <a:avLst/>
              <a:gdLst>
                <a:gd name="T0" fmla="*/ 0 w 91"/>
                <a:gd name="T1" fmla="*/ 46 h 62"/>
                <a:gd name="T2" fmla="*/ 2 w 91"/>
                <a:gd name="T3" fmla="*/ 44 h 62"/>
                <a:gd name="T4" fmla="*/ 6 w 91"/>
                <a:gd name="T5" fmla="*/ 62 h 62"/>
                <a:gd name="T6" fmla="*/ 13 w 91"/>
                <a:gd name="T7" fmla="*/ 60 h 62"/>
                <a:gd name="T8" fmla="*/ 22 w 91"/>
                <a:gd name="T9" fmla="*/ 57 h 62"/>
                <a:gd name="T10" fmla="*/ 35 w 91"/>
                <a:gd name="T11" fmla="*/ 50 h 62"/>
                <a:gd name="T12" fmla="*/ 50 w 91"/>
                <a:gd name="T13" fmla="*/ 43 h 62"/>
                <a:gd name="T14" fmla="*/ 64 w 91"/>
                <a:gd name="T15" fmla="*/ 34 h 62"/>
                <a:gd name="T16" fmla="*/ 79 w 91"/>
                <a:gd name="T17" fmla="*/ 22 h 62"/>
                <a:gd name="T18" fmla="*/ 91 w 91"/>
                <a:gd name="T19" fmla="*/ 9 h 62"/>
                <a:gd name="T20" fmla="*/ 76 w 91"/>
                <a:gd name="T21" fmla="*/ 0 h 62"/>
                <a:gd name="T22" fmla="*/ 67 w 91"/>
                <a:gd name="T23" fmla="*/ 11 h 62"/>
                <a:gd name="T24" fmla="*/ 56 w 91"/>
                <a:gd name="T25" fmla="*/ 19 h 62"/>
                <a:gd name="T26" fmla="*/ 41 w 91"/>
                <a:gd name="T27" fmla="*/ 28 h 62"/>
                <a:gd name="T28" fmla="*/ 29 w 91"/>
                <a:gd name="T29" fmla="*/ 35 h 62"/>
                <a:gd name="T30" fmla="*/ 16 w 91"/>
                <a:gd name="T31" fmla="*/ 40 h 62"/>
                <a:gd name="T32" fmla="*/ 7 w 91"/>
                <a:gd name="T33" fmla="*/ 43 h 62"/>
                <a:gd name="T34" fmla="*/ 6 w 91"/>
                <a:gd name="T35" fmla="*/ 44 h 62"/>
                <a:gd name="T36" fmla="*/ 10 w 91"/>
                <a:gd name="T37" fmla="*/ 59 h 62"/>
                <a:gd name="T38" fmla="*/ 12 w 91"/>
                <a:gd name="T39" fmla="*/ 57 h 62"/>
                <a:gd name="T40" fmla="*/ 0 w 91"/>
                <a:gd name="T41" fmla="*/ 46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62"/>
                <a:gd name="T65" fmla="*/ 91 w 9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62">
                  <a:moveTo>
                    <a:pt x="0" y="46"/>
                  </a:moveTo>
                  <a:lnTo>
                    <a:pt x="2" y="44"/>
                  </a:lnTo>
                  <a:lnTo>
                    <a:pt x="6" y="62"/>
                  </a:lnTo>
                  <a:lnTo>
                    <a:pt x="13" y="60"/>
                  </a:lnTo>
                  <a:lnTo>
                    <a:pt x="22" y="57"/>
                  </a:lnTo>
                  <a:lnTo>
                    <a:pt x="35" y="50"/>
                  </a:lnTo>
                  <a:lnTo>
                    <a:pt x="50" y="43"/>
                  </a:lnTo>
                  <a:lnTo>
                    <a:pt x="64" y="34"/>
                  </a:lnTo>
                  <a:lnTo>
                    <a:pt x="79" y="22"/>
                  </a:lnTo>
                  <a:lnTo>
                    <a:pt x="91" y="9"/>
                  </a:lnTo>
                  <a:lnTo>
                    <a:pt x="76" y="0"/>
                  </a:lnTo>
                  <a:lnTo>
                    <a:pt x="67" y="11"/>
                  </a:lnTo>
                  <a:lnTo>
                    <a:pt x="56" y="19"/>
                  </a:lnTo>
                  <a:lnTo>
                    <a:pt x="41" y="28"/>
                  </a:lnTo>
                  <a:lnTo>
                    <a:pt x="29" y="35"/>
                  </a:lnTo>
                  <a:lnTo>
                    <a:pt x="16" y="40"/>
                  </a:lnTo>
                  <a:lnTo>
                    <a:pt x="7" y="43"/>
                  </a:lnTo>
                  <a:lnTo>
                    <a:pt x="6" y="44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6" name="Freeform 216"/>
            <p:cNvSpPr>
              <a:spLocks/>
            </p:cNvSpPr>
            <p:nvPr/>
          </p:nvSpPr>
          <p:spPr bwMode="auto">
            <a:xfrm>
              <a:off x="2645" y="2925"/>
              <a:ext cx="40" cy="51"/>
            </a:xfrm>
            <a:custGeom>
              <a:avLst/>
              <a:gdLst>
                <a:gd name="T0" fmla="*/ 61 w 80"/>
                <a:gd name="T1" fmla="*/ 40 h 102"/>
                <a:gd name="T2" fmla="*/ 48 w 80"/>
                <a:gd name="T3" fmla="*/ 31 h 102"/>
                <a:gd name="T4" fmla="*/ 44 w 80"/>
                <a:gd name="T5" fmla="*/ 38 h 102"/>
                <a:gd name="T6" fmla="*/ 38 w 80"/>
                <a:gd name="T7" fmla="*/ 47 h 102"/>
                <a:gd name="T8" fmla="*/ 31 w 80"/>
                <a:gd name="T9" fmla="*/ 57 h 102"/>
                <a:gd name="T10" fmla="*/ 25 w 80"/>
                <a:gd name="T11" fmla="*/ 64 h 102"/>
                <a:gd name="T12" fmla="*/ 18 w 80"/>
                <a:gd name="T13" fmla="*/ 73 h 102"/>
                <a:gd name="T14" fmla="*/ 10 w 80"/>
                <a:gd name="T15" fmla="*/ 80 h 102"/>
                <a:gd name="T16" fmla="*/ 4 w 80"/>
                <a:gd name="T17" fmla="*/ 86 h 102"/>
                <a:gd name="T18" fmla="*/ 0 w 80"/>
                <a:gd name="T19" fmla="*/ 91 h 102"/>
                <a:gd name="T20" fmla="*/ 12 w 80"/>
                <a:gd name="T21" fmla="*/ 102 h 102"/>
                <a:gd name="T22" fmla="*/ 16 w 80"/>
                <a:gd name="T23" fmla="*/ 98 h 102"/>
                <a:gd name="T24" fmla="*/ 22 w 80"/>
                <a:gd name="T25" fmla="*/ 92 h 102"/>
                <a:gd name="T26" fmla="*/ 29 w 80"/>
                <a:gd name="T27" fmla="*/ 85 h 102"/>
                <a:gd name="T28" fmla="*/ 37 w 80"/>
                <a:gd name="T29" fmla="*/ 76 h 102"/>
                <a:gd name="T30" fmla="*/ 45 w 80"/>
                <a:gd name="T31" fmla="*/ 66 h 102"/>
                <a:gd name="T32" fmla="*/ 53 w 80"/>
                <a:gd name="T33" fmla="*/ 56 h 102"/>
                <a:gd name="T34" fmla="*/ 59 w 80"/>
                <a:gd name="T35" fmla="*/ 47 h 102"/>
                <a:gd name="T36" fmla="*/ 63 w 80"/>
                <a:gd name="T37" fmla="*/ 37 h 102"/>
                <a:gd name="T38" fmla="*/ 50 w 80"/>
                <a:gd name="T39" fmla="*/ 28 h 102"/>
                <a:gd name="T40" fmla="*/ 63 w 80"/>
                <a:gd name="T41" fmla="*/ 37 h 102"/>
                <a:gd name="T42" fmla="*/ 80 w 80"/>
                <a:gd name="T43" fmla="*/ 0 h 102"/>
                <a:gd name="T44" fmla="*/ 50 w 80"/>
                <a:gd name="T45" fmla="*/ 28 h 102"/>
                <a:gd name="T46" fmla="*/ 61 w 80"/>
                <a:gd name="T47" fmla="*/ 40 h 1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102"/>
                <a:gd name="T74" fmla="*/ 80 w 80"/>
                <a:gd name="T75" fmla="*/ 102 h 10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102">
                  <a:moveTo>
                    <a:pt x="61" y="40"/>
                  </a:moveTo>
                  <a:lnTo>
                    <a:pt x="48" y="31"/>
                  </a:lnTo>
                  <a:lnTo>
                    <a:pt x="44" y="38"/>
                  </a:lnTo>
                  <a:lnTo>
                    <a:pt x="38" y="47"/>
                  </a:lnTo>
                  <a:lnTo>
                    <a:pt x="31" y="57"/>
                  </a:lnTo>
                  <a:lnTo>
                    <a:pt x="25" y="64"/>
                  </a:lnTo>
                  <a:lnTo>
                    <a:pt x="18" y="73"/>
                  </a:lnTo>
                  <a:lnTo>
                    <a:pt x="10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2" y="92"/>
                  </a:lnTo>
                  <a:lnTo>
                    <a:pt x="29" y="85"/>
                  </a:lnTo>
                  <a:lnTo>
                    <a:pt x="37" y="76"/>
                  </a:lnTo>
                  <a:lnTo>
                    <a:pt x="45" y="66"/>
                  </a:lnTo>
                  <a:lnTo>
                    <a:pt x="53" y="56"/>
                  </a:lnTo>
                  <a:lnTo>
                    <a:pt x="59" y="47"/>
                  </a:lnTo>
                  <a:lnTo>
                    <a:pt x="63" y="37"/>
                  </a:lnTo>
                  <a:lnTo>
                    <a:pt x="50" y="28"/>
                  </a:lnTo>
                  <a:lnTo>
                    <a:pt x="63" y="37"/>
                  </a:lnTo>
                  <a:lnTo>
                    <a:pt x="80" y="0"/>
                  </a:lnTo>
                  <a:lnTo>
                    <a:pt x="50" y="28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7" name="Freeform 217"/>
            <p:cNvSpPr>
              <a:spLocks/>
            </p:cNvSpPr>
            <p:nvPr/>
          </p:nvSpPr>
          <p:spPr bwMode="auto">
            <a:xfrm>
              <a:off x="2625" y="2939"/>
              <a:ext cx="50" cy="29"/>
            </a:xfrm>
            <a:custGeom>
              <a:avLst/>
              <a:gdLst>
                <a:gd name="T0" fmla="*/ 14 w 100"/>
                <a:gd name="T1" fmla="*/ 41 h 58"/>
                <a:gd name="T2" fmla="*/ 17 w 100"/>
                <a:gd name="T3" fmla="*/ 57 h 58"/>
                <a:gd name="T4" fmla="*/ 27 w 100"/>
                <a:gd name="T5" fmla="*/ 58 h 58"/>
                <a:gd name="T6" fmla="*/ 39 w 100"/>
                <a:gd name="T7" fmla="*/ 57 h 58"/>
                <a:gd name="T8" fmla="*/ 51 w 100"/>
                <a:gd name="T9" fmla="*/ 51 h 58"/>
                <a:gd name="T10" fmla="*/ 61 w 100"/>
                <a:gd name="T11" fmla="*/ 45 h 58"/>
                <a:gd name="T12" fmla="*/ 73 w 100"/>
                <a:gd name="T13" fmla="*/ 36 h 58"/>
                <a:gd name="T14" fmla="*/ 81 w 100"/>
                <a:gd name="T15" fmla="*/ 28 h 58"/>
                <a:gd name="T16" fmla="*/ 92 w 100"/>
                <a:gd name="T17" fmla="*/ 19 h 58"/>
                <a:gd name="T18" fmla="*/ 100 w 100"/>
                <a:gd name="T19" fmla="*/ 12 h 58"/>
                <a:gd name="T20" fmla="*/ 89 w 100"/>
                <a:gd name="T21" fmla="*/ 0 h 58"/>
                <a:gd name="T22" fmla="*/ 80 w 100"/>
                <a:gd name="T23" fmla="*/ 7 h 58"/>
                <a:gd name="T24" fmla="*/ 70 w 100"/>
                <a:gd name="T25" fmla="*/ 16 h 58"/>
                <a:gd name="T26" fmla="*/ 61 w 100"/>
                <a:gd name="T27" fmla="*/ 25 h 58"/>
                <a:gd name="T28" fmla="*/ 52 w 100"/>
                <a:gd name="T29" fmla="*/ 31 h 58"/>
                <a:gd name="T30" fmla="*/ 42 w 100"/>
                <a:gd name="T31" fmla="*/ 36 h 58"/>
                <a:gd name="T32" fmla="*/ 36 w 100"/>
                <a:gd name="T33" fmla="*/ 39 h 58"/>
                <a:gd name="T34" fmla="*/ 27 w 100"/>
                <a:gd name="T35" fmla="*/ 41 h 58"/>
                <a:gd name="T36" fmla="*/ 20 w 100"/>
                <a:gd name="T37" fmla="*/ 39 h 58"/>
                <a:gd name="T38" fmla="*/ 23 w 100"/>
                <a:gd name="T39" fmla="*/ 55 h 58"/>
                <a:gd name="T40" fmla="*/ 14 w 100"/>
                <a:gd name="T41" fmla="*/ 41 h 58"/>
                <a:gd name="T42" fmla="*/ 0 w 100"/>
                <a:gd name="T43" fmla="*/ 51 h 58"/>
                <a:gd name="T44" fmla="*/ 17 w 100"/>
                <a:gd name="T45" fmla="*/ 57 h 58"/>
                <a:gd name="T46" fmla="*/ 14 w 100"/>
                <a:gd name="T47" fmla="*/ 41 h 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58"/>
                <a:gd name="T74" fmla="*/ 100 w 100"/>
                <a:gd name="T75" fmla="*/ 58 h 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58">
                  <a:moveTo>
                    <a:pt x="14" y="41"/>
                  </a:moveTo>
                  <a:lnTo>
                    <a:pt x="17" y="57"/>
                  </a:lnTo>
                  <a:lnTo>
                    <a:pt x="27" y="58"/>
                  </a:lnTo>
                  <a:lnTo>
                    <a:pt x="39" y="57"/>
                  </a:lnTo>
                  <a:lnTo>
                    <a:pt x="51" y="51"/>
                  </a:lnTo>
                  <a:lnTo>
                    <a:pt x="61" y="45"/>
                  </a:lnTo>
                  <a:lnTo>
                    <a:pt x="73" y="36"/>
                  </a:lnTo>
                  <a:lnTo>
                    <a:pt x="81" y="28"/>
                  </a:lnTo>
                  <a:lnTo>
                    <a:pt x="92" y="19"/>
                  </a:lnTo>
                  <a:lnTo>
                    <a:pt x="100" y="12"/>
                  </a:lnTo>
                  <a:lnTo>
                    <a:pt x="89" y="0"/>
                  </a:lnTo>
                  <a:lnTo>
                    <a:pt x="80" y="7"/>
                  </a:lnTo>
                  <a:lnTo>
                    <a:pt x="70" y="16"/>
                  </a:lnTo>
                  <a:lnTo>
                    <a:pt x="61" y="25"/>
                  </a:lnTo>
                  <a:lnTo>
                    <a:pt x="52" y="31"/>
                  </a:lnTo>
                  <a:lnTo>
                    <a:pt x="42" y="36"/>
                  </a:lnTo>
                  <a:lnTo>
                    <a:pt x="36" y="39"/>
                  </a:lnTo>
                  <a:lnTo>
                    <a:pt x="27" y="41"/>
                  </a:lnTo>
                  <a:lnTo>
                    <a:pt x="20" y="39"/>
                  </a:lnTo>
                  <a:lnTo>
                    <a:pt x="23" y="55"/>
                  </a:lnTo>
                  <a:lnTo>
                    <a:pt x="14" y="41"/>
                  </a:lnTo>
                  <a:lnTo>
                    <a:pt x="0" y="51"/>
                  </a:lnTo>
                  <a:lnTo>
                    <a:pt x="17" y="57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8" name="Freeform 218"/>
            <p:cNvSpPr>
              <a:spLocks/>
            </p:cNvSpPr>
            <p:nvPr/>
          </p:nvSpPr>
          <p:spPr bwMode="auto">
            <a:xfrm>
              <a:off x="2632" y="2883"/>
              <a:ext cx="37" cy="84"/>
            </a:xfrm>
            <a:custGeom>
              <a:avLst/>
              <a:gdLst>
                <a:gd name="T0" fmla="*/ 73 w 73"/>
                <a:gd name="T1" fmla="*/ 50 h 166"/>
                <a:gd name="T2" fmla="*/ 56 w 73"/>
                <a:gd name="T3" fmla="*/ 47 h 166"/>
                <a:gd name="T4" fmla="*/ 56 w 73"/>
                <a:gd name="T5" fmla="*/ 69 h 166"/>
                <a:gd name="T6" fmla="*/ 51 w 73"/>
                <a:gd name="T7" fmla="*/ 86 h 166"/>
                <a:gd name="T8" fmla="*/ 47 w 73"/>
                <a:gd name="T9" fmla="*/ 102 h 166"/>
                <a:gd name="T10" fmla="*/ 40 w 73"/>
                <a:gd name="T11" fmla="*/ 114 h 166"/>
                <a:gd name="T12" fmla="*/ 31 w 73"/>
                <a:gd name="T13" fmla="*/ 125 h 166"/>
                <a:gd name="T14" fmla="*/ 21 w 73"/>
                <a:gd name="T15" fmla="*/ 136 h 166"/>
                <a:gd name="T16" fmla="*/ 10 w 73"/>
                <a:gd name="T17" fmla="*/ 143 h 166"/>
                <a:gd name="T18" fmla="*/ 0 w 73"/>
                <a:gd name="T19" fmla="*/ 152 h 166"/>
                <a:gd name="T20" fmla="*/ 9 w 73"/>
                <a:gd name="T21" fmla="*/ 166 h 166"/>
                <a:gd name="T22" fmla="*/ 22 w 73"/>
                <a:gd name="T23" fmla="*/ 158 h 166"/>
                <a:gd name="T24" fmla="*/ 32 w 73"/>
                <a:gd name="T25" fmla="*/ 147 h 166"/>
                <a:gd name="T26" fmla="*/ 43 w 73"/>
                <a:gd name="T27" fmla="*/ 137 h 166"/>
                <a:gd name="T28" fmla="*/ 54 w 73"/>
                <a:gd name="T29" fmla="*/ 123 h 166"/>
                <a:gd name="T30" fmla="*/ 62 w 73"/>
                <a:gd name="T31" fmla="*/ 108 h 166"/>
                <a:gd name="T32" fmla="*/ 69 w 73"/>
                <a:gd name="T33" fmla="*/ 89 h 166"/>
                <a:gd name="T34" fmla="*/ 73 w 73"/>
                <a:gd name="T35" fmla="*/ 69 h 166"/>
                <a:gd name="T36" fmla="*/ 73 w 73"/>
                <a:gd name="T37" fmla="*/ 47 h 166"/>
                <a:gd name="T38" fmla="*/ 56 w 73"/>
                <a:gd name="T39" fmla="*/ 44 h 166"/>
                <a:gd name="T40" fmla="*/ 73 w 73"/>
                <a:gd name="T41" fmla="*/ 47 h 166"/>
                <a:gd name="T42" fmla="*/ 70 w 73"/>
                <a:gd name="T43" fmla="*/ 0 h 166"/>
                <a:gd name="T44" fmla="*/ 56 w 73"/>
                <a:gd name="T45" fmla="*/ 44 h 166"/>
                <a:gd name="T46" fmla="*/ 73 w 73"/>
                <a:gd name="T47" fmla="*/ 50 h 1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3"/>
                <a:gd name="T73" fmla="*/ 0 h 166"/>
                <a:gd name="T74" fmla="*/ 73 w 73"/>
                <a:gd name="T75" fmla="*/ 166 h 1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3" h="166">
                  <a:moveTo>
                    <a:pt x="73" y="50"/>
                  </a:moveTo>
                  <a:lnTo>
                    <a:pt x="56" y="47"/>
                  </a:lnTo>
                  <a:lnTo>
                    <a:pt x="56" y="69"/>
                  </a:lnTo>
                  <a:lnTo>
                    <a:pt x="51" y="86"/>
                  </a:lnTo>
                  <a:lnTo>
                    <a:pt x="47" y="102"/>
                  </a:lnTo>
                  <a:lnTo>
                    <a:pt x="40" y="114"/>
                  </a:lnTo>
                  <a:lnTo>
                    <a:pt x="31" y="125"/>
                  </a:lnTo>
                  <a:lnTo>
                    <a:pt x="21" y="136"/>
                  </a:lnTo>
                  <a:lnTo>
                    <a:pt x="10" y="143"/>
                  </a:lnTo>
                  <a:lnTo>
                    <a:pt x="0" y="152"/>
                  </a:lnTo>
                  <a:lnTo>
                    <a:pt x="9" y="166"/>
                  </a:lnTo>
                  <a:lnTo>
                    <a:pt x="22" y="158"/>
                  </a:lnTo>
                  <a:lnTo>
                    <a:pt x="32" y="147"/>
                  </a:lnTo>
                  <a:lnTo>
                    <a:pt x="43" y="137"/>
                  </a:lnTo>
                  <a:lnTo>
                    <a:pt x="54" y="123"/>
                  </a:lnTo>
                  <a:lnTo>
                    <a:pt x="62" y="108"/>
                  </a:lnTo>
                  <a:lnTo>
                    <a:pt x="69" y="89"/>
                  </a:lnTo>
                  <a:lnTo>
                    <a:pt x="73" y="69"/>
                  </a:lnTo>
                  <a:lnTo>
                    <a:pt x="73" y="47"/>
                  </a:lnTo>
                  <a:lnTo>
                    <a:pt x="56" y="44"/>
                  </a:lnTo>
                  <a:lnTo>
                    <a:pt x="73" y="47"/>
                  </a:lnTo>
                  <a:lnTo>
                    <a:pt x="70" y="0"/>
                  </a:lnTo>
                  <a:lnTo>
                    <a:pt x="56" y="44"/>
                  </a:lnTo>
                  <a:lnTo>
                    <a:pt x="73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9" name="Freeform 219"/>
            <p:cNvSpPr>
              <a:spLocks/>
            </p:cNvSpPr>
            <p:nvPr/>
          </p:nvSpPr>
          <p:spPr bwMode="auto">
            <a:xfrm>
              <a:off x="2652" y="2905"/>
              <a:ext cx="17" cy="22"/>
            </a:xfrm>
            <a:custGeom>
              <a:avLst/>
              <a:gdLst>
                <a:gd name="T0" fmla="*/ 0 w 33"/>
                <a:gd name="T1" fmla="*/ 43 h 43"/>
                <a:gd name="T2" fmla="*/ 17 w 33"/>
                <a:gd name="T3" fmla="*/ 43 h 43"/>
                <a:gd name="T4" fmla="*/ 19 w 33"/>
                <a:gd name="T5" fmla="*/ 35 h 43"/>
                <a:gd name="T6" fmla="*/ 22 w 33"/>
                <a:gd name="T7" fmla="*/ 26 h 43"/>
                <a:gd name="T8" fmla="*/ 27 w 33"/>
                <a:gd name="T9" fmla="*/ 16 h 43"/>
                <a:gd name="T10" fmla="*/ 33 w 33"/>
                <a:gd name="T11" fmla="*/ 6 h 43"/>
                <a:gd name="T12" fmla="*/ 16 w 33"/>
                <a:gd name="T13" fmla="*/ 0 h 43"/>
                <a:gd name="T14" fmla="*/ 13 w 33"/>
                <a:gd name="T15" fmla="*/ 10 h 43"/>
                <a:gd name="T16" fmla="*/ 7 w 33"/>
                <a:gd name="T17" fmla="*/ 20 h 43"/>
                <a:gd name="T18" fmla="*/ 1 w 33"/>
                <a:gd name="T19" fmla="*/ 32 h 43"/>
                <a:gd name="T20" fmla="*/ 0 w 33"/>
                <a:gd name="T21" fmla="*/ 43 h 43"/>
                <a:gd name="T22" fmla="*/ 17 w 33"/>
                <a:gd name="T23" fmla="*/ 43 h 43"/>
                <a:gd name="T24" fmla="*/ 0 w 33"/>
                <a:gd name="T25" fmla="*/ 43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43"/>
                <a:gd name="T41" fmla="*/ 33 w 33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43">
                  <a:moveTo>
                    <a:pt x="0" y="43"/>
                  </a:moveTo>
                  <a:lnTo>
                    <a:pt x="17" y="43"/>
                  </a:lnTo>
                  <a:lnTo>
                    <a:pt x="19" y="35"/>
                  </a:lnTo>
                  <a:lnTo>
                    <a:pt x="22" y="26"/>
                  </a:lnTo>
                  <a:lnTo>
                    <a:pt x="27" y="16"/>
                  </a:lnTo>
                  <a:lnTo>
                    <a:pt x="33" y="6"/>
                  </a:lnTo>
                  <a:lnTo>
                    <a:pt x="16" y="0"/>
                  </a:lnTo>
                  <a:lnTo>
                    <a:pt x="13" y="10"/>
                  </a:lnTo>
                  <a:lnTo>
                    <a:pt x="7" y="20"/>
                  </a:lnTo>
                  <a:lnTo>
                    <a:pt x="1" y="32"/>
                  </a:lnTo>
                  <a:lnTo>
                    <a:pt x="0" y="43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0" name="Freeform 220"/>
            <p:cNvSpPr>
              <a:spLocks/>
            </p:cNvSpPr>
            <p:nvPr/>
          </p:nvSpPr>
          <p:spPr bwMode="auto">
            <a:xfrm>
              <a:off x="2652" y="2845"/>
              <a:ext cx="26" cy="82"/>
            </a:xfrm>
            <a:custGeom>
              <a:avLst/>
              <a:gdLst>
                <a:gd name="T0" fmla="*/ 38 w 52"/>
                <a:gd name="T1" fmla="*/ 0 h 164"/>
                <a:gd name="T2" fmla="*/ 38 w 52"/>
                <a:gd name="T3" fmla="*/ 0 h 164"/>
                <a:gd name="T4" fmla="*/ 19 w 52"/>
                <a:gd name="T5" fmla="*/ 38 h 164"/>
                <a:gd name="T6" fmla="*/ 7 w 52"/>
                <a:gd name="T7" fmla="*/ 75 h 164"/>
                <a:gd name="T8" fmla="*/ 3 w 52"/>
                <a:gd name="T9" fmla="*/ 118 h 164"/>
                <a:gd name="T10" fmla="*/ 0 w 52"/>
                <a:gd name="T11" fmla="*/ 164 h 164"/>
                <a:gd name="T12" fmla="*/ 17 w 52"/>
                <a:gd name="T13" fmla="*/ 164 h 164"/>
                <a:gd name="T14" fmla="*/ 20 w 52"/>
                <a:gd name="T15" fmla="*/ 118 h 164"/>
                <a:gd name="T16" fmla="*/ 25 w 52"/>
                <a:gd name="T17" fmla="*/ 78 h 164"/>
                <a:gd name="T18" fmla="*/ 36 w 52"/>
                <a:gd name="T19" fmla="*/ 43 h 164"/>
                <a:gd name="T20" fmla="*/ 52 w 52"/>
                <a:gd name="T21" fmla="*/ 8 h 164"/>
                <a:gd name="T22" fmla="*/ 52 w 52"/>
                <a:gd name="T23" fmla="*/ 8 h 164"/>
                <a:gd name="T24" fmla="*/ 38 w 52"/>
                <a:gd name="T25" fmla="*/ 0 h 1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164"/>
                <a:gd name="T41" fmla="*/ 52 w 52"/>
                <a:gd name="T42" fmla="*/ 164 h 1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164">
                  <a:moveTo>
                    <a:pt x="38" y="0"/>
                  </a:moveTo>
                  <a:lnTo>
                    <a:pt x="38" y="0"/>
                  </a:lnTo>
                  <a:lnTo>
                    <a:pt x="19" y="38"/>
                  </a:lnTo>
                  <a:lnTo>
                    <a:pt x="7" y="75"/>
                  </a:lnTo>
                  <a:lnTo>
                    <a:pt x="3" y="118"/>
                  </a:lnTo>
                  <a:lnTo>
                    <a:pt x="0" y="164"/>
                  </a:lnTo>
                  <a:lnTo>
                    <a:pt x="17" y="164"/>
                  </a:lnTo>
                  <a:lnTo>
                    <a:pt x="20" y="118"/>
                  </a:lnTo>
                  <a:lnTo>
                    <a:pt x="25" y="78"/>
                  </a:lnTo>
                  <a:lnTo>
                    <a:pt x="36" y="43"/>
                  </a:lnTo>
                  <a:lnTo>
                    <a:pt x="52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1" name="Freeform 221"/>
            <p:cNvSpPr>
              <a:spLocks/>
            </p:cNvSpPr>
            <p:nvPr/>
          </p:nvSpPr>
          <p:spPr bwMode="auto">
            <a:xfrm>
              <a:off x="2671" y="2773"/>
              <a:ext cx="22" cy="76"/>
            </a:xfrm>
            <a:custGeom>
              <a:avLst/>
              <a:gdLst>
                <a:gd name="T0" fmla="*/ 23 w 43"/>
                <a:gd name="T1" fmla="*/ 6 h 153"/>
                <a:gd name="T2" fmla="*/ 26 w 43"/>
                <a:gd name="T3" fmla="*/ 37 h 153"/>
                <a:gd name="T4" fmla="*/ 20 w 43"/>
                <a:gd name="T5" fmla="*/ 79 h 153"/>
                <a:gd name="T6" fmla="*/ 8 w 43"/>
                <a:gd name="T7" fmla="*/ 121 h 153"/>
                <a:gd name="T8" fmla="*/ 0 w 43"/>
                <a:gd name="T9" fmla="*/ 145 h 153"/>
                <a:gd name="T10" fmla="*/ 14 w 43"/>
                <a:gd name="T11" fmla="*/ 153 h 153"/>
                <a:gd name="T12" fmla="*/ 26 w 43"/>
                <a:gd name="T13" fmla="*/ 124 h 153"/>
                <a:gd name="T14" fmla="*/ 38 w 43"/>
                <a:gd name="T15" fmla="*/ 82 h 153"/>
                <a:gd name="T16" fmla="*/ 43 w 43"/>
                <a:gd name="T17" fmla="*/ 37 h 153"/>
                <a:gd name="T18" fmla="*/ 38 w 43"/>
                <a:gd name="T19" fmla="*/ 0 h 153"/>
                <a:gd name="T20" fmla="*/ 23 w 43"/>
                <a:gd name="T21" fmla="*/ 6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153"/>
                <a:gd name="T35" fmla="*/ 43 w 43"/>
                <a:gd name="T36" fmla="*/ 153 h 1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153">
                  <a:moveTo>
                    <a:pt x="23" y="6"/>
                  </a:moveTo>
                  <a:lnTo>
                    <a:pt x="26" y="37"/>
                  </a:lnTo>
                  <a:lnTo>
                    <a:pt x="20" y="79"/>
                  </a:lnTo>
                  <a:lnTo>
                    <a:pt x="8" y="121"/>
                  </a:lnTo>
                  <a:lnTo>
                    <a:pt x="0" y="145"/>
                  </a:lnTo>
                  <a:lnTo>
                    <a:pt x="14" y="153"/>
                  </a:lnTo>
                  <a:lnTo>
                    <a:pt x="26" y="124"/>
                  </a:lnTo>
                  <a:lnTo>
                    <a:pt x="38" y="82"/>
                  </a:lnTo>
                  <a:lnTo>
                    <a:pt x="43" y="37"/>
                  </a:lnTo>
                  <a:lnTo>
                    <a:pt x="38" y="0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2" name="Freeform 222"/>
            <p:cNvSpPr>
              <a:spLocks/>
            </p:cNvSpPr>
            <p:nvPr/>
          </p:nvSpPr>
          <p:spPr bwMode="auto">
            <a:xfrm>
              <a:off x="2683" y="2770"/>
              <a:ext cx="7" cy="5"/>
            </a:xfrm>
            <a:custGeom>
              <a:avLst/>
              <a:gdLst>
                <a:gd name="T0" fmla="*/ 15 w 15"/>
                <a:gd name="T1" fmla="*/ 4 h 10"/>
                <a:gd name="T2" fmla="*/ 10 w 15"/>
                <a:gd name="T3" fmla="*/ 0 h 10"/>
                <a:gd name="T4" fmla="*/ 6 w 15"/>
                <a:gd name="T5" fmla="*/ 0 h 10"/>
                <a:gd name="T6" fmla="*/ 0 w 15"/>
                <a:gd name="T7" fmla="*/ 4 h 10"/>
                <a:gd name="T8" fmla="*/ 0 w 15"/>
                <a:gd name="T9" fmla="*/ 10 h 10"/>
                <a:gd name="T10" fmla="*/ 15 w 15"/>
                <a:gd name="T11" fmla="*/ 4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15" y="4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3" name="Freeform 223"/>
            <p:cNvSpPr>
              <a:spLocks/>
            </p:cNvSpPr>
            <p:nvPr/>
          </p:nvSpPr>
          <p:spPr bwMode="auto">
            <a:xfrm>
              <a:off x="2672" y="2846"/>
              <a:ext cx="8" cy="5"/>
            </a:xfrm>
            <a:custGeom>
              <a:avLst/>
              <a:gdLst>
                <a:gd name="T0" fmla="*/ 0 w 18"/>
                <a:gd name="T1" fmla="*/ 0 h 9"/>
                <a:gd name="T2" fmla="*/ 3 w 18"/>
                <a:gd name="T3" fmla="*/ 6 h 9"/>
                <a:gd name="T4" fmla="*/ 9 w 18"/>
                <a:gd name="T5" fmla="*/ 9 h 9"/>
                <a:gd name="T6" fmla="*/ 15 w 18"/>
                <a:gd name="T7" fmla="*/ 6 h 9"/>
                <a:gd name="T8" fmla="*/ 18 w 18"/>
                <a:gd name="T9" fmla="*/ 0 h 9"/>
                <a:gd name="T10" fmla="*/ 0 w 18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0"/>
                  </a:moveTo>
                  <a:lnTo>
                    <a:pt x="3" y="6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4" name="Freeform 224"/>
            <p:cNvSpPr>
              <a:spLocks/>
            </p:cNvSpPr>
            <p:nvPr/>
          </p:nvSpPr>
          <p:spPr bwMode="auto">
            <a:xfrm>
              <a:off x="2668" y="2797"/>
              <a:ext cx="13" cy="49"/>
            </a:xfrm>
            <a:custGeom>
              <a:avLst/>
              <a:gdLst>
                <a:gd name="T0" fmla="*/ 0 w 26"/>
                <a:gd name="T1" fmla="*/ 3 h 99"/>
                <a:gd name="T2" fmla="*/ 0 w 26"/>
                <a:gd name="T3" fmla="*/ 3 h 99"/>
                <a:gd name="T4" fmla="*/ 4 w 26"/>
                <a:gd name="T5" fmla="*/ 21 h 99"/>
                <a:gd name="T6" fmla="*/ 7 w 26"/>
                <a:gd name="T7" fmla="*/ 41 h 99"/>
                <a:gd name="T8" fmla="*/ 9 w 26"/>
                <a:gd name="T9" fmla="*/ 67 h 99"/>
                <a:gd name="T10" fmla="*/ 7 w 26"/>
                <a:gd name="T11" fmla="*/ 99 h 99"/>
                <a:gd name="T12" fmla="*/ 25 w 26"/>
                <a:gd name="T13" fmla="*/ 99 h 99"/>
                <a:gd name="T14" fmla="*/ 26 w 26"/>
                <a:gd name="T15" fmla="*/ 67 h 99"/>
                <a:gd name="T16" fmla="*/ 25 w 26"/>
                <a:gd name="T17" fmla="*/ 41 h 99"/>
                <a:gd name="T18" fmla="*/ 22 w 26"/>
                <a:gd name="T19" fmla="*/ 18 h 99"/>
                <a:gd name="T20" fmla="*/ 17 w 26"/>
                <a:gd name="T21" fmla="*/ 0 h 99"/>
                <a:gd name="T22" fmla="*/ 17 w 26"/>
                <a:gd name="T23" fmla="*/ 0 h 99"/>
                <a:gd name="T24" fmla="*/ 0 w 26"/>
                <a:gd name="T25" fmla="*/ 3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99"/>
                <a:gd name="T41" fmla="*/ 26 w 26"/>
                <a:gd name="T42" fmla="*/ 99 h 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99">
                  <a:moveTo>
                    <a:pt x="0" y="3"/>
                  </a:moveTo>
                  <a:lnTo>
                    <a:pt x="0" y="3"/>
                  </a:lnTo>
                  <a:lnTo>
                    <a:pt x="4" y="21"/>
                  </a:lnTo>
                  <a:lnTo>
                    <a:pt x="7" y="41"/>
                  </a:lnTo>
                  <a:lnTo>
                    <a:pt x="9" y="67"/>
                  </a:lnTo>
                  <a:lnTo>
                    <a:pt x="7" y="99"/>
                  </a:lnTo>
                  <a:lnTo>
                    <a:pt x="25" y="99"/>
                  </a:lnTo>
                  <a:lnTo>
                    <a:pt x="26" y="67"/>
                  </a:lnTo>
                  <a:lnTo>
                    <a:pt x="25" y="41"/>
                  </a:lnTo>
                  <a:lnTo>
                    <a:pt x="22" y="18"/>
                  </a:lnTo>
                  <a:lnTo>
                    <a:pt x="1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5" name="Freeform 225"/>
            <p:cNvSpPr>
              <a:spLocks/>
            </p:cNvSpPr>
            <p:nvPr/>
          </p:nvSpPr>
          <p:spPr bwMode="auto">
            <a:xfrm>
              <a:off x="2658" y="2743"/>
              <a:ext cx="19" cy="55"/>
            </a:xfrm>
            <a:custGeom>
              <a:avLst/>
              <a:gdLst>
                <a:gd name="T0" fmla="*/ 0 w 38"/>
                <a:gd name="T1" fmla="*/ 0 h 111"/>
                <a:gd name="T2" fmla="*/ 0 w 38"/>
                <a:gd name="T3" fmla="*/ 0 h 111"/>
                <a:gd name="T4" fmla="*/ 3 w 38"/>
                <a:gd name="T5" fmla="*/ 26 h 111"/>
                <a:gd name="T6" fmla="*/ 9 w 38"/>
                <a:gd name="T7" fmla="*/ 60 h 111"/>
                <a:gd name="T8" fmla="*/ 16 w 38"/>
                <a:gd name="T9" fmla="*/ 89 h 111"/>
                <a:gd name="T10" fmla="*/ 21 w 38"/>
                <a:gd name="T11" fmla="*/ 111 h 111"/>
                <a:gd name="T12" fmla="*/ 38 w 38"/>
                <a:gd name="T13" fmla="*/ 108 h 111"/>
                <a:gd name="T14" fmla="*/ 34 w 38"/>
                <a:gd name="T15" fmla="*/ 86 h 111"/>
                <a:gd name="T16" fmla="*/ 27 w 38"/>
                <a:gd name="T17" fmla="*/ 57 h 111"/>
                <a:gd name="T18" fmla="*/ 21 w 38"/>
                <a:gd name="T19" fmla="*/ 26 h 111"/>
                <a:gd name="T20" fmla="*/ 18 w 38"/>
                <a:gd name="T21" fmla="*/ 0 h 111"/>
                <a:gd name="T22" fmla="*/ 18 w 38"/>
                <a:gd name="T23" fmla="*/ 0 h 111"/>
                <a:gd name="T24" fmla="*/ 0 w 38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111"/>
                <a:gd name="T41" fmla="*/ 38 w 38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111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9" y="60"/>
                  </a:lnTo>
                  <a:lnTo>
                    <a:pt x="16" y="89"/>
                  </a:lnTo>
                  <a:lnTo>
                    <a:pt x="21" y="111"/>
                  </a:lnTo>
                  <a:lnTo>
                    <a:pt x="38" y="108"/>
                  </a:lnTo>
                  <a:lnTo>
                    <a:pt x="34" y="86"/>
                  </a:lnTo>
                  <a:lnTo>
                    <a:pt x="27" y="57"/>
                  </a:lnTo>
                  <a:lnTo>
                    <a:pt x="21" y="26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6" name="Freeform 226"/>
            <p:cNvSpPr>
              <a:spLocks/>
            </p:cNvSpPr>
            <p:nvPr/>
          </p:nvSpPr>
          <p:spPr bwMode="auto">
            <a:xfrm>
              <a:off x="2652" y="2672"/>
              <a:ext cx="14" cy="71"/>
            </a:xfrm>
            <a:custGeom>
              <a:avLst/>
              <a:gdLst>
                <a:gd name="T0" fmla="*/ 0 w 29"/>
                <a:gd name="T1" fmla="*/ 5 h 141"/>
                <a:gd name="T2" fmla="*/ 8 w 29"/>
                <a:gd name="T3" fmla="*/ 41 h 141"/>
                <a:gd name="T4" fmla="*/ 11 w 29"/>
                <a:gd name="T5" fmla="*/ 76 h 141"/>
                <a:gd name="T6" fmla="*/ 11 w 29"/>
                <a:gd name="T7" fmla="*/ 111 h 141"/>
                <a:gd name="T8" fmla="*/ 11 w 29"/>
                <a:gd name="T9" fmla="*/ 141 h 141"/>
                <a:gd name="T10" fmla="*/ 29 w 29"/>
                <a:gd name="T11" fmla="*/ 141 h 141"/>
                <a:gd name="T12" fmla="*/ 29 w 29"/>
                <a:gd name="T13" fmla="*/ 111 h 141"/>
                <a:gd name="T14" fmla="*/ 29 w 29"/>
                <a:gd name="T15" fmla="*/ 76 h 141"/>
                <a:gd name="T16" fmla="*/ 26 w 29"/>
                <a:gd name="T17" fmla="*/ 38 h 141"/>
                <a:gd name="T18" fmla="*/ 17 w 29"/>
                <a:gd name="T19" fmla="*/ 0 h 141"/>
                <a:gd name="T20" fmla="*/ 0 w 29"/>
                <a:gd name="T21" fmla="*/ 5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41"/>
                <a:gd name="T35" fmla="*/ 29 w 29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41">
                  <a:moveTo>
                    <a:pt x="0" y="5"/>
                  </a:moveTo>
                  <a:lnTo>
                    <a:pt x="8" y="41"/>
                  </a:lnTo>
                  <a:lnTo>
                    <a:pt x="11" y="76"/>
                  </a:lnTo>
                  <a:lnTo>
                    <a:pt x="11" y="111"/>
                  </a:lnTo>
                  <a:lnTo>
                    <a:pt x="11" y="141"/>
                  </a:lnTo>
                  <a:lnTo>
                    <a:pt x="29" y="141"/>
                  </a:lnTo>
                  <a:lnTo>
                    <a:pt x="29" y="111"/>
                  </a:lnTo>
                  <a:lnTo>
                    <a:pt x="29" y="76"/>
                  </a:lnTo>
                  <a:lnTo>
                    <a:pt x="26" y="38"/>
                  </a:lnTo>
                  <a:lnTo>
                    <a:pt x="1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7" name="Freeform 227"/>
            <p:cNvSpPr>
              <a:spLocks/>
            </p:cNvSpPr>
            <p:nvPr/>
          </p:nvSpPr>
          <p:spPr bwMode="auto">
            <a:xfrm>
              <a:off x="2652" y="2669"/>
              <a:ext cx="9" cy="6"/>
            </a:xfrm>
            <a:custGeom>
              <a:avLst/>
              <a:gdLst>
                <a:gd name="T0" fmla="*/ 17 w 17"/>
                <a:gd name="T1" fmla="*/ 6 h 11"/>
                <a:gd name="T2" fmla="*/ 13 w 17"/>
                <a:gd name="T3" fmla="*/ 0 h 11"/>
                <a:gd name="T4" fmla="*/ 7 w 17"/>
                <a:gd name="T5" fmla="*/ 0 h 11"/>
                <a:gd name="T6" fmla="*/ 1 w 17"/>
                <a:gd name="T7" fmla="*/ 4 h 11"/>
                <a:gd name="T8" fmla="*/ 0 w 17"/>
                <a:gd name="T9" fmla="*/ 11 h 11"/>
                <a:gd name="T10" fmla="*/ 17 w 17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1"/>
                <a:gd name="T20" fmla="*/ 17 w 1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1">
                  <a:moveTo>
                    <a:pt x="17" y="6"/>
                  </a:moveTo>
                  <a:lnTo>
                    <a:pt x="13" y="0"/>
                  </a:lnTo>
                  <a:lnTo>
                    <a:pt x="7" y="0"/>
                  </a:lnTo>
                  <a:lnTo>
                    <a:pt x="1" y="4"/>
                  </a:lnTo>
                  <a:lnTo>
                    <a:pt x="0" y="11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8" name="Freeform 228"/>
            <p:cNvSpPr>
              <a:spLocks/>
            </p:cNvSpPr>
            <p:nvPr/>
          </p:nvSpPr>
          <p:spPr bwMode="auto">
            <a:xfrm>
              <a:off x="2961" y="2794"/>
              <a:ext cx="159" cy="76"/>
            </a:xfrm>
            <a:custGeom>
              <a:avLst/>
              <a:gdLst>
                <a:gd name="T0" fmla="*/ 266 w 318"/>
                <a:gd name="T1" fmla="*/ 125 h 152"/>
                <a:gd name="T2" fmla="*/ 274 w 318"/>
                <a:gd name="T3" fmla="*/ 112 h 152"/>
                <a:gd name="T4" fmla="*/ 254 w 318"/>
                <a:gd name="T5" fmla="*/ 102 h 152"/>
                <a:gd name="T6" fmla="*/ 236 w 318"/>
                <a:gd name="T7" fmla="*/ 92 h 152"/>
                <a:gd name="T8" fmla="*/ 220 w 318"/>
                <a:gd name="T9" fmla="*/ 82 h 152"/>
                <a:gd name="T10" fmla="*/ 207 w 318"/>
                <a:gd name="T11" fmla="*/ 73 h 152"/>
                <a:gd name="T12" fmla="*/ 194 w 318"/>
                <a:gd name="T13" fmla="*/ 64 h 152"/>
                <a:gd name="T14" fmla="*/ 181 w 318"/>
                <a:gd name="T15" fmla="*/ 57 h 152"/>
                <a:gd name="T16" fmla="*/ 169 w 318"/>
                <a:gd name="T17" fmla="*/ 48 h 152"/>
                <a:gd name="T18" fmla="*/ 157 w 318"/>
                <a:gd name="T19" fmla="*/ 41 h 152"/>
                <a:gd name="T20" fmla="*/ 143 w 318"/>
                <a:gd name="T21" fmla="*/ 35 h 152"/>
                <a:gd name="T22" fmla="*/ 130 w 318"/>
                <a:gd name="T23" fmla="*/ 28 h 152"/>
                <a:gd name="T24" fmla="*/ 114 w 318"/>
                <a:gd name="T25" fmla="*/ 22 h 152"/>
                <a:gd name="T26" fmla="*/ 96 w 318"/>
                <a:gd name="T27" fmla="*/ 16 h 152"/>
                <a:gd name="T28" fmla="*/ 77 w 318"/>
                <a:gd name="T29" fmla="*/ 12 h 152"/>
                <a:gd name="T30" fmla="*/ 55 w 318"/>
                <a:gd name="T31" fmla="*/ 7 h 152"/>
                <a:gd name="T32" fmla="*/ 29 w 318"/>
                <a:gd name="T33" fmla="*/ 3 h 152"/>
                <a:gd name="T34" fmla="*/ 0 w 318"/>
                <a:gd name="T35" fmla="*/ 0 h 152"/>
                <a:gd name="T36" fmla="*/ 0 w 318"/>
                <a:gd name="T37" fmla="*/ 17 h 152"/>
                <a:gd name="T38" fmla="*/ 29 w 318"/>
                <a:gd name="T39" fmla="*/ 20 h 152"/>
                <a:gd name="T40" fmla="*/ 52 w 318"/>
                <a:gd name="T41" fmla="*/ 25 h 152"/>
                <a:gd name="T42" fmla="*/ 74 w 318"/>
                <a:gd name="T43" fmla="*/ 29 h 152"/>
                <a:gd name="T44" fmla="*/ 93 w 318"/>
                <a:gd name="T45" fmla="*/ 33 h 152"/>
                <a:gd name="T46" fmla="*/ 108 w 318"/>
                <a:gd name="T47" fmla="*/ 39 h 152"/>
                <a:gd name="T48" fmla="*/ 124 w 318"/>
                <a:gd name="T49" fmla="*/ 45 h 152"/>
                <a:gd name="T50" fmla="*/ 137 w 318"/>
                <a:gd name="T51" fmla="*/ 49 h 152"/>
                <a:gd name="T52" fmla="*/ 149 w 318"/>
                <a:gd name="T53" fmla="*/ 55 h 152"/>
                <a:gd name="T54" fmla="*/ 160 w 318"/>
                <a:gd name="T55" fmla="*/ 63 h 152"/>
                <a:gd name="T56" fmla="*/ 172 w 318"/>
                <a:gd name="T57" fmla="*/ 71 h 152"/>
                <a:gd name="T58" fmla="*/ 185 w 318"/>
                <a:gd name="T59" fmla="*/ 79 h 152"/>
                <a:gd name="T60" fmla="*/ 198 w 318"/>
                <a:gd name="T61" fmla="*/ 87 h 152"/>
                <a:gd name="T62" fmla="*/ 211 w 318"/>
                <a:gd name="T63" fmla="*/ 96 h 152"/>
                <a:gd name="T64" fmla="*/ 228 w 318"/>
                <a:gd name="T65" fmla="*/ 106 h 152"/>
                <a:gd name="T66" fmla="*/ 248 w 318"/>
                <a:gd name="T67" fmla="*/ 117 h 152"/>
                <a:gd name="T68" fmla="*/ 268 w 318"/>
                <a:gd name="T69" fmla="*/ 127 h 152"/>
                <a:gd name="T70" fmla="*/ 277 w 318"/>
                <a:gd name="T71" fmla="*/ 114 h 152"/>
                <a:gd name="T72" fmla="*/ 268 w 318"/>
                <a:gd name="T73" fmla="*/ 127 h 152"/>
                <a:gd name="T74" fmla="*/ 318 w 318"/>
                <a:gd name="T75" fmla="*/ 152 h 152"/>
                <a:gd name="T76" fmla="*/ 277 w 318"/>
                <a:gd name="T77" fmla="*/ 114 h 152"/>
                <a:gd name="T78" fmla="*/ 266 w 318"/>
                <a:gd name="T79" fmla="*/ 125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8"/>
                <a:gd name="T121" fmla="*/ 0 h 152"/>
                <a:gd name="T122" fmla="*/ 318 w 318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8" h="152">
                  <a:moveTo>
                    <a:pt x="266" y="125"/>
                  </a:moveTo>
                  <a:lnTo>
                    <a:pt x="274" y="112"/>
                  </a:lnTo>
                  <a:lnTo>
                    <a:pt x="254" y="102"/>
                  </a:lnTo>
                  <a:lnTo>
                    <a:pt x="236" y="92"/>
                  </a:lnTo>
                  <a:lnTo>
                    <a:pt x="220" y="82"/>
                  </a:lnTo>
                  <a:lnTo>
                    <a:pt x="207" y="73"/>
                  </a:lnTo>
                  <a:lnTo>
                    <a:pt x="194" y="64"/>
                  </a:lnTo>
                  <a:lnTo>
                    <a:pt x="181" y="57"/>
                  </a:lnTo>
                  <a:lnTo>
                    <a:pt x="169" y="48"/>
                  </a:lnTo>
                  <a:lnTo>
                    <a:pt x="157" y="41"/>
                  </a:lnTo>
                  <a:lnTo>
                    <a:pt x="143" y="35"/>
                  </a:lnTo>
                  <a:lnTo>
                    <a:pt x="130" y="28"/>
                  </a:lnTo>
                  <a:lnTo>
                    <a:pt x="114" y="22"/>
                  </a:lnTo>
                  <a:lnTo>
                    <a:pt x="96" y="16"/>
                  </a:lnTo>
                  <a:lnTo>
                    <a:pt x="77" y="12"/>
                  </a:lnTo>
                  <a:lnTo>
                    <a:pt x="55" y="7"/>
                  </a:lnTo>
                  <a:lnTo>
                    <a:pt x="29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9" y="20"/>
                  </a:lnTo>
                  <a:lnTo>
                    <a:pt x="52" y="25"/>
                  </a:lnTo>
                  <a:lnTo>
                    <a:pt x="74" y="29"/>
                  </a:lnTo>
                  <a:lnTo>
                    <a:pt x="93" y="33"/>
                  </a:lnTo>
                  <a:lnTo>
                    <a:pt x="108" y="39"/>
                  </a:lnTo>
                  <a:lnTo>
                    <a:pt x="124" y="45"/>
                  </a:lnTo>
                  <a:lnTo>
                    <a:pt x="137" y="49"/>
                  </a:lnTo>
                  <a:lnTo>
                    <a:pt x="149" y="55"/>
                  </a:lnTo>
                  <a:lnTo>
                    <a:pt x="160" y="63"/>
                  </a:lnTo>
                  <a:lnTo>
                    <a:pt x="172" y="71"/>
                  </a:lnTo>
                  <a:lnTo>
                    <a:pt x="185" y="79"/>
                  </a:lnTo>
                  <a:lnTo>
                    <a:pt x="198" y="87"/>
                  </a:lnTo>
                  <a:lnTo>
                    <a:pt x="211" y="96"/>
                  </a:lnTo>
                  <a:lnTo>
                    <a:pt x="228" y="106"/>
                  </a:lnTo>
                  <a:lnTo>
                    <a:pt x="248" y="117"/>
                  </a:lnTo>
                  <a:lnTo>
                    <a:pt x="268" y="127"/>
                  </a:lnTo>
                  <a:lnTo>
                    <a:pt x="277" y="114"/>
                  </a:lnTo>
                  <a:lnTo>
                    <a:pt x="268" y="127"/>
                  </a:lnTo>
                  <a:lnTo>
                    <a:pt x="318" y="152"/>
                  </a:lnTo>
                  <a:lnTo>
                    <a:pt x="277" y="114"/>
                  </a:lnTo>
                  <a:lnTo>
                    <a:pt x="266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9" name="Freeform 229"/>
            <p:cNvSpPr>
              <a:spLocks/>
            </p:cNvSpPr>
            <p:nvPr/>
          </p:nvSpPr>
          <p:spPr bwMode="auto">
            <a:xfrm>
              <a:off x="3048" y="2797"/>
              <a:ext cx="52" cy="60"/>
            </a:xfrm>
            <a:custGeom>
              <a:avLst/>
              <a:gdLst>
                <a:gd name="T0" fmla="*/ 0 w 102"/>
                <a:gd name="T1" fmla="*/ 0 h 121"/>
                <a:gd name="T2" fmla="*/ 6 w 102"/>
                <a:gd name="T3" fmla="*/ 15 h 121"/>
                <a:gd name="T4" fmla="*/ 13 w 102"/>
                <a:gd name="T5" fmla="*/ 31 h 121"/>
                <a:gd name="T6" fmla="*/ 23 w 102"/>
                <a:gd name="T7" fmla="*/ 45 h 121"/>
                <a:gd name="T8" fmla="*/ 35 w 102"/>
                <a:gd name="T9" fmla="*/ 62 h 121"/>
                <a:gd name="T10" fmla="*/ 51 w 102"/>
                <a:gd name="T11" fmla="*/ 81 h 121"/>
                <a:gd name="T12" fmla="*/ 64 w 102"/>
                <a:gd name="T13" fmla="*/ 95 h 121"/>
                <a:gd name="T14" fmla="*/ 79 w 102"/>
                <a:gd name="T15" fmla="*/ 110 h 121"/>
                <a:gd name="T16" fmla="*/ 91 w 102"/>
                <a:gd name="T17" fmla="*/ 121 h 121"/>
                <a:gd name="T18" fmla="*/ 102 w 102"/>
                <a:gd name="T19" fmla="*/ 110 h 121"/>
                <a:gd name="T20" fmla="*/ 91 w 102"/>
                <a:gd name="T21" fmla="*/ 98 h 121"/>
                <a:gd name="T22" fmla="*/ 76 w 102"/>
                <a:gd name="T23" fmla="*/ 83 h 121"/>
                <a:gd name="T24" fmla="*/ 63 w 102"/>
                <a:gd name="T25" fmla="*/ 69 h 121"/>
                <a:gd name="T26" fmla="*/ 50 w 102"/>
                <a:gd name="T27" fmla="*/ 53 h 121"/>
                <a:gd name="T28" fmla="*/ 38 w 102"/>
                <a:gd name="T29" fmla="*/ 37 h 121"/>
                <a:gd name="T30" fmla="*/ 28 w 102"/>
                <a:gd name="T31" fmla="*/ 22 h 121"/>
                <a:gd name="T32" fmla="*/ 20 w 102"/>
                <a:gd name="T33" fmla="*/ 9 h 121"/>
                <a:gd name="T34" fmla="*/ 17 w 102"/>
                <a:gd name="T35" fmla="*/ 0 h 121"/>
                <a:gd name="T36" fmla="*/ 0 w 102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2"/>
                <a:gd name="T58" fmla="*/ 0 h 121"/>
                <a:gd name="T59" fmla="*/ 102 w 102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2" h="121">
                  <a:moveTo>
                    <a:pt x="0" y="0"/>
                  </a:moveTo>
                  <a:lnTo>
                    <a:pt x="6" y="15"/>
                  </a:lnTo>
                  <a:lnTo>
                    <a:pt x="13" y="31"/>
                  </a:lnTo>
                  <a:lnTo>
                    <a:pt x="23" y="45"/>
                  </a:lnTo>
                  <a:lnTo>
                    <a:pt x="35" y="62"/>
                  </a:lnTo>
                  <a:lnTo>
                    <a:pt x="51" y="81"/>
                  </a:lnTo>
                  <a:lnTo>
                    <a:pt x="64" y="95"/>
                  </a:lnTo>
                  <a:lnTo>
                    <a:pt x="79" y="110"/>
                  </a:lnTo>
                  <a:lnTo>
                    <a:pt x="91" y="121"/>
                  </a:lnTo>
                  <a:lnTo>
                    <a:pt x="102" y="110"/>
                  </a:lnTo>
                  <a:lnTo>
                    <a:pt x="91" y="98"/>
                  </a:lnTo>
                  <a:lnTo>
                    <a:pt x="76" y="83"/>
                  </a:lnTo>
                  <a:lnTo>
                    <a:pt x="63" y="69"/>
                  </a:lnTo>
                  <a:lnTo>
                    <a:pt x="50" y="53"/>
                  </a:lnTo>
                  <a:lnTo>
                    <a:pt x="38" y="37"/>
                  </a:lnTo>
                  <a:lnTo>
                    <a:pt x="28" y="22"/>
                  </a:lnTo>
                  <a:lnTo>
                    <a:pt x="20" y="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0" name="Freeform 230"/>
            <p:cNvSpPr>
              <a:spLocks/>
            </p:cNvSpPr>
            <p:nvPr/>
          </p:nvSpPr>
          <p:spPr bwMode="auto">
            <a:xfrm>
              <a:off x="3062" y="2756"/>
              <a:ext cx="40" cy="101"/>
            </a:xfrm>
            <a:custGeom>
              <a:avLst/>
              <a:gdLst>
                <a:gd name="T0" fmla="*/ 0 w 81"/>
                <a:gd name="T1" fmla="*/ 0 h 201"/>
                <a:gd name="T2" fmla="*/ 5 w 81"/>
                <a:gd name="T3" fmla="*/ 41 h 201"/>
                <a:gd name="T4" fmla="*/ 10 w 81"/>
                <a:gd name="T5" fmla="*/ 77 h 201"/>
                <a:gd name="T6" fmla="*/ 19 w 81"/>
                <a:gd name="T7" fmla="*/ 108 h 201"/>
                <a:gd name="T8" fmla="*/ 29 w 81"/>
                <a:gd name="T9" fmla="*/ 134 h 201"/>
                <a:gd name="T10" fmla="*/ 40 w 81"/>
                <a:gd name="T11" fmla="*/ 156 h 201"/>
                <a:gd name="T12" fmla="*/ 50 w 81"/>
                <a:gd name="T13" fmla="*/ 174 h 201"/>
                <a:gd name="T14" fmla="*/ 59 w 81"/>
                <a:gd name="T15" fmla="*/ 188 h 201"/>
                <a:gd name="T16" fmla="*/ 66 w 81"/>
                <a:gd name="T17" fmla="*/ 201 h 201"/>
                <a:gd name="T18" fmla="*/ 81 w 81"/>
                <a:gd name="T19" fmla="*/ 193 h 201"/>
                <a:gd name="T20" fmla="*/ 73 w 81"/>
                <a:gd name="T21" fmla="*/ 179 h 201"/>
                <a:gd name="T22" fmla="*/ 65 w 81"/>
                <a:gd name="T23" fmla="*/ 165 h 201"/>
                <a:gd name="T24" fmla="*/ 54 w 81"/>
                <a:gd name="T25" fmla="*/ 147 h 201"/>
                <a:gd name="T26" fmla="*/ 44 w 81"/>
                <a:gd name="T27" fmla="*/ 128 h 201"/>
                <a:gd name="T28" fmla="*/ 37 w 81"/>
                <a:gd name="T29" fmla="*/ 105 h 201"/>
                <a:gd name="T30" fmla="*/ 28 w 81"/>
                <a:gd name="T31" fmla="*/ 74 h 201"/>
                <a:gd name="T32" fmla="*/ 22 w 81"/>
                <a:gd name="T33" fmla="*/ 41 h 201"/>
                <a:gd name="T34" fmla="*/ 18 w 81"/>
                <a:gd name="T35" fmla="*/ 0 h 201"/>
                <a:gd name="T36" fmla="*/ 0 w 81"/>
                <a:gd name="T37" fmla="*/ 0 h 2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201"/>
                <a:gd name="T59" fmla="*/ 81 w 81"/>
                <a:gd name="T60" fmla="*/ 201 h 2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201">
                  <a:moveTo>
                    <a:pt x="0" y="0"/>
                  </a:moveTo>
                  <a:lnTo>
                    <a:pt x="5" y="41"/>
                  </a:lnTo>
                  <a:lnTo>
                    <a:pt x="10" y="77"/>
                  </a:lnTo>
                  <a:lnTo>
                    <a:pt x="19" y="108"/>
                  </a:lnTo>
                  <a:lnTo>
                    <a:pt x="29" y="134"/>
                  </a:lnTo>
                  <a:lnTo>
                    <a:pt x="40" y="156"/>
                  </a:lnTo>
                  <a:lnTo>
                    <a:pt x="50" y="174"/>
                  </a:lnTo>
                  <a:lnTo>
                    <a:pt x="59" y="188"/>
                  </a:lnTo>
                  <a:lnTo>
                    <a:pt x="66" y="201"/>
                  </a:lnTo>
                  <a:lnTo>
                    <a:pt x="81" y="193"/>
                  </a:lnTo>
                  <a:lnTo>
                    <a:pt x="73" y="179"/>
                  </a:lnTo>
                  <a:lnTo>
                    <a:pt x="65" y="165"/>
                  </a:lnTo>
                  <a:lnTo>
                    <a:pt x="54" y="147"/>
                  </a:lnTo>
                  <a:lnTo>
                    <a:pt x="44" y="128"/>
                  </a:lnTo>
                  <a:lnTo>
                    <a:pt x="37" y="105"/>
                  </a:lnTo>
                  <a:lnTo>
                    <a:pt x="28" y="74"/>
                  </a:lnTo>
                  <a:lnTo>
                    <a:pt x="22" y="41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1" name="Freeform 231"/>
            <p:cNvSpPr>
              <a:spLocks/>
            </p:cNvSpPr>
            <p:nvPr/>
          </p:nvSpPr>
          <p:spPr bwMode="auto">
            <a:xfrm>
              <a:off x="2993" y="2786"/>
              <a:ext cx="21" cy="14"/>
            </a:xfrm>
            <a:custGeom>
              <a:avLst/>
              <a:gdLst>
                <a:gd name="T0" fmla="*/ 0 w 42"/>
                <a:gd name="T1" fmla="*/ 15 h 28"/>
                <a:gd name="T2" fmla="*/ 10 w 42"/>
                <a:gd name="T3" fmla="*/ 28 h 28"/>
                <a:gd name="T4" fmla="*/ 16 w 42"/>
                <a:gd name="T5" fmla="*/ 27 h 28"/>
                <a:gd name="T6" fmla="*/ 23 w 42"/>
                <a:gd name="T7" fmla="*/ 22 h 28"/>
                <a:gd name="T8" fmla="*/ 34 w 42"/>
                <a:gd name="T9" fmla="*/ 18 h 28"/>
                <a:gd name="T10" fmla="*/ 42 w 42"/>
                <a:gd name="T11" fmla="*/ 12 h 28"/>
                <a:gd name="T12" fmla="*/ 28 w 42"/>
                <a:gd name="T13" fmla="*/ 0 h 28"/>
                <a:gd name="T14" fmla="*/ 25 w 42"/>
                <a:gd name="T15" fmla="*/ 3 h 28"/>
                <a:gd name="T16" fmla="*/ 17 w 42"/>
                <a:gd name="T17" fmla="*/ 8 h 28"/>
                <a:gd name="T18" fmla="*/ 10 w 42"/>
                <a:gd name="T19" fmla="*/ 9 h 28"/>
                <a:gd name="T20" fmla="*/ 1 w 42"/>
                <a:gd name="T21" fmla="*/ 13 h 28"/>
                <a:gd name="T22" fmla="*/ 12 w 42"/>
                <a:gd name="T23" fmla="*/ 27 h 28"/>
                <a:gd name="T24" fmla="*/ 0 w 42"/>
                <a:gd name="T25" fmla="*/ 15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28"/>
                <a:gd name="T41" fmla="*/ 42 w 42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28">
                  <a:moveTo>
                    <a:pt x="0" y="15"/>
                  </a:moveTo>
                  <a:lnTo>
                    <a:pt x="10" y="28"/>
                  </a:lnTo>
                  <a:lnTo>
                    <a:pt x="16" y="27"/>
                  </a:lnTo>
                  <a:lnTo>
                    <a:pt x="23" y="22"/>
                  </a:lnTo>
                  <a:lnTo>
                    <a:pt x="34" y="18"/>
                  </a:lnTo>
                  <a:lnTo>
                    <a:pt x="42" y="12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7" y="8"/>
                  </a:lnTo>
                  <a:lnTo>
                    <a:pt x="10" y="9"/>
                  </a:lnTo>
                  <a:lnTo>
                    <a:pt x="1" y="13"/>
                  </a:lnTo>
                  <a:lnTo>
                    <a:pt x="12" y="2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2" name="Freeform 232"/>
            <p:cNvSpPr>
              <a:spLocks/>
            </p:cNvSpPr>
            <p:nvPr/>
          </p:nvSpPr>
          <p:spPr bwMode="auto">
            <a:xfrm>
              <a:off x="2993" y="2734"/>
              <a:ext cx="46" cy="65"/>
            </a:xfrm>
            <a:custGeom>
              <a:avLst/>
              <a:gdLst>
                <a:gd name="T0" fmla="*/ 90 w 92"/>
                <a:gd name="T1" fmla="*/ 32 h 130"/>
                <a:gd name="T2" fmla="*/ 74 w 92"/>
                <a:gd name="T3" fmla="*/ 27 h 130"/>
                <a:gd name="T4" fmla="*/ 73 w 92"/>
                <a:gd name="T5" fmla="*/ 32 h 130"/>
                <a:gd name="T6" fmla="*/ 67 w 92"/>
                <a:gd name="T7" fmla="*/ 42 h 130"/>
                <a:gd name="T8" fmla="*/ 58 w 92"/>
                <a:gd name="T9" fmla="*/ 55 h 130"/>
                <a:gd name="T10" fmla="*/ 48 w 92"/>
                <a:gd name="T11" fmla="*/ 67 h 130"/>
                <a:gd name="T12" fmla="*/ 36 w 92"/>
                <a:gd name="T13" fmla="*/ 81 h 130"/>
                <a:gd name="T14" fmla="*/ 23 w 92"/>
                <a:gd name="T15" fmla="*/ 96 h 130"/>
                <a:gd name="T16" fmla="*/ 10 w 92"/>
                <a:gd name="T17" fmla="*/ 108 h 130"/>
                <a:gd name="T18" fmla="*/ 0 w 92"/>
                <a:gd name="T19" fmla="*/ 118 h 130"/>
                <a:gd name="T20" fmla="*/ 12 w 92"/>
                <a:gd name="T21" fmla="*/ 130 h 130"/>
                <a:gd name="T22" fmla="*/ 22 w 92"/>
                <a:gd name="T23" fmla="*/ 119 h 130"/>
                <a:gd name="T24" fmla="*/ 35 w 92"/>
                <a:gd name="T25" fmla="*/ 108 h 130"/>
                <a:gd name="T26" fmla="*/ 48 w 92"/>
                <a:gd name="T27" fmla="*/ 93 h 130"/>
                <a:gd name="T28" fmla="*/ 60 w 92"/>
                <a:gd name="T29" fmla="*/ 79 h 130"/>
                <a:gd name="T30" fmla="*/ 73 w 92"/>
                <a:gd name="T31" fmla="*/ 64 h 130"/>
                <a:gd name="T32" fmla="*/ 82 w 92"/>
                <a:gd name="T33" fmla="*/ 51 h 130"/>
                <a:gd name="T34" fmla="*/ 88 w 92"/>
                <a:gd name="T35" fmla="*/ 38 h 130"/>
                <a:gd name="T36" fmla="*/ 92 w 92"/>
                <a:gd name="T37" fmla="*/ 27 h 130"/>
                <a:gd name="T38" fmla="*/ 76 w 92"/>
                <a:gd name="T39" fmla="*/ 23 h 130"/>
                <a:gd name="T40" fmla="*/ 92 w 92"/>
                <a:gd name="T41" fmla="*/ 27 h 130"/>
                <a:gd name="T42" fmla="*/ 92 w 92"/>
                <a:gd name="T43" fmla="*/ 0 h 130"/>
                <a:gd name="T44" fmla="*/ 76 w 92"/>
                <a:gd name="T45" fmla="*/ 23 h 130"/>
                <a:gd name="T46" fmla="*/ 90 w 92"/>
                <a:gd name="T47" fmla="*/ 32 h 1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2"/>
                <a:gd name="T73" fmla="*/ 0 h 130"/>
                <a:gd name="T74" fmla="*/ 92 w 92"/>
                <a:gd name="T75" fmla="*/ 130 h 1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2" h="130">
                  <a:moveTo>
                    <a:pt x="90" y="32"/>
                  </a:moveTo>
                  <a:lnTo>
                    <a:pt x="74" y="27"/>
                  </a:lnTo>
                  <a:lnTo>
                    <a:pt x="73" y="32"/>
                  </a:lnTo>
                  <a:lnTo>
                    <a:pt x="67" y="42"/>
                  </a:lnTo>
                  <a:lnTo>
                    <a:pt x="58" y="55"/>
                  </a:lnTo>
                  <a:lnTo>
                    <a:pt x="48" y="67"/>
                  </a:lnTo>
                  <a:lnTo>
                    <a:pt x="36" y="81"/>
                  </a:lnTo>
                  <a:lnTo>
                    <a:pt x="23" y="96"/>
                  </a:lnTo>
                  <a:lnTo>
                    <a:pt x="10" y="108"/>
                  </a:lnTo>
                  <a:lnTo>
                    <a:pt x="0" y="118"/>
                  </a:lnTo>
                  <a:lnTo>
                    <a:pt x="12" y="130"/>
                  </a:lnTo>
                  <a:lnTo>
                    <a:pt x="22" y="119"/>
                  </a:lnTo>
                  <a:lnTo>
                    <a:pt x="35" y="108"/>
                  </a:lnTo>
                  <a:lnTo>
                    <a:pt x="48" y="93"/>
                  </a:lnTo>
                  <a:lnTo>
                    <a:pt x="60" y="79"/>
                  </a:lnTo>
                  <a:lnTo>
                    <a:pt x="73" y="64"/>
                  </a:lnTo>
                  <a:lnTo>
                    <a:pt x="82" y="51"/>
                  </a:lnTo>
                  <a:lnTo>
                    <a:pt x="88" y="38"/>
                  </a:lnTo>
                  <a:lnTo>
                    <a:pt x="92" y="27"/>
                  </a:lnTo>
                  <a:lnTo>
                    <a:pt x="76" y="23"/>
                  </a:lnTo>
                  <a:lnTo>
                    <a:pt x="92" y="27"/>
                  </a:lnTo>
                  <a:lnTo>
                    <a:pt x="92" y="0"/>
                  </a:lnTo>
                  <a:lnTo>
                    <a:pt x="76" y="23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3" name="Freeform 233"/>
            <p:cNvSpPr>
              <a:spLocks/>
            </p:cNvSpPr>
            <p:nvPr/>
          </p:nvSpPr>
          <p:spPr bwMode="auto">
            <a:xfrm>
              <a:off x="2956" y="2746"/>
              <a:ext cx="82" cy="56"/>
            </a:xfrm>
            <a:custGeom>
              <a:avLst/>
              <a:gdLst>
                <a:gd name="T0" fmla="*/ 0 w 165"/>
                <a:gd name="T1" fmla="*/ 114 h 114"/>
                <a:gd name="T2" fmla="*/ 33 w 165"/>
                <a:gd name="T3" fmla="*/ 111 h 114"/>
                <a:gd name="T4" fmla="*/ 60 w 165"/>
                <a:gd name="T5" fmla="*/ 104 h 114"/>
                <a:gd name="T6" fmla="*/ 84 w 165"/>
                <a:gd name="T7" fmla="*/ 92 h 114"/>
                <a:gd name="T8" fmla="*/ 104 w 165"/>
                <a:gd name="T9" fmla="*/ 79 h 114"/>
                <a:gd name="T10" fmla="*/ 123 w 165"/>
                <a:gd name="T11" fmla="*/ 61 h 114"/>
                <a:gd name="T12" fmla="*/ 139 w 165"/>
                <a:gd name="T13" fmla="*/ 44 h 114"/>
                <a:gd name="T14" fmla="*/ 152 w 165"/>
                <a:gd name="T15" fmla="*/ 26 h 114"/>
                <a:gd name="T16" fmla="*/ 165 w 165"/>
                <a:gd name="T17" fmla="*/ 9 h 114"/>
                <a:gd name="T18" fmla="*/ 151 w 165"/>
                <a:gd name="T19" fmla="*/ 0 h 114"/>
                <a:gd name="T20" fmla="*/ 138 w 165"/>
                <a:gd name="T21" fmla="*/ 18 h 114"/>
                <a:gd name="T22" fmla="*/ 125 w 165"/>
                <a:gd name="T23" fmla="*/ 32 h 114"/>
                <a:gd name="T24" fmla="*/ 111 w 165"/>
                <a:gd name="T25" fmla="*/ 50 h 114"/>
                <a:gd name="T26" fmla="*/ 95 w 165"/>
                <a:gd name="T27" fmla="*/ 64 h 114"/>
                <a:gd name="T28" fmla="*/ 75 w 165"/>
                <a:gd name="T29" fmla="*/ 77 h 114"/>
                <a:gd name="T30" fmla="*/ 54 w 165"/>
                <a:gd name="T31" fmla="*/ 86 h 114"/>
                <a:gd name="T32" fmla="*/ 30 w 165"/>
                <a:gd name="T33" fmla="*/ 93 h 114"/>
                <a:gd name="T34" fmla="*/ 0 w 165"/>
                <a:gd name="T35" fmla="*/ 96 h 114"/>
                <a:gd name="T36" fmla="*/ 0 w 165"/>
                <a:gd name="T37" fmla="*/ 114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5"/>
                <a:gd name="T58" fmla="*/ 0 h 114"/>
                <a:gd name="T59" fmla="*/ 165 w 165"/>
                <a:gd name="T60" fmla="*/ 114 h 1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5" h="114">
                  <a:moveTo>
                    <a:pt x="0" y="114"/>
                  </a:moveTo>
                  <a:lnTo>
                    <a:pt x="33" y="111"/>
                  </a:lnTo>
                  <a:lnTo>
                    <a:pt x="60" y="104"/>
                  </a:lnTo>
                  <a:lnTo>
                    <a:pt x="84" y="92"/>
                  </a:lnTo>
                  <a:lnTo>
                    <a:pt x="104" y="79"/>
                  </a:lnTo>
                  <a:lnTo>
                    <a:pt x="123" y="61"/>
                  </a:lnTo>
                  <a:lnTo>
                    <a:pt x="139" y="44"/>
                  </a:lnTo>
                  <a:lnTo>
                    <a:pt x="152" y="26"/>
                  </a:lnTo>
                  <a:lnTo>
                    <a:pt x="165" y="9"/>
                  </a:lnTo>
                  <a:lnTo>
                    <a:pt x="151" y="0"/>
                  </a:lnTo>
                  <a:lnTo>
                    <a:pt x="138" y="18"/>
                  </a:lnTo>
                  <a:lnTo>
                    <a:pt x="125" y="32"/>
                  </a:lnTo>
                  <a:lnTo>
                    <a:pt x="111" y="50"/>
                  </a:lnTo>
                  <a:lnTo>
                    <a:pt x="95" y="64"/>
                  </a:lnTo>
                  <a:lnTo>
                    <a:pt x="75" y="77"/>
                  </a:lnTo>
                  <a:lnTo>
                    <a:pt x="54" y="86"/>
                  </a:lnTo>
                  <a:lnTo>
                    <a:pt x="30" y="93"/>
                  </a:lnTo>
                  <a:lnTo>
                    <a:pt x="0" y="96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4" name="Freeform 234"/>
            <p:cNvSpPr>
              <a:spLocks/>
            </p:cNvSpPr>
            <p:nvPr/>
          </p:nvSpPr>
          <p:spPr bwMode="auto">
            <a:xfrm>
              <a:off x="2957" y="2691"/>
              <a:ext cx="85" cy="92"/>
            </a:xfrm>
            <a:custGeom>
              <a:avLst/>
              <a:gdLst>
                <a:gd name="T0" fmla="*/ 152 w 170"/>
                <a:gd name="T1" fmla="*/ 0 h 184"/>
                <a:gd name="T2" fmla="*/ 146 w 170"/>
                <a:gd name="T3" fmla="*/ 16 h 184"/>
                <a:gd name="T4" fmla="*/ 138 w 170"/>
                <a:gd name="T5" fmla="*/ 38 h 184"/>
                <a:gd name="T6" fmla="*/ 124 w 170"/>
                <a:gd name="T7" fmla="*/ 59 h 184"/>
                <a:gd name="T8" fmla="*/ 107 w 170"/>
                <a:gd name="T9" fmla="*/ 83 h 184"/>
                <a:gd name="T10" fmla="*/ 87 w 170"/>
                <a:gd name="T11" fmla="*/ 108 h 184"/>
                <a:gd name="T12" fmla="*/ 62 w 170"/>
                <a:gd name="T13" fmla="*/ 131 h 184"/>
                <a:gd name="T14" fmla="*/ 32 w 170"/>
                <a:gd name="T15" fmla="*/ 151 h 184"/>
                <a:gd name="T16" fmla="*/ 0 w 170"/>
                <a:gd name="T17" fmla="*/ 169 h 184"/>
                <a:gd name="T18" fmla="*/ 6 w 170"/>
                <a:gd name="T19" fmla="*/ 184 h 184"/>
                <a:gd name="T20" fmla="*/ 41 w 170"/>
                <a:gd name="T21" fmla="*/ 166 h 184"/>
                <a:gd name="T22" fmla="*/ 73 w 170"/>
                <a:gd name="T23" fmla="*/ 146 h 184"/>
                <a:gd name="T24" fmla="*/ 98 w 170"/>
                <a:gd name="T25" fmla="*/ 119 h 184"/>
                <a:gd name="T26" fmla="*/ 122 w 170"/>
                <a:gd name="T27" fmla="*/ 94 h 184"/>
                <a:gd name="T28" fmla="*/ 139 w 170"/>
                <a:gd name="T29" fmla="*/ 68 h 184"/>
                <a:gd name="T30" fmla="*/ 152 w 170"/>
                <a:gd name="T31" fmla="*/ 43 h 184"/>
                <a:gd name="T32" fmla="*/ 164 w 170"/>
                <a:gd name="T33" fmla="*/ 21 h 184"/>
                <a:gd name="T34" fmla="*/ 170 w 170"/>
                <a:gd name="T35" fmla="*/ 3 h 184"/>
                <a:gd name="T36" fmla="*/ 152 w 170"/>
                <a:gd name="T37" fmla="*/ 0 h 1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84"/>
                <a:gd name="T59" fmla="*/ 170 w 170"/>
                <a:gd name="T60" fmla="*/ 184 h 1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84">
                  <a:moveTo>
                    <a:pt x="152" y="0"/>
                  </a:moveTo>
                  <a:lnTo>
                    <a:pt x="146" y="16"/>
                  </a:lnTo>
                  <a:lnTo>
                    <a:pt x="138" y="38"/>
                  </a:lnTo>
                  <a:lnTo>
                    <a:pt x="124" y="59"/>
                  </a:lnTo>
                  <a:lnTo>
                    <a:pt x="107" y="83"/>
                  </a:lnTo>
                  <a:lnTo>
                    <a:pt x="87" y="108"/>
                  </a:lnTo>
                  <a:lnTo>
                    <a:pt x="62" y="131"/>
                  </a:lnTo>
                  <a:lnTo>
                    <a:pt x="32" y="151"/>
                  </a:lnTo>
                  <a:lnTo>
                    <a:pt x="0" y="169"/>
                  </a:lnTo>
                  <a:lnTo>
                    <a:pt x="6" y="184"/>
                  </a:lnTo>
                  <a:lnTo>
                    <a:pt x="41" y="166"/>
                  </a:lnTo>
                  <a:lnTo>
                    <a:pt x="73" y="146"/>
                  </a:lnTo>
                  <a:lnTo>
                    <a:pt x="98" y="119"/>
                  </a:lnTo>
                  <a:lnTo>
                    <a:pt x="122" y="94"/>
                  </a:lnTo>
                  <a:lnTo>
                    <a:pt x="139" y="68"/>
                  </a:lnTo>
                  <a:lnTo>
                    <a:pt x="152" y="43"/>
                  </a:lnTo>
                  <a:lnTo>
                    <a:pt x="164" y="21"/>
                  </a:lnTo>
                  <a:lnTo>
                    <a:pt x="170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5" name="Freeform 235"/>
            <p:cNvSpPr>
              <a:spLocks/>
            </p:cNvSpPr>
            <p:nvPr/>
          </p:nvSpPr>
          <p:spPr bwMode="auto">
            <a:xfrm>
              <a:off x="3046" y="2650"/>
              <a:ext cx="21" cy="43"/>
            </a:xfrm>
            <a:custGeom>
              <a:avLst/>
              <a:gdLst>
                <a:gd name="T0" fmla="*/ 29 w 44"/>
                <a:gd name="T1" fmla="*/ 0 h 86"/>
                <a:gd name="T2" fmla="*/ 22 w 44"/>
                <a:gd name="T3" fmla="*/ 14 h 86"/>
                <a:gd name="T4" fmla="*/ 12 w 44"/>
                <a:gd name="T5" fmla="*/ 33 h 86"/>
                <a:gd name="T6" fmla="*/ 4 w 44"/>
                <a:gd name="T7" fmla="*/ 58 h 86"/>
                <a:gd name="T8" fmla="*/ 0 w 44"/>
                <a:gd name="T9" fmla="*/ 86 h 86"/>
                <a:gd name="T10" fmla="*/ 18 w 44"/>
                <a:gd name="T11" fmla="*/ 86 h 86"/>
                <a:gd name="T12" fmla="*/ 22 w 44"/>
                <a:gd name="T13" fmla="*/ 61 h 86"/>
                <a:gd name="T14" fmla="*/ 29 w 44"/>
                <a:gd name="T15" fmla="*/ 39 h 86"/>
                <a:gd name="T16" fmla="*/ 37 w 44"/>
                <a:gd name="T17" fmla="*/ 20 h 86"/>
                <a:gd name="T18" fmla="*/ 44 w 44"/>
                <a:gd name="T19" fmla="*/ 6 h 86"/>
                <a:gd name="T20" fmla="*/ 29 w 44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86"/>
                <a:gd name="T35" fmla="*/ 44 w 44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86">
                  <a:moveTo>
                    <a:pt x="29" y="0"/>
                  </a:moveTo>
                  <a:lnTo>
                    <a:pt x="22" y="14"/>
                  </a:lnTo>
                  <a:lnTo>
                    <a:pt x="12" y="33"/>
                  </a:lnTo>
                  <a:lnTo>
                    <a:pt x="4" y="58"/>
                  </a:lnTo>
                  <a:lnTo>
                    <a:pt x="0" y="86"/>
                  </a:lnTo>
                  <a:lnTo>
                    <a:pt x="18" y="86"/>
                  </a:lnTo>
                  <a:lnTo>
                    <a:pt x="22" y="61"/>
                  </a:lnTo>
                  <a:lnTo>
                    <a:pt x="29" y="39"/>
                  </a:lnTo>
                  <a:lnTo>
                    <a:pt x="37" y="20"/>
                  </a:lnTo>
                  <a:lnTo>
                    <a:pt x="44" y="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6" name="Freeform 236"/>
            <p:cNvSpPr>
              <a:spLocks/>
            </p:cNvSpPr>
            <p:nvPr/>
          </p:nvSpPr>
          <p:spPr bwMode="auto">
            <a:xfrm>
              <a:off x="3005" y="2680"/>
              <a:ext cx="24" cy="40"/>
            </a:xfrm>
            <a:custGeom>
              <a:avLst/>
              <a:gdLst>
                <a:gd name="T0" fmla="*/ 15 w 50"/>
                <a:gd name="T1" fmla="*/ 80 h 80"/>
                <a:gd name="T2" fmla="*/ 24 w 50"/>
                <a:gd name="T3" fmla="*/ 64 h 80"/>
                <a:gd name="T4" fmla="*/ 34 w 50"/>
                <a:gd name="T5" fmla="*/ 42 h 80"/>
                <a:gd name="T6" fmla="*/ 44 w 50"/>
                <a:gd name="T7" fmla="*/ 20 h 80"/>
                <a:gd name="T8" fmla="*/ 50 w 50"/>
                <a:gd name="T9" fmla="*/ 6 h 80"/>
                <a:gd name="T10" fmla="*/ 32 w 50"/>
                <a:gd name="T11" fmla="*/ 0 h 80"/>
                <a:gd name="T12" fmla="*/ 27 w 50"/>
                <a:gd name="T13" fmla="*/ 14 h 80"/>
                <a:gd name="T14" fmla="*/ 19 w 50"/>
                <a:gd name="T15" fmla="*/ 36 h 80"/>
                <a:gd name="T16" fmla="*/ 9 w 50"/>
                <a:gd name="T17" fmla="*/ 58 h 80"/>
                <a:gd name="T18" fmla="*/ 0 w 50"/>
                <a:gd name="T19" fmla="*/ 71 h 80"/>
                <a:gd name="T20" fmla="*/ 15 w 50"/>
                <a:gd name="T21" fmla="*/ 8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80"/>
                <a:gd name="T35" fmla="*/ 50 w 50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80">
                  <a:moveTo>
                    <a:pt x="15" y="80"/>
                  </a:moveTo>
                  <a:lnTo>
                    <a:pt x="24" y="64"/>
                  </a:lnTo>
                  <a:lnTo>
                    <a:pt x="34" y="42"/>
                  </a:lnTo>
                  <a:lnTo>
                    <a:pt x="44" y="20"/>
                  </a:lnTo>
                  <a:lnTo>
                    <a:pt x="50" y="6"/>
                  </a:lnTo>
                  <a:lnTo>
                    <a:pt x="32" y="0"/>
                  </a:lnTo>
                  <a:lnTo>
                    <a:pt x="27" y="14"/>
                  </a:lnTo>
                  <a:lnTo>
                    <a:pt x="19" y="36"/>
                  </a:lnTo>
                  <a:lnTo>
                    <a:pt x="9" y="58"/>
                  </a:lnTo>
                  <a:lnTo>
                    <a:pt x="0" y="71"/>
                  </a:lnTo>
                  <a:lnTo>
                    <a:pt x="15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7" name="Freeform 237"/>
            <p:cNvSpPr>
              <a:spLocks/>
            </p:cNvSpPr>
            <p:nvPr/>
          </p:nvSpPr>
          <p:spPr bwMode="auto">
            <a:xfrm>
              <a:off x="2993" y="2678"/>
              <a:ext cx="28" cy="47"/>
            </a:xfrm>
            <a:custGeom>
              <a:avLst/>
              <a:gdLst>
                <a:gd name="T0" fmla="*/ 12 w 55"/>
                <a:gd name="T1" fmla="*/ 95 h 95"/>
                <a:gd name="T2" fmla="*/ 25 w 55"/>
                <a:gd name="T3" fmla="*/ 78 h 95"/>
                <a:gd name="T4" fmla="*/ 36 w 55"/>
                <a:gd name="T5" fmla="*/ 53 h 95"/>
                <a:gd name="T6" fmla="*/ 48 w 55"/>
                <a:gd name="T7" fmla="*/ 28 h 95"/>
                <a:gd name="T8" fmla="*/ 55 w 55"/>
                <a:gd name="T9" fmla="*/ 3 h 95"/>
                <a:gd name="T10" fmla="*/ 38 w 55"/>
                <a:gd name="T11" fmla="*/ 0 h 95"/>
                <a:gd name="T12" fmla="*/ 31 w 55"/>
                <a:gd name="T13" fmla="*/ 22 h 95"/>
                <a:gd name="T14" fmla="*/ 22 w 55"/>
                <a:gd name="T15" fmla="*/ 47 h 95"/>
                <a:gd name="T16" fmla="*/ 10 w 55"/>
                <a:gd name="T17" fmla="*/ 69 h 95"/>
                <a:gd name="T18" fmla="*/ 0 w 55"/>
                <a:gd name="T19" fmla="*/ 84 h 95"/>
                <a:gd name="T20" fmla="*/ 12 w 55"/>
                <a:gd name="T21" fmla="*/ 95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95"/>
                <a:gd name="T35" fmla="*/ 55 w 55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95">
                  <a:moveTo>
                    <a:pt x="12" y="95"/>
                  </a:moveTo>
                  <a:lnTo>
                    <a:pt x="25" y="78"/>
                  </a:lnTo>
                  <a:lnTo>
                    <a:pt x="36" y="53"/>
                  </a:lnTo>
                  <a:lnTo>
                    <a:pt x="48" y="28"/>
                  </a:lnTo>
                  <a:lnTo>
                    <a:pt x="55" y="3"/>
                  </a:lnTo>
                  <a:lnTo>
                    <a:pt x="38" y="0"/>
                  </a:lnTo>
                  <a:lnTo>
                    <a:pt x="31" y="22"/>
                  </a:lnTo>
                  <a:lnTo>
                    <a:pt x="22" y="47"/>
                  </a:lnTo>
                  <a:lnTo>
                    <a:pt x="10" y="69"/>
                  </a:lnTo>
                  <a:lnTo>
                    <a:pt x="0" y="84"/>
                  </a:lnTo>
                  <a:lnTo>
                    <a:pt x="12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8" name="Freeform 238"/>
            <p:cNvSpPr>
              <a:spLocks/>
            </p:cNvSpPr>
            <p:nvPr/>
          </p:nvSpPr>
          <p:spPr bwMode="auto">
            <a:xfrm>
              <a:off x="3014" y="2645"/>
              <a:ext cx="13" cy="24"/>
            </a:xfrm>
            <a:custGeom>
              <a:avLst/>
              <a:gdLst>
                <a:gd name="T0" fmla="*/ 18 w 25"/>
                <a:gd name="T1" fmla="*/ 48 h 48"/>
                <a:gd name="T2" fmla="*/ 21 w 25"/>
                <a:gd name="T3" fmla="*/ 38 h 48"/>
                <a:gd name="T4" fmla="*/ 22 w 25"/>
                <a:gd name="T5" fmla="*/ 22 h 48"/>
                <a:gd name="T6" fmla="*/ 25 w 25"/>
                <a:gd name="T7" fmla="*/ 8 h 48"/>
                <a:gd name="T8" fmla="*/ 25 w 25"/>
                <a:gd name="T9" fmla="*/ 0 h 48"/>
                <a:gd name="T10" fmla="*/ 8 w 25"/>
                <a:gd name="T11" fmla="*/ 0 h 48"/>
                <a:gd name="T12" fmla="*/ 8 w 25"/>
                <a:gd name="T13" fmla="*/ 8 h 48"/>
                <a:gd name="T14" fmla="*/ 5 w 25"/>
                <a:gd name="T15" fmla="*/ 22 h 48"/>
                <a:gd name="T16" fmla="*/ 3 w 25"/>
                <a:gd name="T17" fmla="*/ 35 h 48"/>
                <a:gd name="T18" fmla="*/ 0 w 25"/>
                <a:gd name="T19" fmla="*/ 42 h 48"/>
                <a:gd name="T20" fmla="*/ 18 w 25"/>
                <a:gd name="T21" fmla="*/ 48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48"/>
                <a:gd name="T35" fmla="*/ 25 w 25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48">
                  <a:moveTo>
                    <a:pt x="18" y="48"/>
                  </a:moveTo>
                  <a:lnTo>
                    <a:pt x="21" y="38"/>
                  </a:lnTo>
                  <a:lnTo>
                    <a:pt x="22" y="22"/>
                  </a:lnTo>
                  <a:lnTo>
                    <a:pt x="25" y="8"/>
                  </a:lnTo>
                  <a:lnTo>
                    <a:pt x="2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5" y="22"/>
                  </a:lnTo>
                  <a:lnTo>
                    <a:pt x="3" y="35"/>
                  </a:lnTo>
                  <a:lnTo>
                    <a:pt x="0" y="42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9" name="Freeform 239"/>
            <p:cNvSpPr>
              <a:spLocks/>
            </p:cNvSpPr>
            <p:nvPr/>
          </p:nvSpPr>
          <p:spPr bwMode="auto">
            <a:xfrm>
              <a:off x="3028" y="2629"/>
              <a:ext cx="9" cy="18"/>
            </a:xfrm>
            <a:custGeom>
              <a:avLst/>
              <a:gdLst>
                <a:gd name="T0" fmla="*/ 0 w 18"/>
                <a:gd name="T1" fmla="*/ 0 h 35"/>
                <a:gd name="T2" fmla="*/ 0 w 18"/>
                <a:gd name="T3" fmla="*/ 6 h 35"/>
                <a:gd name="T4" fmla="*/ 0 w 18"/>
                <a:gd name="T5" fmla="*/ 15 h 35"/>
                <a:gd name="T6" fmla="*/ 0 w 18"/>
                <a:gd name="T7" fmla="*/ 26 h 35"/>
                <a:gd name="T8" fmla="*/ 0 w 18"/>
                <a:gd name="T9" fmla="*/ 35 h 35"/>
                <a:gd name="T10" fmla="*/ 18 w 18"/>
                <a:gd name="T11" fmla="*/ 35 h 35"/>
                <a:gd name="T12" fmla="*/ 18 w 18"/>
                <a:gd name="T13" fmla="*/ 26 h 35"/>
                <a:gd name="T14" fmla="*/ 18 w 18"/>
                <a:gd name="T15" fmla="*/ 15 h 35"/>
                <a:gd name="T16" fmla="*/ 18 w 18"/>
                <a:gd name="T17" fmla="*/ 6 h 35"/>
                <a:gd name="T18" fmla="*/ 18 w 18"/>
                <a:gd name="T19" fmla="*/ 0 h 35"/>
                <a:gd name="T20" fmla="*/ 0 w 18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5"/>
                <a:gd name="T35" fmla="*/ 18 w 18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5">
                  <a:moveTo>
                    <a:pt x="0" y="0"/>
                  </a:moveTo>
                  <a:lnTo>
                    <a:pt x="0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18" y="35"/>
                  </a:lnTo>
                  <a:lnTo>
                    <a:pt x="18" y="26"/>
                  </a:lnTo>
                  <a:lnTo>
                    <a:pt x="18" y="15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0" name="Freeform 240"/>
            <p:cNvSpPr>
              <a:spLocks/>
            </p:cNvSpPr>
            <p:nvPr/>
          </p:nvSpPr>
          <p:spPr bwMode="auto">
            <a:xfrm>
              <a:off x="3034" y="2596"/>
              <a:ext cx="9" cy="31"/>
            </a:xfrm>
            <a:custGeom>
              <a:avLst/>
              <a:gdLst>
                <a:gd name="T0" fmla="*/ 17 w 19"/>
                <a:gd name="T1" fmla="*/ 63 h 63"/>
                <a:gd name="T2" fmla="*/ 19 w 19"/>
                <a:gd name="T3" fmla="*/ 47 h 63"/>
                <a:gd name="T4" fmla="*/ 19 w 19"/>
                <a:gd name="T5" fmla="*/ 29 h 63"/>
                <a:gd name="T6" fmla="*/ 19 w 19"/>
                <a:gd name="T7" fmla="*/ 13 h 63"/>
                <a:gd name="T8" fmla="*/ 17 w 19"/>
                <a:gd name="T9" fmla="*/ 0 h 63"/>
                <a:gd name="T10" fmla="*/ 0 w 19"/>
                <a:gd name="T11" fmla="*/ 0 h 63"/>
                <a:gd name="T12" fmla="*/ 1 w 19"/>
                <a:gd name="T13" fmla="*/ 13 h 63"/>
                <a:gd name="T14" fmla="*/ 1 w 19"/>
                <a:gd name="T15" fmla="*/ 29 h 63"/>
                <a:gd name="T16" fmla="*/ 1 w 19"/>
                <a:gd name="T17" fmla="*/ 47 h 63"/>
                <a:gd name="T18" fmla="*/ 0 w 19"/>
                <a:gd name="T19" fmla="*/ 60 h 63"/>
                <a:gd name="T20" fmla="*/ 17 w 19"/>
                <a:gd name="T21" fmla="*/ 63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63"/>
                <a:gd name="T35" fmla="*/ 19 w 19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63">
                  <a:moveTo>
                    <a:pt x="17" y="63"/>
                  </a:moveTo>
                  <a:lnTo>
                    <a:pt x="19" y="47"/>
                  </a:lnTo>
                  <a:lnTo>
                    <a:pt x="19" y="29"/>
                  </a:lnTo>
                  <a:lnTo>
                    <a:pt x="19" y="1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1" y="29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1" name="Freeform 241"/>
            <p:cNvSpPr>
              <a:spLocks/>
            </p:cNvSpPr>
            <p:nvPr/>
          </p:nvSpPr>
          <p:spPr bwMode="auto">
            <a:xfrm>
              <a:off x="3037" y="2572"/>
              <a:ext cx="16" cy="75"/>
            </a:xfrm>
            <a:custGeom>
              <a:avLst/>
              <a:gdLst>
                <a:gd name="T0" fmla="*/ 26 w 32"/>
                <a:gd name="T1" fmla="*/ 150 h 150"/>
                <a:gd name="T2" fmla="*/ 32 w 32"/>
                <a:gd name="T3" fmla="*/ 103 h 150"/>
                <a:gd name="T4" fmla="*/ 30 w 32"/>
                <a:gd name="T5" fmla="*/ 61 h 150"/>
                <a:gd name="T6" fmla="*/ 23 w 32"/>
                <a:gd name="T7" fmla="*/ 25 h 150"/>
                <a:gd name="T8" fmla="*/ 17 w 32"/>
                <a:gd name="T9" fmla="*/ 0 h 150"/>
                <a:gd name="T10" fmla="*/ 0 w 32"/>
                <a:gd name="T11" fmla="*/ 3 h 150"/>
                <a:gd name="T12" fmla="*/ 5 w 32"/>
                <a:gd name="T13" fmla="*/ 27 h 150"/>
                <a:gd name="T14" fmla="*/ 13 w 32"/>
                <a:gd name="T15" fmla="*/ 61 h 150"/>
                <a:gd name="T16" fmla="*/ 14 w 32"/>
                <a:gd name="T17" fmla="*/ 103 h 150"/>
                <a:gd name="T18" fmla="*/ 8 w 32"/>
                <a:gd name="T19" fmla="*/ 147 h 150"/>
                <a:gd name="T20" fmla="*/ 26 w 32"/>
                <a:gd name="T21" fmla="*/ 150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150"/>
                <a:gd name="T35" fmla="*/ 32 w 32"/>
                <a:gd name="T36" fmla="*/ 150 h 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150">
                  <a:moveTo>
                    <a:pt x="26" y="150"/>
                  </a:moveTo>
                  <a:lnTo>
                    <a:pt x="32" y="103"/>
                  </a:lnTo>
                  <a:lnTo>
                    <a:pt x="30" y="61"/>
                  </a:lnTo>
                  <a:lnTo>
                    <a:pt x="23" y="25"/>
                  </a:lnTo>
                  <a:lnTo>
                    <a:pt x="17" y="0"/>
                  </a:lnTo>
                  <a:lnTo>
                    <a:pt x="0" y="3"/>
                  </a:lnTo>
                  <a:lnTo>
                    <a:pt x="5" y="27"/>
                  </a:lnTo>
                  <a:lnTo>
                    <a:pt x="13" y="61"/>
                  </a:lnTo>
                  <a:lnTo>
                    <a:pt x="14" y="103"/>
                  </a:lnTo>
                  <a:lnTo>
                    <a:pt x="8" y="147"/>
                  </a:lnTo>
                  <a:lnTo>
                    <a:pt x="26" y="1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2" name="Freeform 242"/>
            <p:cNvSpPr>
              <a:spLocks/>
            </p:cNvSpPr>
            <p:nvPr/>
          </p:nvSpPr>
          <p:spPr bwMode="auto">
            <a:xfrm>
              <a:off x="3028" y="2535"/>
              <a:ext cx="30" cy="29"/>
            </a:xfrm>
            <a:custGeom>
              <a:avLst/>
              <a:gdLst>
                <a:gd name="T0" fmla="*/ 0 w 60"/>
                <a:gd name="T1" fmla="*/ 6 h 59"/>
                <a:gd name="T2" fmla="*/ 0 w 60"/>
                <a:gd name="T3" fmla="*/ 5 h 59"/>
                <a:gd name="T4" fmla="*/ 4 w 60"/>
                <a:gd name="T5" fmla="*/ 13 h 59"/>
                <a:gd name="T6" fmla="*/ 9 w 60"/>
                <a:gd name="T7" fmla="*/ 21 h 59"/>
                <a:gd name="T8" fmla="*/ 15 w 60"/>
                <a:gd name="T9" fmla="*/ 28 h 59"/>
                <a:gd name="T10" fmla="*/ 22 w 60"/>
                <a:gd name="T11" fmla="*/ 35 h 59"/>
                <a:gd name="T12" fmla="*/ 28 w 60"/>
                <a:gd name="T13" fmla="*/ 41 h 59"/>
                <a:gd name="T14" fmla="*/ 35 w 60"/>
                <a:gd name="T15" fmla="*/ 48 h 59"/>
                <a:gd name="T16" fmla="*/ 44 w 60"/>
                <a:gd name="T17" fmla="*/ 54 h 59"/>
                <a:gd name="T18" fmla="*/ 51 w 60"/>
                <a:gd name="T19" fmla="*/ 59 h 59"/>
                <a:gd name="T20" fmla="*/ 60 w 60"/>
                <a:gd name="T21" fmla="*/ 44 h 59"/>
                <a:gd name="T22" fmla="*/ 53 w 60"/>
                <a:gd name="T23" fmla="*/ 40 h 59"/>
                <a:gd name="T24" fmla="*/ 47 w 60"/>
                <a:gd name="T25" fmla="*/ 34 h 59"/>
                <a:gd name="T26" fmla="*/ 39 w 60"/>
                <a:gd name="T27" fmla="*/ 29 h 59"/>
                <a:gd name="T28" fmla="*/ 34 w 60"/>
                <a:gd name="T29" fmla="*/ 24 h 59"/>
                <a:gd name="T30" fmla="*/ 26 w 60"/>
                <a:gd name="T31" fmla="*/ 16 h 59"/>
                <a:gd name="T32" fmla="*/ 23 w 60"/>
                <a:gd name="T33" fmla="*/ 12 h 59"/>
                <a:gd name="T34" fmla="*/ 19 w 60"/>
                <a:gd name="T35" fmla="*/ 5 h 59"/>
                <a:gd name="T36" fmla="*/ 18 w 60"/>
                <a:gd name="T37" fmla="*/ 2 h 59"/>
                <a:gd name="T38" fmla="*/ 18 w 60"/>
                <a:gd name="T39" fmla="*/ 0 h 59"/>
                <a:gd name="T40" fmla="*/ 0 w 60"/>
                <a:gd name="T41" fmla="*/ 6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59"/>
                <a:gd name="T65" fmla="*/ 60 w 60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59">
                  <a:moveTo>
                    <a:pt x="0" y="6"/>
                  </a:moveTo>
                  <a:lnTo>
                    <a:pt x="0" y="5"/>
                  </a:lnTo>
                  <a:lnTo>
                    <a:pt x="4" y="13"/>
                  </a:lnTo>
                  <a:lnTo>
                    <a:pt x="9" y="21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1"/>
                  </a:lnTo>
                  <a:lnTo>
                    <a:pt x="35" y="48"/>
                  </a:lnTo>
                  <a:lnTo>
                    <a:pt x="44" y="54"/>
                  </a:lnTo>
                  <a:lnTo>
                    <a:pt x="51" y="59"/>
                  </a:lnTo>
                  <a:lnTo>
                    <a:pt x="60" y="44"/>
                  </a:lnTo>
                  <a:lnTo>
                    <a:pt x="53" y="40"/>
                  </a:lnTo>
                  <a:lnTo>
                    <a:pt x="47" y="34"/>
                  </a:lnTo>
                  <a:lnTo>
                    <a:pt x="39" y="29"/>
                  </a:lnTo>
                  <a:lnTo>
                    <a:pt x="34" y="24"/>
                  </a:lnTo>
                  <a:lnTo>
                    <a:pt x="26" y="16"/>
                  </a:lnTo>
                  <a:lnTo>
                    <a:pt x="23" y="12"/>
                  </a:lnTo>
                  <a:lnTo>
                    <a:pt x="19" y="5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3" name="Freeform 243"/>
            <p:cNvSpPr>
              <a:spLocks/>
            </p:cNvSpPr>
            <p:nvPr/>
          </p:nvSpPr>
          <p:spPr bwMode="auto">
            <a:xfrm>
              <a:off x="3008" y="2505"/>
              <a:ext cx="29" cy="33"/>
            </a:xfrm>
            <a:custGeom>
              <a:avLst/>
              <a:gdLst>
                <a:gd name="T0" fmla="*/ 0 w 59"/>
                <a:gd name="T1" fmla="*/ 18 h 66"/>
                <a:gd name="T2" fmla="*/ 10 w 59"/>
                <a:gd name="T3" fmla="*/ 21 h 66"/>
                <a:gd name="T4" fmla="*/ 19 w 59"/>
                <a:gd name="T5" fmla="*/ 25 h 66"/>
                <a:gd name="T6" fmla="*/ 25 w 59"/>
                <a:gd name="T7" fmla="*/ 31 h 66"/>
                <a:gd name="T8" fmla="*/ 29 w 59"/>
                <a:gd name="T9" fmla="*/ 37 h 66"/>
                <a:gd name="T10" fmla="*/ 34 w 59"/>
                <a:gd name="T11" fmla="*/ 44 h 66"/>
                <a:gd name="T12" fmla="*/ 37 w 59"/>
                <a:gd name="T13" fmla="*/ 53 h 66"/>
                <a:gd name="T14" fmla="*/ 38 w 59"/>
                <a:gd name="T15" fmla="*/ 60 h 66"/>
                <a:gd name="T16" fmla="*/ 41 w 59"/>
                <a:gd name="T17" fmla="*/ 66 h 66"/>
                <a:gd name="T18" fmla="*/ 59 w 59"/>
                <a:gd name="T19" fmla="*/ 60 h 66"/>
                <a:gd name="T20" fmla="*/ 56 w 59"/>
                <a:gd name="T21" fmla="*/ 54 h 66"/>
                <a:gd name="T22" fmla="*/ 54 w 59"/>
                <a:gd name="T23" fmla="*/ 47 h 66"/>
                <a:gd name="T24" fmla="*/ 48 w 59"/>
                <a:gd name="T25" fmla="*/ 38 h 66"/>
                <a:gd name="T26" fmla="*/ 44 w 59"/>
                <a:gd name="T27" fmla="*/ 28 h 66"/>
                <a:gd name="T28" fmla="*/ 37 w 59"/>
                <a:gd name="T29" fmla="*/ 19 h 66"/>
                <a:gd name="T30" fmla="*/ 28 w 59"/>
                <a:gd name="T31" fmla="*/ 11 h 66"/>
                <a:gd name="T32" fmla="*/ 16 w 59"/>
                <a:gd name="T33" fmla="*/ 3 h 66"/>
                <a:gd name="T34" fmla="*/ 3 w 59"/>
                <a:gd name="T35" fmla="*/ 0 h 66"/>
                <a:gd name="T36" fmla="*/ 0 w 59"/>
                <a:gd name="T37" fmla="*/ 18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66"/>
                <a:gd name="T59" fmla="*/ 59 w 59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66">
                  <a:moveTo>
                    <a:pt x="0" y="18"/>
                  </a:moveTo>
                  <a:lnTo>
                    <a:pt x="10" y="21"/>
                  </a:lnTo>
                  <a:lnTo>
                    <a:pt x="19" y="25"/>
                  </a:lnTo>
                  <a:lnTo>
                    <a:pt x="25" y="31"/>
                  </a:lnTo>
                  <a:lnTo>
                    <a:pt x="29" y="37"/>
                  </a:lnTo>
                  <a:lnTo>
                    <a:pt x="34" y="44"/>
                  </a:lnTo>
                  <a:lnTo>
                    <a:pt x="37" y="53"/>
                  </a:lnTo>
                  <a:lnTo>
                    <a:pt x="38" y="60"/>
                  </a:lnTo>
                  <a:lnTo>
                    <a:pt x="41" y="66"/>
                  </a:lnTo>
                  <a:lnTo>
                    <a:pt x="59" y="60"/>
                  </a:lnTo>
                  <a:lnTo>
                    <a:pt x="56" y="54"/>
                  </a:lnTo>
                  <a:lnTo>
                    <a:pt x="54" y="47"/>
                  </a:lnTo>
                  <a:lnTo>
                    <a:pt x="48" y="38"/>
                  </a:lnTo>
                  <a:lnTo>
                    <a:pt x="44" y="28"/>
                  </a:lnTo>
                  <a:lnTo>
                    <a:pt x="37" y="19"/>
                  </a:lnTo>
                  <a:lnTo>
                    <a:pt x="28" y="11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4" name="Freeform 244"/>
            <p:cNvSpPr>
              <a:spLocks/>
            </p:cNvSpPr>
            <p:nvPr/>
          </p:nvSpPr>
          <p:spPr bwMode="auto">
            <a:xfrm>
              <a:off x="3013" y="2499"/>
              <a:ext cx="30" cy="30"/>
            </a:xfrm>
            <a:custGeom>
              <a:avLst/>
              <a:gdLst>
                <a:gd name="T0" fmla="*/ 0 w 60"/>
                <a:gd name="T1" fmla="*/ 17 h 60"/>
                <a:gd name="T2" fmla="*/ 9 w 60"/>
                <a:gd name="T3" fmla="*/ 19 h 60"/>
                <a:gd name="T4" fmla="*/ 14 w 60"/>
                <a:gd name="T5" fmla="*/ 20 h 60"/>
                <a:gd name="T6" fmla="*/ 20 w 60"/>
                <a:gd name="T7" fmla="*/ 26 h 60"/>
                <a:gd name="T8" fmla="*/ 28 w 60"/>
                <a:gd name="T9" fmla="*/ 30 h 60"/>
                <a:gd name="T10" fmla="*/ 30 w 60"/>
                <a:gd name="T11" fmla="*/ 36 h 60"/>
                <a:gd name="T12" fmla="*/ 36 w 60"/>
                <a:gd name="T13" fmla="*/ 44 h 60"/>
                <a:gd name="T14" fmla="*/ 41 w 60"/>
                <a:gd name="T15" fmla="*/ 51 h 60"/>
                <a:gd name="T16" fmla="*/ 48 w 60"/>
                <a:gd name="T17" fmla="*/ 60 h 60"/>
                <a:gd name="T18" fmla="*/ 60 w 60"/>
                <a:gd name="T19" fmla="*/ 48 h 60"/>
                <a:gd name="T20" fmla="*/ 55 w 60"/>
                <a:gd name="T21" fmla="*/ 42 h 60"/>
                <a:gd name="T22" fmla="*/ 51 w 60"/>
                <a:gd name="T23" fmla="*/ 35 h 60"/>
                <a:gd name="T24" fmla="*/ 45 w 60"/>
                <a:gd name="T25" fmla="*/ 27 h 60"/>
                <a:gd name="T26" fmla="*/ 39 w 60"/>
                <a:gd name="T27" fmla="*/ 19 h 60"/>
                <a:gd name="T28" fmla="*/ 32 w 60"/>
                <a:gd name="T29" fmla="*/ 11 h 60"/>
                <a:gd name="T30" fmla="*/ 23 w 60"/>
                <a:gd name="T31" fmla="*/ 6 h 60"/>
                <a:gd name="T32" fmla="*/ 11 w 60"/>
                <a:gd name="T33" fmla="*/ 1 h 60"/>
                <a:gd name="T34" fmla="*/ 0 w 60"/>
                <a:gd name="T35" fmla="*/ 0 h 60"/>
                <a:gd name="T36" fmla="*/ 0 w 60"/>
                <a:gd name="T37" fmla="*/ 17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60"/>
                <a:gd name="T59" fmla="*/ 60 w 60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60">
                  <a:moveTo>
                    <a:pt x="0" y="17"/>
                  </a:moveTo>
                  <a:lnTo>
                    <a:pt x="9" y="19"/>
                  </a:lnTo>
                  <a:lnTo>
                    <a:pt x="14" y="20"/>
                  </a:lnTo>
                  <a:lnTo>
                    <a:pt x="20" y="26"/>
                  </a:lnTo>
                  <a:lnTo>
                    <a:pt x="28" y="30"/>
                  </a:lnTo>
                  <a:lnTo>
                    <a:pt x="30" y="36"/>
                  </a:lnTo>
                  <a:lnTo>
                    <a:pt x="36" y="44"/>
                  </a:lnTo>
                  <a:lnTo>
                    <a:pt x="41" y="51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55" y="42"/>
                  </a:lnTo>
                  <a:lnTo>
                    <a:pt x="51" y="35"/>
                  </a:lnTo>
                  <a:lnTo>
                    <a:pt x="45" y="27"/>
                  </a:lnTo>
                  <a:lnTo>
                    <a:pt x="39" y="19"/>
                  </a:lnTo>
                  <a:lnTo>
                    <a:pt x="32" y="11"/>
                  </a:lnTo>
                  <a:lnTo>
                    <a:pt x="23" y="6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5" name="Freeform 245"/>
            <p:cNvSpPr>
              <a:spLocks/>
            </p:cNvSpPr>
            <p:nvPr/>
          </p:nvSpPr>
          <p:spPr bwMode="auto">
            <a:xfrm>
              <a:off x="3001" y="2470"/>
              <a:ext cx="23" cy="17"/>
            </a:xfrm>
            <a:custGeom>
              <a:avLst/>
              <a:gdLst>
                <a:gd name="T0" fmla="*/ 0 w 47"/>
                <a:gd name="T1" fmla="*/ 18 h 35"/>
                <a:gd name="T2" fmla="*/ 10 w 47"/>
                <a:gd name="T3" fmla="*/ 19 h 35"/>
                <a:gd name="T4" fmla="*/ 19 w 47"/>
                <a:gd name="T5" fmla="*/ 22 h 35"/>
                <a:gd name="T6" fmla="*/ 28 w 47"/>
                <a:gd name="T7" fmla="*/ 28 h 35"/>
                <a:gd name="T8" fmla="*/ 35 w 47"/>
                <a:gd name="T9" fmla="*/ 35 h 35"/>
                <a:gd name="T10" fmla="*/ 47 w 47"/>
                <a:gd name="T11" fmla="*/ 24 h 35"/>
                <a:gd name="T12" fmla="*/ 36 w 47"/>
                <a:gd name="T13" fmla="*/ 13 h 35"/>
                <a:gd name="T14" fmla="*/ 25 w 47"/>
                <a:gd name="T15" fmla="*/ 8 h 35"/>
                <a:gd name="T16" fmla="*/ 13 w 47"/>
                <a:gd name="T17" fmla="*/ 2 h 35"/>
                <a:gd name="T18" fmla="*/ 0 w 47"/>
                <a:gd name="T19" fmla="*/ 0 h 35"/>
                <a:gd name="T20" fmla="*/ 0 w 47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35"/>
                <a:gd name="T35" fmla="*/ 47 w 47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35">
                  <a:moveTo>
                    <a:pt x="0" y="18"/>
                  </a:moveTo>
                  <a:lnTo>
                    <a:pt x="10" y="19"/>
                  </a:lnTo>
                  <a:lnTo>
                    <a:pt x="19" y="22"/>
                  </a:lnTo>
                  <a:lnTo>
                    <a:pt x="28" y="28"/>
                  </a:lnTo>
                  <a:lnTo>
                    <a:pt x="35" y="35"/>
                  </a:lnTo>
                  <a:lnTo>
                    <a:pt x="47" y="24"/>
                  </a:lnTo>
                  <a:lnTo>
                    <a:pt x="36" y="13"/>
                  </a:lnTo>
                  <a:lnTo>
                    <a:pt x="25" y="8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6" name="Freeform 246"/>
            <p:cNvSpPr>
              <a:spLocks/>
            </p:cNvSpPr>
            <p:nvPr/>
          </p:nvSpPr>
          <p:spPr bwMode="auto">
            <a:xfrm>
              <a:off x="3002" y="2457"/>
              <a:ext cx="22" cy="14"/>
            </a:xfrm>
            <a:custGeom>
              <a:avLst/>
              <a:gdLst>
                <a:gd name="T0" fmla="*/ 25 w 42"/>
                <a:gd name="T1" fmla="*/ 28 h 29"/>
                <a:gd name="T2" fmla="*/ 41 w 42"/>
                <a:gd name="T3" fmla="*/ 23 h 29"/>
                <a:gd name="T4" fmla="*/ 36 w 42"/>
                <a:gd name="T5" fmla="*/ 16 h 29"/>
                <a:gd name="T6" fmla="*/ 31 w 42"/>
                <a:gd name="T7" fmla="*/ 12 h 29"/>
                <a:gd name="T8" fmla="*/ 23 w 42"/>
                <a:gd name="T9" fmla="*/ 10 h 29"/>
                <a:gd name="T10" fmla="*/ 9 w 42"/>
                <a:gd name="T11" fmla="*/ 0 h 29"/>
                <a:gd name="T12" fmla="*/ 0 w 42"/>
                <a:gd name="T13" fmla="*/ 15 h 29"/>
                <a:gd name="T14" fmla="*/ 15 w 42"/>
                <a:gd name="T15" fmla="*/ 25 h 29"/>
                <a:gd name="T16" fmla="*/ 25 w 42"/>
                <a:gd name="T17" fmla="*/ 29 h 29"/>
                <a:gd name="T18" fmla="*/ 25 w 42"/>
                <a:gd name="T19" fmla="*/ 28 h 29"/>
                <a:gd name="T20" fmla="*/ 26 w 42"/>
                <a:gd name="T21" fmla="*/ 29 h 29"/>
                <a:gd name="T22" fmla="*/ 42 w 42"/>
                <a:gd name="T23" fmla="*/ 25 h 29"/>
                <a:gd name="T24" fmla="*/ 25 w 42"/>
                <a:gd name="T25" fmla="*/ 28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29"/>
                <a:gd name="T41" fmla="*/ 42 w 42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29">
                  <a:moveTo>
                    <a:pt x="25" y="28"/>
                  </a:moveTo>
                  <a:lnTo>
                    <a:pt x="41" y="23"/>
                  </a:lnTo>
                  <a:lnTo>
                    <a:pt x="36" y="16"/>
                  </a:lnTo>
                  <a:lnTo>
                    <a:pt x="31" y="12"/>
                  </a:lnTo>
                  <a:lnTo>
                    <a:pt x="23" y="1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15" y="25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6" y="29"/>
                  </a:lnTo>
                  <a:lnTo>
                    <a:pt x="42" y="25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7" name="Freeform 247"/>
            <p:cNvSpPr>
              <a:spLocks/>
            </p:cNvSpPr>
            <p:nvPr/>
          </p:nvSpPr>
          <p:spPr bwMode="auto">
            <a:xfrm>
              <a:off x="2991" y="2430"/>
              <a:ext cx="33" cy="40"/>
            </a:xfrm>
            <a:custGeom>
              <a:avLst/>
              <a:gdLst>
                <a:gd name="T0" fmla="*/ 0 w 64"/>
                <a:gd name="T1" fmla="*/ 12 h 82"/>
                <a:gd name="T2" fmla="*/ 10 w 64"/>
                <a:gd name="T3" fmla="*/ 22 h 82"/>
                <a:gd name="T4" fmla="*/ 19 w 64"/>
                <a:gd name="T5" fmla="*/ 31 h 82"/>
                <a:gd name="T6" fmla="*/ 25 w 64"/>
                <a:gd name="T7" fmla="*/ 38 h 82"/>
                <a:gd name="T8" fmla="*/ 31 w 64"/>
                <a:gd name="T9" fmla="*/ 45 h 82"/>
                <a:gd name="T10" fmla="*/ 37 w 64"/>
                <a:gd name="T11" fmla="*/ 53 h 82"/>
                <a:gd name="T12" fmla="*/ 39 w 64"/>
                <a:gd name="T13" fmla="*/ 60 h 82"/>
                <a:gd name="T14" fmla="*/ 42 w 64"/>
                <a:gd name="T15" fmla="*/ 69 h 82"/>
                <a:gd name="T16" fmla="*/ 47 w 64"/>
                <a:gd name="T17" fmla="*/ 82 h 82"/>
                <a:gd name="T18" fmla="*/ 64 w 64"/>
                <a:gd name="T19" fmla="*/ 79 h 82"/>
                <a:gd name="T20" fmla="*/ 60 w 64"/>
                <a:gd name="T21" fmla="*/ 66 h 82"/>
                <a:gd name="T22" fmla="*/ 57 w 64"/>
                <a:gd name="T23" fmla="*/ 54 h 82"/>
                <a:gd name="T24" fmla="*/ 51 w 64"/>
                <a:gd name="T25" fmla="*/ 44 h 82"/>
                <a:gd name="T26" fmla="*/ 45 w 64"/>
                <a:gd name="T27" fmla="*/ 37 h 82"/>
                <a:gd name="T28" fmla="*/ 39 w 64"/>
                <a:gd name="T29" fmla="*/ 26 h 82"/>
                <a:gd name="T30" fmla="*/ 31 w 64"/>
                <a:gd name="T31" fmla="*/ 19 h 82"/>
                <a:gd name="T32" fmla="*/ 22 w 64"/>
                <a:gd name="T33" fmla="*/ 10 h 82"/>
                <a:gd name="T34" fmla="*/ 12 w 64"/>
                <a:gd name="T35" fmla="*/ 0 h 82"/>
                <a:gd name="T36" fmla="*/ 0 w 64"/>
                <a:gd name="T37" fmla="*/ 12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82"/>
                <a:gd name="T59" fmla="*/ 64 w 64"/>
                <a:gd name="T60" fmla="*/ 82 h 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82">
                  <a:moveTo>
                    <a:pt x="0" y="12"/>
                  </a:moveTo>
                  <a:lnTo>
                    <a:pt x="10" y="22"/>
                  </a:lnTo>
                  <a:lnTo>
                    <a:pt x="19" y="31"/>
                  </a:lnTo>
                  <a:lnTo>
                    <a:pt x="25" y="38"/>
                  </a:lnTo>
                  <a:lnTo>
                    <a:pt x="31" y="45"/>
                  </a:lnTo>
                  <a:lnTo>
                    <a:pt x="37" y="53"/>
                  </a:lnTo>
                  <a:lnTo>
                    <a:pt x="39" y="60"/>
                  </a:lnTo>
                  <a:lnTo>
                    <a:pt x="42" y="69"/>
                  </a:lnTo>
                  <a:lnTo>
                    <a:pt x="47" y="82"/>
                  </a:lnTo>
                  <a:lnTo>
                    <a:pt x="64" y="79"/>
                  </a:lnTo>
                  <a:lnTo>
                    <a:pt x="60" y="66"/>
                  </a:lnTo>
                  <a:lnTo>
                    <a:pt x="57" y="54"/>
                  </a:lnTo>
                  <a:lnTo>
                    <a:pt x="51" y="44"/>
                  </a:lnTo>
                  <a:lnTo>
                    <a:pt x="45" y="37"/>
                  </a:lnTo>
                  <a:lnTo>
                    <a:pt x="39" y="26"/>
                  </a:lnTo>
                  <a:lnTo>
                    <a:pt x="31" y="19"/>
                  </a:lnTo>
                  <a:lnTo>
                    <a:pt x="22" y="10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8" name="Freeform 248"/>
            <p:cNvSpPr>
              <a:spLocks/>
            </p:cNvSpPr>
            <p:nvPr/>
          </p:nvSpPr>
          <p:spPr bwMode="auto">
            <a:xfrm>
              <a:off x="2965" y="2391"/>
              <a:ext cx="29" cy="36"/>
            </a:xfrm>
            <a:custGeom>
              <a:avLst/>
              <a:gdLst>
                <a:gd name="T0" fmla="*/ 59 w 59"/>
                <a:gd name="T1" fmla="*/ 68 h 71"/>
                <a:gd name="T2" fmla="*/ 56 w 59"/>
                <a:gd name="T3" fmla="*/ 55 h 71"/>
                <a:gd name="T4" fmla="*/ 50 w 59"/>
                <a:gd name="T5" fmla="*/ 45 h 71"/>
                <a:gd name="T6" fmla="*/ 44 w 59"/>
                <a:gd name="T7" fmla="*/ 33 h 71"/>
                <a:gd name="T8" fmla="*/ 35 w 59"/>
                <a:gd name="T9" fmla="*/ 23 h 71"/>
                <a:gd name="T10" fmla="*/ 28 w 59"/>
                <a:gd name="T11" fmla="*/ 16 h 71"/>
                <a:gd name="T12" fmla="*/ 22 w 59"/>
                <a:gd name="T13" fmla="*/ 10 h 71"/>
                <a:gd name="T14" fmla="*/ 14 w 59"/>
                <a:gd name="T15" fmla="*/ 3 h 71"/>
                <a:gd name="T16" fmla="*/ 9 w 59"/>
                <a:gd name="T17" fmla="*/ 0 h 71"/>
                <a:gd name="T18" fmla="*/ 0 w 59"/>
                <a:gd name="T19" fmla="*/ 14 h 71"/>
                <a:gd name="T20" fmla="*/ 5 w 59"/>
                <a:gd name="T21" fmla="*/ 17 h 71"/>
                <a:gd name="T22" fmla="*/ 11 w 59"/>
                <a:gd name="T23" fmla="*/ 22 h 71"/>
                <a:gd name="T24" fmla="*/ 16 w 59"/>
                <a:gd name="T25" fmla="*/ 27 h 71"/>
                <a:gd name="T26" fmla="*/ 24 w 59"/>
                <a:gd name="T27" fmla="*/ 35 h 71"/>
                <a:gd name="T28" fmla="*/ 30 w 59"/>
                <a:gd name="T29" fmla="*/ 42 h 71"/>
                <a:gd name="T30" fmla="*/ 35 w 59"/>
                <a:gd name="T31" fmla="*/ 51 h 71"/>
                <a:gd name="T32" fmla="*/ 38 w 59"/>
                <a:gd name="T33" fmla="*/ 61 h 71"/>
                <a:gd name="T34" fmla="*/ 41 w 59"/>
                <a:gd name="T35" fmla="*/ 71 h 71"/>
                <a:gd name="T36" fmla="*/ 59 w 59"/>
                <a:gd name="T37" fmla="*/ 68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71"/>
                <a:gd name="T59" fmla="*/ 59 w 59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71">
                  <a:moveTo>
                    <a:pt x="59" y="68"/>
                  </a:moveTo>
                  <a:lnTo>
                    <a:pt x="56" y="55"/>
                  </a:lnTo>
                  <a:lnTo>
                    <a:pt x="50" y="45"/>
                  </a:lnTo>
                  <a:lnTo>
                    <a:pt x="44" y="33"/>
                  </a:lnTo>
                  <a:lnTo>
                    <a:pt x="35" y="23"/>
                  </a:lnTo>
                  <a:lnTo>
                    <a:pt x="28" y="16"/>
                  </a:lnTo>
                  <a:lnTo>
                    <a:pt x="22" y="10"/>
                  </a:lnTo>
                  <a:lnTo>
                    <a:pt x="14" y="3"/>
                  </a:lnTo>
                  <a:lnTo>
                    <a:pt x="9" y="0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11" y="22"/>
                  </a:lnTo>
                  <a:lnTo>
                    <a:pt x="16" y="27"/>
                  </a:lnTo>
                  <a:lnTo>
                    <a:pt x="24" y="35"/>
                  </a:lnTo>
                  <a:lnTo>
                    <a:pt x="30" y="42"/>
                  </a:lnTo>
                  <a:lnTo>
                    <a:pt x="35" y="51"/>
                  </a:lnTo>
                  <a:lnTo>
                    <a:pt x="38" y="61"/>
                  </a:lnTo>
                  <a:lnTo>
                    <a:pt x="41" y="71"/>
                  </a:lnTo>
                  <a:lnTo>
                    <a:pt x="59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9" name="Freeform 249"/>
            <p:cNvSpPr>
              <a:spLocks/>
            </p:cNvSpPr>
            <p:nvPr/>
          </p:nvSpPr>
          <p:spPr bwMode="auto">
            <a:xfrm>
              <a:off x="2955" y="2373"/>
              <a:ext cx="40" cy="43"/>
            </a:xfrm>
            <a:custGeom>
              <a:avLst/>
              <a:gdLst>
                <a:gd name="T0" fmla="*/ 80 w 80"/>
                <a:gd name="T1" fmla="*/ 81 h 86"/>
                <a:gd name="T2" fmla="*/ 70 w 80"/>
                <a:gd name="T3" fmla="*/ 59 h 86"/>
                <a:gd name="T4" fmla="*/ 60 w 80"/>
                <a:gd name="T5" fmla="*/ 40 h 86"/>
                <a:gd name="T6" fmla="*/ 50 w 80"/>
                <a:gd name="T7" fmla="*/ 25 h 86"/>
                <a:gd name="T8" fmla="*/ 38 w 80"/>
                <a:gd name="T9" fmla="*/ 15 h 86"/>
                <a:gd name="T10" fmla="*/ 28 w 80"/>
                <a:gd name="T11" fmla="*/ 9 h 86"/>
                <a:gd name="T12" fmla="*/ 19 w 80"/>
                <a:gd name="T13" fmla="*/ 5 h 86"/>
                <a:gd name="T14" fmla="*/ 10 w 80"/>
                <a:gd name="T15" fmla="*/ 2 h 86"/>
                <a:gd name="T16" fmla="*/ 3 w 80"/>
                <a:gd name="T17" fmla="*/ 0 h 86"/>
                <a:gd name="T18" fmla="*/ 0 w 80"/>
                <a:gd name="T19" fmla="*/ 18 h 86"/>
                <a:gd name="T20" fmla="*/ 7 w 80"/>
                <a:gd name="T21" fmla="*/ 19 h 86"/>
                <a:gd name="T22" fmla="*/ 13 w 80"/>
                <a:gd name="T23" fmla="*/ 22 h 86"/>
                <a:gd name="T24" fmla="*/ 22 w 80"/>
                <a:gd name="T25" fmla="*/ 24 h 86"/>
                <a:gd name="T26" fmla="*/ 29 w 80"/>
                <a:gd name="T27" fmla="*/ 29 h 86"/>
                <a:gd name="T28" fmla="*/ 38 w 80"/>
                <a:gd name="T29" fmla="*/ 37 h 86"/>
                <a:gd name="T30" fmla="*/ 45 w 80"/>
                <a:gd name="T31" fmla="*/ 48 h 86"/>
                <a:gd name="T32" fmla="*/ 55 w 80"/>
                <a:gd name="T33" fmla="*/ 64 h 86"/>
                <a:gd name="T34" fmla="*/ 66 w 80"/>
                <a:gd name="T35" fmla="*/ 86 h 86"/>
                <a:gd name="T36" fmla="*/ 80 w 80"/>
                <a:gd name="T37" fmla="*/ 81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86"/>
                <a:gd name="T59" fmla="*/ 80 w 80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86">
                  <a:moveTo>
                    <a:pt x="80" y="81"/>
                  </a:moveTo>
                  <a:lnTo>
                    <a:pt x="70" y="59"/>
                  </a:lnTo>
                  <a:lnTo>
                    <a:pt x="60" y="40"/>
                  </a:lnTo>
                  <a:lnTo>
                    <a:pt x="50" y="25"/>
                  </a:lnTo>
                  <a:lnTo>
                    <a:pt x="38" y="15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3" y="0"/>
                  </a:lnTo>
                  <a:lnTo>
                    <a:pt x="0" y="18"/>
                  </a:lnTo>
                  <a:lnTo>
                    <a:pt x="7" y="19"/>
                  </a:lnTo>
                  <a:lnTo>
                    <a:pt x="13" y="22"/>
                  </a:lnTo>
                  <a:lnTo>
                    <a:pt x="22" y="24"/>
                  </a:lnTo>
                  <a:lnTo>
                    <a:pt x="29" y="29"/>
                  </a:lnTo>
                  <a:lnTo>
                    <a:pt x="38" y="37"/>
                  </a:lnTo>
                  <a:lnTo>
                    <a:pt x="45" y="48"/>
                  </a:lnTo>
                  <a:lnTo>
                    <a:pt x="55" y="64"/>
                  </a:lnTo>
                  <a:lnTo>
                    <a:pt x="66" y="86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0" name="Freeform 250"/>
            <p:cNvSpPr>
              <a:spLocks/>
            </p:cNvSpPr>
            <p:nvPr/>
          </p:nvSpPr>
          <p:spPr bwMode="auto">
            <a:xfrm>
              <a:off x="2963" y="2370"/>
              <a:ext cx="45" cy="65"/>
            </a:xfrm>
            <a:custGeom>
              <a:avLst/>
              <a:gdLst>
                <a:gd name="T0" fmla="*/ 89 w 89"/>
                <a:gd name="T1" fmla="*/ 125 h 128"/>
                <a:gd name="T2" fmla="*/ 80 w 89"/>
                <a:gd name="T3" fmla="*/ 93 h 128"/>
                <a:gd name="T4" fmla="*/ 72 w 89"/>
                <a:gd name="T5" fmla="*/ 68 h 128"/>
                <a:gd name="T6" fmla="*/ 63 w 89"/>
                <a:gd name="T7" fmla="*/ 49 h 128"/>
                <a:gd name="T8" fmla="*/ 54 w 89"/>
                <a:gd name="T9" fmla="*/ 33 h 128"/>
                <a:gd name="T10" fmla="*/ 44 w 89"/>
                <a:gd name="T11" fmla="*/ 25 h 128"/>
                <a:gd name="T12" fmla="*/ 34 w 89"/>
                <a:gd name="T13" fmla="*/ 14 h 128"/>
                <a:gd name="T14" fmla="*/ 22 w 89"/>
                <a:gd name="T15" fmla="*/ 7 h 128"/>
                <a:gd name="T16" fmla="*/ 9 w 89"/>
                <a:gd name="T17" fmla="*/ 0 h 128"/>
                <a:gd name="T18" fmla="*/ 0 w 89"/>
                <a:gd name="T19" fmla="*/ 14 h 128"/>
                <a:gd name="T20" fmla="*/ 13 w 89"/>
                <a:gd name="T21" fmla="*/ 22 h 128"/>
                <a:gd name="T22" fmla="*/ 22 w 89"/>
                <a:gd name="T23" fmla="*/ 29 h 128"/>
                <a:gd name="T24" fmla="*/ 32 w 89"/>
                <a:gd name="T25" fmla="*/ 36 h 128"/>
                <a:gd name="T26" fmla="*/ 39 w 89"/>
                <a:gd name="T27" fmla="*/ 45 h 128"/>
                <a:gd name="T28" fmla="*/ 48 w 89"/>
                <a:gd name="T29" fmla="*/ 55 h 128"/>
                <a:gd name="T30" fmla="*/ 54 w 89"/>
                <a:gd name="T31" fmla="*/ 74 h 128"/>
                <a:gd name="T32" fmla="*/ 63 w 89"/>
                <a:gd name="T33" fmla="*/ 96 h 128"/>
                <a:gd name="T34" fmla="*/ 72 w 89"/>
                <a:gd name="T35" fmla="*/ 128 h 128"/>
                <a:gd name="T36" fmla="*/ 89 w 89"/>
                <a:gd name="T37" fmla="*/ 125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128"/>
                <a:gd name="T59" fmla="*/ 89 w 89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128">
                  <a:moveTo>
                    <a:pt x="89" y="125"/>
                  </a:moveTo>
                  <a:lnTo>
                    <a:pt x="80" y="93"/>
                  </a:lnTo>
                  <a:lnTo>
                    <a:pt x="72" y="68"/>
                  </a:lnTo>
                  <a:lnTo>
                    <a:pt x="63" y="49"/>
                  </a:lnTo>
                  <a:lnTo>
                    <a:pt x="54" y="33"/>
                  </a:lnTo>
                  <a:lnTo>
                    <a:pt x="44" y="25"/>
                  </a:lnTo>
                  <a:lnTo>
                    <a:pt x="34" y="14"/>
                  </a:lnTo>
                  <a:lnTo>
                    <a:pt x="22" y="7"/>
                  </a:lnTo>
                  <a:lnTo>
                    <a:pt x="9" y="0"/>
                  </a:lnTo>
                  <a:lnTo>
                    <a:pt x="0" y="14"/>
                  </a:lnTo>
                  <a:lnTo>
                    <a:pt x="13" y="22"/>
                  </a:lnTo>
                  <a:lnTo>
                    <a:pt x="22" y="29"/>
                  </a:lnTo>
                  <a:lnTo>
                    <a:pt x="32" y="36"/>
                  </a:lnTo>
                  <a:lnTo>
                    <a:pt x="39" y="45"/>
                  </a:lnTo>
                  <a:lnTo>
                    <a:pt x="48" y="55"/>
                  </a:lnTo>
                  <a:lnTo>
                    <a:pt x="54" y="74"/>
                  </a:lnTo>
                  <a:lnTo>
                    <a:pt x="63" y="96"/>
                  </a:lnTo>
                  <a:lnTo>
                    <a:pt x="72" y="128"/>
                  </a:lnTo>
                  <a:lnTo>
                    <a:pt x="89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1" name="Freeform 251"/>
            <p:cNvSpPr>
              <a:spLocks/>
            </p:cNvSpPr>
            <p:nvPr/>
          </p:nvSpPr>
          <p:spPr bwMode="auto">
            <a:xfrm>
              <a:off x="2912" y="2456"/>
              <a:ext cx="9" cy="6"/>
            </a:xfrm>
            <a:custGeom>
              <a:avLst/>
              <a:gdLst>
                <a:gd name="T0" fmla="*/ 17 w 17"/>
                <a:gd name="T1" fmla="*/ 13 h 13"/>
                <a:gd name="T2" fmla="*/ 17 w 17"/>
                <a:gd name="T3" fmla="*/ 11 h 13"/>
                <a:gd name="T4" fmla="*/ 17 w 17"/>
                <a:gd name="T5" fmla="*/ 8 h 13"/>
                <a:gd name="T6" fmla="*/ 17 w 17"/>
                <a:gd name="T7" fmla="*/ 4 h 13"/>
                <a:gd name="T8" fmla="*/ 17 w 17"/>
                <a:gd name="T9" fmla="*/ 0 h 13"/>
                <a:gd name="T10" fmla="*/ 0 w 17"/>
                <a:gd name="T11" fmla="*/ 0 h 13"/>
                <a:gd name="T12" fmla="*/ 0 w 17"/>
                <a:gd name="T13" fmla="*/ 4 h 13"/>
                <a:gd name="T14" fmla="*/ 0 w 17"/>
                <a:gd name="T15" fmla="*/ 8 h 13"/>
                <a:gd name="T16" fmla="*/ 0 w 17"/>
                <a:gd name="T17" fmla="*/ 11 h 13"/>
                <a:gd name="T18" fmla="*/ 0 w 17"/>
                <a:gd name="T19" fmla="*/ 13 h 13"/>
                <a:gd name="T20" fmla="*/ 17 w 17"/>
                <a:gd name="T21" fmla="*/ 13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3"/>
                <a:gd name="T35" fmla="*/ 17 w 17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3">
                  <a:moveTo>
                    <a:pt x="17" y="13"/>
                  </a:moveTo>
                  <a:lnTo>
                    <a:pt x="17" y="11"/>
                  </a:lnTo>
                  <a:lnTo>
                    <a:pt x="17" y="8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2" name="Freeform 252"/>
            <p:cNvSpPr>
              <a:spLocks/>
            </p:cNvSpPr>
            <p:nvPr/>
          </p:nvSpPr>
          <p:spPr bwMode="auto">
            <a:xfrm>
              <a:off x="2986" y="2455"/>
              <a:ext cx="11" cy="18"/>
            </a:xfrm>
            <a:custGeom>
              <a:avLst/>
              <a:gdLst>
                <a:gd name="T0" fmla="*/ 24 w 24"/>
                <a:gd name="T1" fmla="*/ 18 h 35"/>
                <a:gd name="T2" fmla="*/ 24 w 24"/>
                <a:gd name="T3" fmla="*/ 18 h 35"/>
                <a:gd name="T4" fmla="*/ 21 w 24"/>
                <a:gd name="T5" fmla="*/ 13 h 35"/>
                <a:gd name="T6" fmla="*/ 18 w 24"/>
                <a:gd name="T7" fmla="*/ 7 h 35"/>
                <a:gd name="T8" fmla="*/ 15 w 24"/>
                <a:gd name="T9" fmla="*/ 0 h 35"/>
                <a:gd name="T10" fmla="*/ 0 w 24"/>
                <a:gd name="T11" fmla="*/ 9 h 35"/>
                <a:gd name="T12" fmla="*/ 3 w 24"/>
                <a:gd name="T13" fmla="*/ 13 h 35"/>
                <a:gd name="T14" fmla="*/ 6 w 24"/>
                <a:gd name="T15" fmla="*/ 22 h 35"/>
                <a:gd name="T16" fmla="*/ 12 w 24"/>
                <a:gd name="T17" fmla="*/ 29 h 35"/>
                <a:gd name="T18" fmla="*/ 21 w 24"/>
                <a:gd name="T19" fmla="*/ 35 h 35"/>
                <a:gd name="T20" fmla="*/ 24 w 24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35"/>
                <a:gd name="T35" fmla="*/ 24 w 24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35">
                  <a:moveTo>
                    <a:pt x="24" y="18"/>
                  </a:moveTo>
                  <a:lnTo>
                    <a:pt x="24" y="18"/>
                  </a:lnTo>
                  <a:lnTo>
                    <a:pt x="21" y="13"/>
                  </a:lnTo>
                  <a:lnTo>
                    <a:pt x="18" y="7"/>
                  </a:lnTo>
                  <a:lnTo>
                    <a:pt x="15" y="0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22"/>
                  </a:lnTo>
                  <a:lnTo>
                    <a:pt x="12" y="29"/>
                  </a:lnTo>
                  <a:lnTo>
                    <a:pt x="21" y="35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3" name="Freeform 253"/>
            <p:cNvSpPr>
              <a:spLocks/>
            </p:cNvSpPr>
            <p:nvPr/>
          </p:nvSpPr>
          <p:spPr bwMode="auto">
            <a:xfrm>
              <a:off x="2694" y="2549"/>
              <a:ext cx="13" cy="24"/>
            </a:xfrm>
            <a:custGeom>
              <a:avLst/>
              <a:gdLst>
                <a:gd name="T0" fmla="*/ 22 w 27"/>
                <a:gd name="T1" fmla="*/ 28 h 49"/>
                <a:gd name="T2" fmla="*/ 21 w 27"/>
                <a:gd name="T3" fmla="*/ 18 h 49"/>
                <a:gd name="T4" fmla="*/ 19 w 27"/>
                <a:gd name="T5" fmla="*/ 9 h 49"/>
                <a:gd name="T6" fmla="*/ 18 w 27"/>
                <a:gd name="T7" fmla="*/ 2 h 49"/>
                <a:gd name="T8" fmla="*/ 11 w 27"/>
                <a:gd name="T9" fmla="*/ 0 h 49"/>
                <a:gd name="T10" fmla="*/ 6 w 27"/>
                <a:gd name="T11" fmla="*/ 5 h 49"/>
                <a:gd name="T12" fmla="*/ 3 w 27"/>
                <a:gd name="T13" fmla="*/ 14 h 49"/>
                <a:gd name="T14" fmla="*/ 2 w 27"/>
                <a:gd name="T15" fmla="*/ 24 h 49"/>
                <a:gd name="T16" fmla="*/ 0 w 27"/>
                <a:gd name="T17" fmla="*/ 30 h 49"/>
                <a:gd name="T18" fmla="*/ 5 w 27"/>
                <a:gd name="T19" fmla="*/ 40 h 49"/>
                <a:gd name="T20" fmla="*/ 8 w 27"/>
                <a:gd name="T21" fmla="*/ 44 h 49"/>
                <a:gd name="T22" fmla="*/ 15 w 27"/>
                <a:gd name="T23" fmla="*/ 47 h 49"/>
                <a:gd name="T24" fmla="*/ 27 w 27"/>
                <a:gd name="T25" fmla="*/ 49 h 49"/>
                <a:gd name="T26" fmla="*/ 25 w 27"/>
                <a:gd name="T27" fmla="*/ 43 h 49"/>
                <a:gd name="T28" fmla="*/ 25 w 27"/>
                <a:gd name="T29" fmla="*/ 38 h 49"/>
                <a:gd name="T30" fmla="*/ 24 w 27"/>
                <a:gd name="T31" fmla="*/ 33 h 49"/>
                <a:gd name="T32" fmla="*/ 22 w 27"/>
                <a:gd name="T33" fmla="*/ 28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9"/>
                <a:gd name="T53" fmla="*/ 27 w 27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9">
                  <a:moveTo>
                    <a:pt x="22" y="28"/>
                  </a:moveTo>
                  <a:lnTo>
                    <a:pt x="21" y="18"/>
                  </a:lnTo>
                  <a:lnTo>
                    <a:pt x="19" y="9"/>
                  </a:lnTo>
                  <a:lnTo>
                    <a:pt x="18" y="2"/>
                  </a:lnTo>
                  <a:lnTo>
                    <a:pt x="11" y="0"/>
                  </a:lnTo>
                  <a:lnTo>
                    <a:pt x="6" y="5"/>
                  </a:lnTo>
                  <a:lnTo>
                    <a:pt x="3" y="1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25" y="43"/>
                  </a:lnTo>
                  <a:lnTo>
                    <a:pt x="25" y="38"/>
                  </a:lnTo>
                  <a:lnTo>
                    <a:pt x="24" y="33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B2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4" name="Freeform 254"/>
            <p:cNvSpPr>
              <a:spLocks/>
            </p:cNvSpPr>
            <p:nvPr/>
          </p:nvSpPr>
          <p:spPr bwMode="auto">
            <a:xfrm>
              <a:off x="2677" y="2646"/>
              <a:ext cx="13" cy="34"/>
            </a:xfrm>
            <a:custGeom>
              <a:avLst/>
              <a:gdLst>
                <a:gd name="T0" fmla="*/ 19 w 27"/>
                <a:gd name="T1" fmla="*/ 20 h 67"/>
                <a:gd name="T2" fmla="*/ 22 w 27"/>
                <a:gd name="T3" fmla="*/ 16 h 67"/>
                <a:gd name="T4" fmla="*/ 24 w 27"/>
                <a:gd name="T5" fmla="*/ 11 h 67"/>
                <a:gd name="T6" fmla="*/ 27 w 27"/>
                <a:gd name="T7" fmla="*/ 5 h 67"/>
                <a:gd name="T8" fmla="*/ 27 w 27"/>
                <a:gd name="T9" fmla="*/ 0 h 67"/>
                <a:gd name="T10" fmla="*/ 18 w 27"/>
                <a:gd name="T11" fmla="*/ 7 h 67"/>
                <a:gd name="T12" fmla="*/ 11 w 27"/>
                <a:gd name="T13" fmla="*/ 19 h 67"/>
                <a:gd name="T14" fmla="*/ 6 w 27"/>
                <a:gd name="T15" fmla="*/ 30 h 67"/>
                <a:gd name="T16" fmla="*/ 2 w 27"/>
                <a:gd name="T17" fmla="*/ 42 h 67"/>
                <a:gd name="T18" fmla="*/ 0 w 27"/>
                <a:gd name="T19" fmla="*/ 46 h 67"/>
                <a:gd name="T20" fmla="*/ 2 w 27"/>
                <a:gd name="T21" fmla="*/ 52 h 67"/>
                <a:gd name="T22" fmla="*/ 5 w 27"/>
                <a:gd name="T23" fmla="*/ 56 h 67"/>
                <a:gd name="T24" fmla="*/ 9 w 27"/>
                <a:gd name="T25" fmla="*/ 61 h 67"/>
                <a:gd name="T26" fmla="*/ 14 w 27"/>
                <a:gd name="T27" fmla="*/ 64 h 67"/>
                <a:gd name="T28" fmla="*/ 18 w 27"/>
                <a:gd name="T29" fmla="*/ 65 h 67"/>
                <a:gd name="T30" fmla="*/ 22 w 27"/>
                <a:gd name="T31" fmla="*/ 67 h 67"/>
                <a:gd name="T32" fmla="*/ 27 w 27"/>
                <a:gd name="T33" fmla="*/ 64 h 67"/>
                <a:gd name="T34" fmla="*/ 19 w 27"/>
                <a:gd name="T35" fmla="*/ 55 h 67"/>
                <a:gd name="T36" fmla="*/ 16 w 27"/>
                <a:gd name="T37" fmla="*/ 43 h 67"/>
                <a:gd name="T38" fmla="*/ 16 w 27"/>
                <a:gd name="T39" fmla="*/ 32 h 67"/>
                <a:gd name="T40" fmla="*/ 19 w 27"/>
                <a:gd name="T41" fmla="*/ 2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67"/>
                <a:gd name="T65" fmla="*/ 27 w 27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67">
                  <a:moveTo>
                    <a:pt x="19" y="20"/>
                  </a:moveTo>
                  <a:lnTo>
                    <a:pt x="22" y="16"/>
                  </a:lnTo>
                  <a:lnTo>
                    <a:pt x="24" y="11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18" y="7"/>
                  </a:lnTo>
                  <a:lnTo>
                    <a:pt x="11" y="19"/>
                  </a:lnTo>
                  <a:lnTo>
                    <a:pt x="6" y="30"/>
                  </a:lnTo>
                  <a:lnTo>
                    <a:pt x="2" y="42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5" y="56"/>
                  </a:lnTo>
                  <a:lnTo>
                    <a:pt x="9" y="61"/>
                  </a:lnTo>
                  <a:lnTo>
                    <a:pt x="14" y="64"/>
                  </a:lnTo>
                  <a:lnTo>
                    <a:pt x="18" y="65"/>
                  </a:lnTo>
                  <a:lnTo>
                    <a:pt x="22" y="67"/>
                  </a:lnTo>
                  <a:lnTo>
                    <a:pt x="27" y="64"/>
                  </a:lnTo>
                  <a:lnTo>
                    <a:pt x="19" y="55"/>
                  </a:lnTo>
                  <a:lnTo>
                    <a:pt x="16" y="43"/>
                  </a:lnTo>
                  <a:lnTo>
                    <a:pt x="16" y="32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5" name="Freeform 255"/>
            <p:cNvSpPr>
              <a:spLocks/>
            </p:cNvSpPr>
            <p:nvPr/>
          </p:nvSpPr>
          <p:spPr bwMode="auto">
            <a:xfrm>
              <a:off x="3011" y="2646"/>
              <a:ext cx="25" cy="33"/>
            </a:xfrm>
            <a:custGeom>
              <a:avLst/>
              <a:gdLst>
                <a:gd name="T0" fmla="*/ 31 w 50"/>
                <a:gd name="T1" fmla="*/ 50 h 67"/>
                <a:gd name="T2" fmla="*/ 18 w 50"/>
                <a:gd name="T3" fmla="*/ 53 h 67"/>
                <a:gd name="T4" fmla="*/ 9 w 50"/>
                <a:gd name="T5" fmla="*/ 44 h 67"/>
                <a:gd name="T6" fmla="*/ 3 w 50"/>
                <a:gd name="T7" fmla="*/ 32 h 67"/>
                <a:gd name="T8" fmla="*/ 0 w 50"/>
                <a:gd name="T9" fmla="*/ 29 h 67"/>
                <a:gd name="T10" fmla="*/ 0 w 50"/>
                <a:gd name="T11" fmla="*/ 41 h 67"/>
                <a:gd name="T12" fmla="*/ 3 w 50"/>
                <a:gd name="T13" fmla="*/ 50 h 67"/>
                <a:gd name="T14" fmla="*/ 8 w 50"/>
                <a:gd name="T15" fmla="*/ 56 h 67"/>
                <a:gd name="T16" fmla="*/ 8 w 50"/>
                <a:gd name="T17" fmla="*/ 57 h 67"/>
                <a:gd name="T18" fmla="*/ 22 w 50"/>
                <a:gd name="T19" fmla="*/ 67 h 67"/>
                <a:gd name="T20" fmla="*/ 34 w 50"/>
                <a:gd name="T21" fmla="*/ 67 h 67"/>
                <a:gd name="T22" fmla="*/ 43 w 50"/>
                <a:gd name="T23" fmla="*/ 58 h 67"/>
                <a:gd name="T24" fmla="*/ 49 w 50"/>
                <a:gd name="T25" fmla="*/ 47 h 67"/>
                <a:gd name="T26" fmla="*/ 50 w 50"/>
                <a:gd name="T27" fmla="*/ 34 h 67"/>
                <a:gd name="T28" fmla="*/ 46 w 50"/>
                <a:gd name="T29" fmla="*/ 22 h 67"/>
                <a:gd name="T30" fmla="*/ 40 w 50"/>
                <a:gd name="T31" fmla="*/ 10 h 67"/>
                <a:gd name="T32" fmla="*/ 33 w 50"/>
                <a:gd name="T33" fmla="*/ 0 h 67"/>
                <a:gd name="T34" fmla="*/ 35 w 50"/>
                <a:gd name="T35" fmla="*/ 13 h 67"/>
                <a:gd name="T36" fmla="*/ 38 w 50"/>
                <a:gd name="T37" fmla="*/ 26 h 67"/>
                <a:gd name="T38" fmla="*/ 38 w 50"/>
                <a:gd name="T39" fmla="*/ 40 h 67"/>
                <a:gd name="T40" fmla="*/ 31 w 50"/>
                <a:gd name="T41" fmla="*/ 5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67"/>
                <a:gd name="T65" fmla="*/ 50 w 50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67">
                  <a:moveTo>
                    <a:pt x="31" y="50"/>
                  </a:moveTo>
                  <a:lnTo>
                    <a:pt x="18" y="53"/>
                  </a:lnTo>
                  <a:lnTo>
                    <a:pt x="9" y="44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3" y="50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22" y="67"/>
                  </a:lnTo>
                  <a:lnTo>
                    <a:pt x="34" y="67"/>
                  </a:lnTo>
                  <a:lnTo>
                    <a:pt x="43" y="58"/>
                  </a:lnTo>
                  <a:lnTo>
                    <a:pt x="49" y="47"/>
                  </a:lnTo>
                  <a:lnTo>
                    <a:pt x="50" y="34"/>
                  </a:lnTo>
                  <a:lnTo>
                    <a:pt x="46" y="22"/>
                  </a:lnTo>
                  <a:lnTo>
                    <a:pt x="40" y="10"/>
                  </a:lnTo>
                  <a:lnTo>
                    <a:pt x="33" y="0"/>
                  </a:lnTo>
                  <a:lnTo>
                    <a:pt x="35" y="13"/>
                  </a:lnTo>
                  <a:lnTo>
                    <a:pt x="38" y="26"/>
                  </a:lnTo>
                  <a:lnTo>
                    <a:pt x="38" y="4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6" name="Freeform 256"/>
            <p:cNvSpPr>
              <a:spLocks/>
            </p:cNvSpPr>
            <p:nvPr/>
          </p:nvSpPr>
          <p:spPr bwMode="auto">
            <a:xfrm>
              <a:off x="2630" y="2383"/>
              <a:ext cx="25" cy="27"/>
            </a:xfrm>
            <a:custGeom>
              <a:avLst/>
              <a:gdLst>
                <a:gd name="T0" fmla="*/ 36 w 51"/>
                <a:gd name="T1" fmla="*/ 52 h 54"/>
                <a:gd name="T2" fmla="*/ 47 w 51"/>
                <a:gd name="T3" fmla="*/ 45 h 54"/>
                <a:gd name="T4" fmla="*/ 51 w 51"/>
                <a:gd name="T5" fmla="*/ 27 h 54"/>
                <a:gd name="T6" fmla="*/ 45 w 51"/>
                <a:gd name="T7" fmla="*/ 8 h 54"/>
                <a:gd name="T8" fmla="*/ 29 w 51"/>
                <a:gd name="T9" fmla="*/ 0 h 54"/>
                <a:gd name="T10" fmla="*/ 10 w 51"/>
                <a:gd name="T11" fmla="*/ 4 h 54"/>
                <a:gd name="T12" fmla="*/ 0 w 51"/>
                <a:gd name="T13" fmla="*/ 17 h 54"/>
                <a:gd name="T14" fmla="*/ 0 w 51"/>
                <a:gd name="T15" fmla="*/ 35 h 54"/>
                <a:gd name="T16" fmla="*/ 7 w 51"/>
                <a:gd name="T17" fmla="*/ 51 h 54"/>
                <a:gd name="T18" fmla="*/ 13 w 51"/>
                <a:gd name="T19" fmla="*/ 52 h 54"/>
                <a:gd name="T20" fmla="*/ 22 w 51"/>
                <a:gd name="T21" fmla="*/ 54 h 54"/>
                <a:gd name="T22" fmla="*/ 31 w 51"/>
                <a:gd name="T23" fmla="*/ 52 h 54"/>
                <a:gd name="T24" fmla="*/ 36 w 51"/>
                <a:gd name="T25" fmla="*/ 52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54"/>
                <a:gd name="T41" fmla="*/ 51 w 51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54">
                  <a:moveTo>
                    <a:pt x="36" y="52"/>
                  </a:moveTo>
                  <a:lnTo>
                    <a:pt x="47" y="45"/>
                  </a:lnTo>
                  <a:lnTo>
                    <a:pt x="51" y="27"/>
                  </a:lnTo>
                  <a:lnTo>
                    <a:pt x="45" y="8"/>
                  </a:lnTo>
                  <a:lnTo>
                    <a:pt x="29" y="0"/>
                  </a:lnTo>
                  <a:lnTo>
                    <a:pt x="10" y="4"/>
                  </a:lnTo>
                  <a:lnTo>
                    <a:pt x="0" y="17"/>
                  </a:lnTo>
                  <a:lnTo>
                    <a:pt x="0" y="35"/>
                  </a:lnTo>
                  <a:lnTo>
                    <a:pt x="7" y="51"/>
                  </a:lnTo>
                  <a:lnTo>
                    <a:pt x="13" y="52"/>
                  </a:lnTo>
                  <a:lnTo>
                    <a:pt x="22" y="54"/>
                  </a:lnTo>
                  <a:lnTo>
                    <a:pt x="31" y="52"/>
                  </a:lnTo>
                  <a:lnTo>
                    <a:pt x="36" y="52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7" name="Freeform 257"/>
            <p:cNvSpPr>
              <a:spLocks/>
            </p:cNvSpPr>
            <p:nvPr/>
          </p:nvSpPr>
          <p:spPr bwMode="auto">
            <a:xfrm>
              <a:off x="2645" y="2378"/>
              <a:ext cx="15" cy="35"/>
            </a:xfrm>
            <a:custGeom>
              <a:avLst/>
              <a:gdLst>
                <a:gd name="T0" fmla="*/ 0 w 31"/>
                <a:gd name="T1" fmla="*/ 17 h 70"/>
                <a:gd name="T2" fmla="*/ 0 w 31"/>
                <a:gd name="T3" fmla="*/ 17 h 70"/>
                <a:gd name="T4" fmla="*/ 9 w 31"/>
                <a:gd name="T5" fmla="*/ 23 h 70"/>
                <a:gd name="T6" fmla="*/ 13 w 31"/>
                <a:gd name="T7" fmla="*/ 36 h 70"/>
                <a:gd name="T8" fmla="*/ 10 w 31"/>
                <a:gd name="T9" fmla="*/ 50 h 70"/>
                <a:gd name="T10" fmla="*/ 7 w 31"/>
                <a:gd name="T11" fmla="*/ 52 h 70"/>
                <a:gd name="T12" fmla="*/ 7 w 31"/>
                <a:gd name="T13" fmla="*/ 70 h 70"/>
                <a:gd name="T14" fmla="*/ 25 w 31"/>
                <a:gd name="T15" fmla="*/ 58 h 70"/>
                <a:gd name="T16" fmla="*/ 31 w 31"/>
                <a:gd name="T17" fmla="*/ 36 h 70"/>
                <a:gd name="T18" fmla="*/ 23 w 31"/>
                <a:gd name="T19" fmla="*/ 12 h 70"/>
                <a:gd name="T20" fmla="*/ 0 w 31"/>
                <a:gd name="T21" fmla="*/ 0 h 70"/>
                <a:gd name="T22" fmla="*/ 0 w 31"/>
                <a:gd name="T23" fmla="*/ 0 h 70"/>
                <a:gd name="T24" fmla="*/ 0 w 31"/>
                <a:gd name="T25" fmla="*/ 17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70"/>
                <a:gd name="T41" fmla="*/ 31 w 31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70">
                  <a:moveTo>
                    <a:pt x="0" y="17"/>
                  </a:moveTo>
                  <a:lnTo>
                    <a:pt x="0" y="17"/>
                  </a:lnTo>
                  <a:lnTo>
                    <a:pt x="9" y="23"/>
                  </a:lnTo>
                  <a:lnTo>
                    <a:pt x="13" y="36"/>
                  </a:lnTo>
                  <a:lnTo>
                    <a:pt x="10" y="50"/>
                  </a:lnTo>
                  <a:lnTo>
                    <a:pt x="7" y="52"/>
                  </a:lnTo>
                  <a:lnTo>
                    <a:pt x="7" y="70"/>
                  </a:lnTo>
                  <a:lnTo>
                    <a:pt x="25" y="58"/>
                  </a:lnTo>
                  <a:lnTo>
                    <a:pt x="31" y="36"/>
                  </a:lnTo>
                  <a:lnTo>
                    <a:pt x="23" y="12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8" name="Freeform 258"/>
            <p:cNvSpPr>
              <a:spLocks/>
            </p:cNvSpPr>
            <p:nvPr/>
          </p:nvSpPr>
          <p:spPr bwMode="auto">
            <a:xfrm>
              <a:off x="2626" y="2378"/>
              <a:ext cx="19" cy="33"/>
            </a:xfrm>
            <a:custGeom>
              <a:avLst/>
              <a:gdLst>
                <a:gd name="T0" fmla="*/ 22 w 38"/>
                <a:gd name="T1" fmla="*/ 54 h 66"/>
                <a:gd name="T2" fmla="*/ 22 w 38"/>
                <a:gd name="T3" fmla="*/ 54 h 66"/>
                <a:gd name="T4" fmla="*/ 18 w 38"/>
                <a:gd name="T5" fmla="*/ 42 h 66"/>
                <a:gd name="T6" fmla="*/ 18 w 38"/>
                <a:gd name="T7" fmla="*/ 29 h 66"/>
                <a:gd name="T8" fmla="*/ 23 w 38"/>
                <a:gd name="T9" fmla="*/ 20 h 66"/>
                <a:gd name="T10" fmla="*/ 38 w 38"/>
                <a:gd name="T11" fmla="*/ 17 h 66"/>
                <a:gd name="T12" fmla="*/ 38 w 38"/>
                <a:gd name="T13" fmla="*/ 0 h 66"/>
                <a:gd name="T14" fmla="*/ 15 w 38"/>
                <a:gd name="T15" fmla="*/ 6 h 66"/>
                <a:gd name="T16" fmla="*/ 0 w 38"/>
                <a:gd name="T17" fmla="*/ 23 h 66"/>
                <a:gd name="T18" fmla="*/ 0 w 38"/>
                <a:gd name="T19" fmla="*/ 45 h 66"/>
                <a:gd name="T20" fmla="*/ 10 w 38"/>
                <a:gd name="T21" fmla="*/ 66 h 66"/>
                <a:gd name="T22" fmla="*/ 10 w 38"/>
                <a:gd name="T23" fmla="*/ 66 h 66"/>
                <a:gd name="T24" fmla="*/ 22 w 38"/>
                <a:gd name="T25" fmla="*/ 54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6"/>
                <a:gd name="T41" fmla="*/ 38 w 38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6">
                  <a:moveTo>
                    <a:pt x="22" y="54"/>
                  </a:moveTo>
                  <a:lnTo>
                    <a:pt x="22" y="54"/>
                  </a:lnTo>
                  <a:lnTo>
                    <a:pt x="18" y="42"/>
                  </a:lnTo>
                  <a:lnTo>
                    <a:pt x="18" y="29"/>
                  </a:lnTo>
                  <a:lnTo>
                    <a:pt x="23" y="20"/>
                  </a:lnTo>
                  <a:lnTo>
                    <a:pt x="38" y="17"/>
                  </a:lnTo>
                  <a:lnTo>
                    <a:pt x="38" y="0"/>
                  </a:lnTo>
                  <a:lnTo>
                    <a:pt x="15" y="6"/>
                  </a:lnTo>
                  <a:lnTo>
                    <a:pt x="0" y="23"/>
                  </a:lnTo>
                  <a:lnTo>
                    <a:pt x="0" y="45"/>
                  </a:lnTo>
                  <a:lnTo>
                    <a:pt x="10" y="66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9" name="Freeform 259"/>
            <p:cNvSpPr>
              <a:spLocks/>
            </p:cNvSpPr>
            <p:nvPr/>
          </p:nvSpPr>
          <p:spPr bwMode="auto">
            <a:xfrm>
              <a:off x="2631" y="2405"/>
              <a:ext cx="17" cy="9"/>
            </a:xfrm>
            <a:custGeom>
              <a:avLst/>
              <a:gdLst>
                <a:gd name="T0" fmla="*/ 35 w 35"/>
                <a:gd name="T1" fmla="*/ 0 h 19"/>
                <a:gd name="T2" fmla="*/ 35 w 35"/>
                <a:gd name="T3" fmla="*/ 0 h 19"/>
                <a:gd name="T4" fmla="*/ 30 w 35"/>
                <a:gd name="T5" fmla="*/ 0 h 19"/>
                <a:gd name="T6" fmla="*/ 21 w 35"/>
                <a:gd name="T7" fmla="*/ 2 h 19"/>
                <a:gd name="T8" fmla="*/ 13 w 35"/>
                <a:gd name="T9" fmla="*/ 0 h 19"/>
                <a:gd name="T10" fmla="*/ 12 w 35"/>
                <a:gd name="T11" fmla="*/ 2 h 19"/>
                <a:gd name="T12" fmla="*/ 0 w 35"/>
                <a:gd name="T13" fmla="*/ 14 h 19"/>
                <a:gd name="T14" fmla="*/ 11 w 35"/>
                <a:gd name="T15" fmla="*/ 18 h 19"/>
                <a:gd name="T16" fmla="*/ 21 w 35"/>
                <a:gd name="T17" fmla="*/ 19 h 19"/>
                <a:gd name="T18" fmla="*/ 30 w 35"/>
                <a:gd name="T19" fmla="*/ 18 h 19"/>
                <a:gd name="T20" fmla="*/ 35 w 35"/>
                <a:gd name="T21" fmla="*/ 18 h 19"/>
                <a:gd name="T22" fmla="*/ 35 w 35"/>
                <a:gd name="T23" fmla="*/ 18 h 19"/>
                <a:gd name="T24" fmla="*/ 35 w 35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9"/>
                <a:gd name="T41" fmla="*/ 35 w 35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9">
                  <a:moveTo>
                    <a:pt x="35" y="0"/>
                  </a:moveTo>
                  <a:lnTo>
                    <a:pt x="35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0" y="14"/>
                  </a:lnTo>
                  <a:lnTo>
                    <a:pt x="11" y="18"/>
                  </a:lnTo>
                  <a:lnTo>
                    <a:pt x="21" y="19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0" name="Freeform 260"/>
            <p:cNvSpPr>
              <a:spLocks/>
            </p:cNvSpPr>
            <p:nvPr/>
          </p:nvSpPr>
          <p:spPr bwMode="auto">
            <a:xfrm>
              <a:off x="2633" y="2373"/>
              <a:ext cx="17" cy="11"/>
            </a:xfrm>
            <a:custGeom>
              <a:avLst/>
              <a:gdLst>
                <a:gd name="T0" fmla="*/ 30 w 33"/>
                <a:gd name="T1" fmla="*/ 21 h 24"/>
                <a:gd name="T2" fmla="*/ 33 w 33"/>
                <a:gd name="T3" fmla="*/ 13 h 24"/>
                <a:gd name="T4" fmla="*/ 30 w 33"/>
                <a:gd name="T5" fmla="*/ 6 h 24"/>
                <a:gd name="T6" fmla="*/ 25 w 33"/>
                <a:gd name="T7" fmla="*/ 2 h 24"/>
                <a:gd name="T8" fmla="*/ 19 w 33"/>
                <a:gd name="T9" fmla="*/ 0 h 24"/>
                <a:gd name="T10" fmla="*/ 7 w 33"/>
                <a:gd name="T11" fmla="*/ 2 h 24"/>
                <a:gd name="T12" fmla="*/ 1 w 33"/>
                <a:gd name="T13" fmla="*/ 9 h 24"/>
                <a:gd name="T14" fmla="*/ 0 w 33"/>
                <a:gd name="T15" fmla="*/ 16 h 24"/>
                <a:gd name="T16" fmla="*/ 1 w 33"/>
                <a:gd name="T17" fmla="*/ 24 h 24"/>
                <a:gd name="T18" fmla="*/ 6 w 33"/>
                <a:gd name="T19" fmla="*/ 22 h 24"/>
                <a:gd name="T20" fmla="*/ 16 w 33"/>
                <a:gd name="T21" fmla="*/ 22 h 24"/>
                <a:gd name="T22" fmla="*/ 26 w 33"/>
                <a:gd name="T23" fmla="*/ 21 h 24"/>
                <a:gd name="T24" fmla="*/ 30 w 33"/>
                <a:gd name="T25" fmla="*/ 21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24"/>
                <a:gd name="T41" fmla="*/ 33 w 33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24">
                  <a:moveTo>
                    <a:pt x="30" y="21"/>
                  </a:moveTo>
                  <a:lnTo>
                    <a:pt x="33" y="13"/>
                  </a:lnTo>
                  <a:lnTo>
                    <a:pt x="30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7" y="2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6" y="22"/>
                  </a:lnTo>
                  <a:lnTo>
                    <a:pt x="16" y="22"/>
                  </a:lnTo>
                  <a:lnTo>
                    <a:pt x="26" y="21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1" name="Freeform 261"/>
            <p:cNvSpPr>
              <a:spLocks/>
            </p:cNvSpPr>
            <p:nvPr/>
          </p:nvSpPr>
          <p:spPr bwMode="auto">
            <a:xfrm>
              <a:off x="2642" y="2368"/>
              <a:ext cx="12" cy="17"/>
            </a:xfrm>
            <a:custGeom>
              <a:avLst/>
              <a:gdLst>
                <a:gd name="T0" fmla="*/ 0 w 23"/>
                <a:gd name="T1" fmla="*/ 18 h 34"/>
                <a:gd name="T2" fmla="*/ 0 w 23"/>
                <a:gd name="T3" fmla="*/ 18 h 34"/>
                <a:gd name="T4" fmla="*/ 3 w 23"/>
                <a:gd name="T5" fmla="*/ 18 h 34"/>
                <a:gd name="T6" fmla="*/ 4 w 23"/>
                <a:gd name="T7" fmla="*/ 19 h 34"/>
                <a:gd name="T8" fmla="*/ 6 w 23"/>
                <a:gd name="T9" fmla="*/ 22 h 34"/>
                <a:gd name="T10" fmla="*/ 4 w 23"/>
                <a:gd name="T11" fmla="*/ 25 h 34"/>
                <a:gd name="T12" fmla="*/ 19 w 23"/>
                <a:gd name="T13" fmla="*/ 34 h 34"/>
                <a:gd name="T14" fmla="*/ 23 w 23"/>
                <a:gd name="T15" fmla="*/ 22 h 34"/>
                <a:gd name="T16" fmla="*/ 19 w 23"/>
                <a:gd name="T17" fmla="*/ 11 h 34"/>
                <a:gd name="T18" fmla="*/ 8 w 23"/>
                <a:gd name="T19" fmla="*/ 3 h 34"/>
                <a:gd name="T20" fmla="*/ 0 w 23"/>
                <a:gd name="T21" fmla="*/ 0 h 34"/>
                <a:gd name="T22" fmla="*/ 0 w 23"/>
                <a:gd name="T23" fmla="*/ 0 h 34"/>
                <a:gd name="T24" fmla="*/ 0 w 23"/>
                <a:gd name="T25" fmla="*/ 18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4"/>
                <a:gd name="T41" fmla="*/ 23 w 2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4"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6" y="22"/>
                  </a:lnTo>
                  <a:lnTo>
                    <a:pt x="4" y="25"/>
                  </a:lnTo>
                  <a:lnTo>
                    <a:pt x="19" y="34"/>
                  </a:lnTo>
                  <a:lnTo>
                    <a:pt x="23" y="22"/>
                  </a:lnTo>
                  <a:lnTo>
                    <a:pt x="19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2" name="Freeform 262"/>
            <p:cNvSpPr>
              <a:spLocks/>
            </p:cNvSpPr>
            <p:nvPr/>
          </p:nvSpPr>
          <p:spPr bwMode="auto">
            <a:xfrm>
              <a:off x="2628" y="2368"/>
              <a:ext cx="14" cy="29"/>
            </a:xfrm>
            <a:custGeom>
              <a:avLst/>
              <a:gdLst>
                <a:gd name="T0" fmla="*/ 3 w 28"/>
                <a:gd name="T1" fmla="*/ 30 h 59"/>
                <a:gd name="T2" fmla="*/ 19 w 28"/>
                <a:gd name="T3" fmla="*/ 31 h 59"/>
                <a:gd name="T4" fmla="*/ 17 w 28"/>
                <a:gd name="T5" fmla="*/ 25 h 59"/>
                <a:gd name="T6" fmla="*/ 17 w 28"/>
                <a:gd name="T7" fmla="*/ 21 h 59"/>
                <a:gd name="T8" fmla="*/ 19 w 28"/>
                <a:gd name="T9" fmla="*/ 18 h 59"/>
                <a:gd name="T10" fmla="*/ 28 w 28"/>
                <a:gd name="T11" fmla="*/ 18 h 59"/>
                <a:gd name="T12" fmla="*/ 28 w 28"/>
                <a:gd name="T13" fmla="*/ 0 h 59"/>
                <a:gd name="T14" fmla="*/ 13 w 28"/>
                <a:gd name="T15" fmla="*/ 3 h 59"/>
                <a:gd name="T16" fmla="*/ 3 w 28"/>
                <a:gd name="T17" fmla="*/ 15 h 59"/>
                <a:gd name="T18" fmla="*/ 0 w 28"/>
                <a:gd name="T19" fmla="*/ 25 h 59"/>
                <a:gd name="T20" fmla="*/ 1 w 28"/>
                <a:gd name="T21" fmla="*/ 34 h 59"/>
                <a:gd name="T22" fmla="*/ 17 w 28"/>
                <a:gd name="T23" fmla="*/ 35 h 59"/>
                <a:gd name="T24" fmla="*/ 1 w 28"/>
                <a:gd name="T25" fmla="*/ 34 h 59"/>
                <a:gd name="T26" fmla="*/ 7 w 28"/>
                <a:gd name="T27" fmla="*/ 59 h 59"/>
                <a:gd name="T28" fmla="*/ 17 w 28"/>
                <a:gd name="T29" fmla="*/ 35 h 59"/>
                <a:gd name="T30" fmla="*/ 3 w 28"/>
                <a:gd name="T31" fmla="*/ 30 h 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59"/>
                <a:gd name="T50" fmla="*/ 28 w 28"/>
                <a:gd name="T51" fmla="*/ 59 h 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59">
                  <a:moveTo>
                    <a:pt x="3" y="30"/>
                  </a:moveTo>
                  <a:lnTo>
                    <a:pt x="19" y="31"/>
                  </a:lnTo>
                  <a:lnTo>
                    <a:pt x="17" y="25"/>
                  </a:lnTo>
                  <a:lnTo>
                    <a:pt x="17" y="21"/>
                  </a:lnTo>
                  <a:lnTo>
                    <a:pt x="19" y="18"/>
                  </a:lnTo>
                  <a:lnTo>
                    <a:pt x="28" y="18"/>
                  </a:lnTo>
                  <a:lnTo>
                    <a:pt x="28" y="0"/>
                  </a:lnTo>
                  <a:lnTo>
                    <a:pt x="13" y="3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17" y="35"/>
                  </a:lnTo>
                  <a:lnTo>
                    <a:pt x="1" y="34"/>
                  </a:lnTo>
                  <a:lnTo>
                    <a:pt x="7" y="59"/>
                  </a:lnTo>
                  <a:lnTo>
                    <a:pt x="17" y="3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3" name="Freeform 263"/>
            <p:cNvSpPr>
              <a:spLocks/>
            </p:cNvSpPr>
            <p:nvPr/>
          </p:nvSpPr>
          <p:spPr bwMode="auto">
            <a:xfrm>
              <a:off x="2630" y="2378"/>
              <a:ext cx="22" cy="10"/>
            </a:xfrm>
            <a:custGeom>
              <a:avLst/>
              <a:gdLst>
                <a:gd name="T0" fmla="*/ 29 w 44"/>
                <a:gd name="T1" fmla="*/ 4 h 19"/>
                <a:gd name="T2" fmla="*/ 31 w 44"/>
                <a:gd name="T3" fmla="*/ 3 h 19"/>
                <a:gd name="T4" fmla="*/ 32 w 44"/>
                <a:gd name="T5" fmla="*/ 0 h 19"/>
                <a:gd name="T6" fmla="*/ 22 w 44"/>
                <a:gd name="T7" fmla="*/ 1 h 19"/>
                <a:gd name="T8" fmla="*/ 12 w 44"/>
                <a:gd name="T9" fmla="*/ 1 h 19"/>
                <a:gd name="T10" fmla="*/ 0 w 44"/>
                <a:gd name="T11" fmla="*/ 9 h 19"/>
                <a:gd name="T12" fmla="*/ 14 w 44"/>
                <a:gd name="T13" fmla="*/ 14 h 19"/>
                <a:gd name="T14" fmla="*/ 12 w 44"/>
                <a:gd name="T15" fmla="*/ 19 h 19"/>
                <a:gd name="T16" fmla="*/ 22 w 44"/>
                <a:gd name="T17" fmla="*/ 19 h 19"/>
                <a:gd name="T18" fmla="*/ 32 w 44"/>
                <a:gd name="T19" fmla="*/ 17 h 19"/>
                <a:gd name="T20" fmla="*/ 42 w 44"/>
                <a:gd name="T21" fmla="*/ 14 h 19"/>
                <a:gd name="T22" fmla="*/ 44 w 44"/>
                <a:gd name="T23" fmla="*/ 13 h 19"/>
                <a:gd name="T24" fmla="*/ 29 w 44"/>
                <a:gd name="T25" fmla="*/ 4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19"/>
                <a:gd name="T41" fmla="*/ 44 w 4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19">
                  <a:moveTo>
                    <a:pt x="29" y="4"/>
                  </a:moveTo>
                  <a:lnTo>
                    <a:pt x="31" y="3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2" y="1"/>
                  </a:lnTo>
                  <a:lnTo>
                    <a:pt x="0" y="9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22" y="19"/>
                  </a:lnTo>
                  <a:lnTo>
                    <a:pt x="32" y="17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4" name="Freeform 264"/>
            <p:cNvSpPr>
              <a:spLocks/>
            </p:cNvSpPr>
            <p:nvPr/>
          </p:nvSpPr>
          <p:spPr bwMode="auto">
            <a:xfrm>
              <a:off x="2638" y="2341"/>
              <a:ext cx="4" cy="22"/>
            </a:xfrm>
            <a:custGeom>
              <a:avLst/>
              <a:gdLst>
                <a:gd name="T0" fmla="*/ 6 w 7"/>
                <a:gd name="T1" fmla="*/ 37 h 44"/>
                <a:gd name="T2" fmla="*/ 6 w 7"/>
                <a:gd name="T3" fmla="*/ 28 h 44"/>
                <a:gd name="T4" fmla="*/ 7 w 7"/>
                <a:gd name="T5" fmla="*/ 18 h 44"/>
                <a:gd name="T6" fmla="*/ 6 w 7"/>
                <a:gd name="T7" fmla="*/ 9 h 44"/>
                <a:gd name="T8" fmla="*/ 4 w 7"/>
                <a:gd name="T9" fmla="*/ 0 h 44"/>
                <a:gd name="T10" fmla="*/ 1 w 7"/>
                <a:gd name="T11" fmla="*/ 11 h 44"/>
                <a:gd name="T12" fmla="*/ 0 w 7"/>
                <a:gd name="T13" fmla="*/ 22 h 44"/>
                <a:gd name="T14" fmla="*/ 1 w 7"/>
                <a:gd name="T15" fmla="*/ 33 h 44"/>
                <a:gd name="T16" fmla="*/ 4 w 7"/>
                <a:gd name="T17" fmla="*/ 44 h 44"/>
                <a:gd name="T18" fmla="*/ 6 w 7"/>
                <a:gd name="T19" fmla="*/ 43 h 44"/>
                <a:gd name="T20" fmla="*/ 6 w 7"/>
                <a:gd name="T21" fmla="*/ 41 h 44"/>
                <a:gd name="T22" fmla="*/ 6 w 7"/>
                <a:gd name="T23" fmla="*/ 38 h 44"/>
                <a:gd name="T24" fmla="*/ 6 w 7"/>
                <a:gd name="T25" fmla="*/ 37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44"/>
                <a:gd name="T41" fmla="*/ 7 w 7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44">
                  <a:moveTo>
                    <a:pt x="6" y="37"/>
                  </a:moveTo>
                  <a:lnTo>
                    <a:pt x="6" y="28"/>
                  </a:lnTo>
                  <a:lnTo>
                    <a:pt x="7" y="18"/>
                  </a:lnTo>
                  <a:lnTo>
                    <a:pt x="6" y="9"/>
                  </a:lnTo>
                  <a:lnTo>
                    <a:pt x="4" y="0"/>
                  </a:lnTo>
                  <a:lnTo>
                    <a:pt x="1" y="11"/>
                  </a:lnTo>
                  <a:lnTo>
                    <a:pt x="0" y="22"/>
                  </a:lnTo>
                  <a:lnTo>
                    <a:pt x="1" y="33"/>
                  </a:lnTo>
                  <a:lnTo>
                    <a:pt x="4" y="44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5" name="Freeform 265"/>
            <p:cNvSpPr>
              <a:spLocks/>
            </p:cNvSpPr>
            <p:nvPr/>
          </p:nvSpPr>
          <p:spPr bwMode="auto">
            <a:xfrm>
              <a:off x="3019" y="2634"/>
              <a:ext cx="7" cy="11"/>
            </a:xfrm>
            <a:custGeom>
              <a:avLst/>
              <a:gdLst>
                <a:gd name="T0" fmla="*/ 1 w 15"/>
                <a:gd name="T1" fmla="*/ 7 h 22"/>
                <a:gd name="T2" fmla="*/ 4 w 15"/>
                <a:gd name="T3" fmla="*/ 10 h 22"/>
                <a:gd name="T4" fmla="*/ 9 w 15"/>
                <a:gd name="T5" fmla="*/ 14 h 22"/>
                <a:gd name="T6" fmla="*/ 13 w 15"/>
                <a:gd name="T7" fmla="*/ 19 h 22"/>
                <a:gd name="T8" fmla="*/ 15 w 15"/>
                <a:gd name="T9" fmla="*/ 22 h 22"/>
                <a:gd name="T10" fmla="*/ 15 w 15"/>
                <a:gd name="T11" fmla="*/ 17 h 22"/>
                <a:gd name="T12" fmla="*/ 10 w 15"/>
                <a:gd name="T13" fmla="*/ 10 h 22"/>
                <a:gd name="T14" fmla="*/ 4 w 15"/>
                <a:gd name="T15" fmla="*/ 4 h 22"/>
                <a:gd name="T16" fmla="*/ 1 w 15"/>
                <a:gd name="T17" fmla="*/ 0 h 22"/>
                <a:gd name="T18" fmla="*/ 0 w 15"/>
                <a:gd name="T19" fmla="*/ 0 h 22"/>
                <a:gd name="T20" fmla="*/ 0 w 15"/>
                <a:gd name="T21" fmla="*/ 1 h 22"/>
                <a:gd name="T22" fmla="*/ 0 w 15"/>
                <a:gd name="T23" fmla="*/ 3 h 22"/>
                <a:gd name="T24" fmla="*/ 1 w 15"/>
                <a:gd name="T25" fmla="*/ 7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2"/>
                <a:gd name="T41" fmla="*/ 15 w 15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2">
                  <a:moveTo>
                    <a:pt x="1" y="7"/>
                  </a:moveTo>
                  <a:lnTo>
                    <a:pt x="4" y="10"/>
                  </a:lnTo>
                  <a:lnTo>
                    <a:pt x="9" y="14"/>
                  </a:lnTo>
                  <a:lnTo>
                    <a:pt x="13" y="19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0" y="10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6" name="Freeform 266"/>
            <p:cNvSpPr>
              <a:spLocks/>
            </p:cNvSpPr>
            <p:nvPr/>
          </p:nvSpPr>
          <p:spPr bwMode="auto">
            <a:xfrm>
              <a:off x="2687" y="2667"/>
              <a:ext cx="9" cy="7"/>
            </a:xfrm>
            <a:custGeom>
              <a:avLst/>
              <a:gdLst>
                <a:gd name="T0" fmla="*/ 17 w 19"/>
                <a:gd name="T1" fmla="*/ 6 h 13"/>
                <a:gd name="T2" fmla="*/ 17 w 19"/>
                <a:gd name="T3" fmla="*/ 6 h 13"/>
                <a:gd name="T4" fmla="*/ 19 w 19"/>
                <a:gd name="T5" fmla="*/ 6 h 13"/>
                <a:gd name="T6" fmla="*/ 19 w 19"/>
                <a:gd name="T7" fmla="*/ 4 h 13"/>
                <a:gd name="T8" fmla="*/ 19 w 19"/>
                <a:gd name="T9" fmla="*/ 3 h 13"/>
                <a:gd name="T10" fmla="*/ 14 w 19"/>
                <a:gd name="T11" fmla="*/ 0 h 13"/>
                <a:gd name="T12" fmla="*/ 10 w 19"/>
                <a:gd name="T13" fmla="*/ 1 h 13"/>
                <a:gd name="T14" fmla="*/ 6 w 19"/>
                <a:gd name="T15" fmla="*/ 1 h 13"/>
                <a:gd name="T16" fmla="*/ 1 w 19"/>
                <a:gd name="T17" fmla="*/ 0 h 13"/>
                <a:gd name="T18" fmla="*/ 0 w 19"/>
                <a:gd name="T19" fmla="*/ 4 h 13"/>
                <a:gd name="T20" fmla="*/ 1 w 19"/>
                <a:gd name="T21" fmla="*/ 9 h 13"/>
                <a:gd name="T22" fmla="*/ 6 w 19"/>
                <a:gd name="T23" fmla="*/ 12 h 13"/>
                <a:gd name="T24" fmla="*/ 9 w 19"/>
                <a:gd name="T25" fmla="*/ 13 h 13"/>
                <a:gd name="T26" fmla="*/ 10 w 19"/>
                <a:gd name="T27" fmla="*/ 13 h 13"/>
                <a:gd name="T28" fmla="*/ 13 w 19"/>
                <a:gd name="T29" fmla="*/ 10 h 13"/>
                <a:gd name="T30" fmla="*/ 14 w 19"/>
                <a:gd name="T31" fmla="*/ 7 h 13"/>
                <a:gd name="T32" fmla="*/ 17 w 19"/>
                <a:gd name="T33" fmla="*/ 6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3"/>
                <a:gd name="T53" fmla="*/ 19 w 19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3">
                  <a:moveTo>
                    <a:pt x="17" y="6"/>
                  </a:moveTo>
                  <a:lnTo>
                    <a:pt x="17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9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CC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7" name="Freeform 267"/>
            <p:cNvSpPr>
              <a:spLocks/>
            </p:cNvSpPr>
            <p:nvPr/>
          </p:nvSpPr>
          <p:spPr bwMode="auto">
            <a:xfrm>
              <a:off x="2638" y="2405"/>
              <a:ext cx="9" cy="4"/>
            </a:xfrm>
            <a:custGeom>
              <a:avLst/>
              <a:gdLst>
                <a:gd name="T0" fmla="*/ 17 w 17"/>
                <a:gd name="T1" fmla="*/ 9 h 9"/>
                <a:gd name="T2" fmla="*/ 15 w 17"/>
                <a:gd name="T3" fmla="*/ 2 h 9"/>
                <a:gd name="T4" fmla="*/ 9 w 17"/>
                <a:gd name="T5" fmla="*/ 0 h 9"/>
                <a:gd name="T6" fmla="*/ 3 w 17"/>
                <a:gd name="T7" fmla="*/ 2 h 9"/>
                <a:gd name="T8" fmla="*/ 0 w 17"/>
                <a:gd name="T9" fmla="*/ 9 h 9"/>
                <a:gd name="T10" fmla="*/ 17 w 1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17" y="9"/>
                  </a:moveTo>
                  <a:lnTo>
                    <a:pt x="15" y="2"/>
                  </a:lnTo>
                  <a:lnTo>
                    <a:pt x="9" y="0"/>
                  </a:lnTo>
                  <a:lnTo>
                    <a:pt x="3" y="2"/>
                  </a:lnTo>
                  <a:lnTo>
                    <a:pt x="0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8" name="Freeform 268"/>
            <p:cNvSpPr>
              <a:spLocks/>
            </p:cNvSpPr>
            <p:nvPr/>
          </p:nvSpPr>
          <p:spPr bwMode="auto">
            <a:xfrm>
              <a:off x="2638" y="2409"/>
              <a:ext cx="12" cy="46"/>
            </a:xfrm>
            <a:custGeom>
              <a:avLst/>
              <a:gdLst>
                <a:gd name="T0" fmla="*/ 25 w 25"/>
                <a:gd name="T1" fmla="*/ 86 h 92"/>
                <a:gd name="T2" fmla="*/ 25 w 25"/>
                <a:gd name="T3" fmla="*/ 86 h 92"/>
                <a:gd name="T4" fmla="*/ 22 w 25"/>
                <a:gd name="T5" fmla="*/ 69 h 92"/>
                <a:gd name="T6" fmla="*/ 19 w 25"/>
                <a:gd name="T7" fmla="*/ 44 h 92"/>
                <a:gd name="T8" fmla="*/ 17 w 25"/>
                <a:gd name="T9" fmla="*/ 19 h 92"/>
                <a:gd name="T10" fmla="*/ 17 w 25"/>
                <a:gd name="T11" fmla="*/ 0 h 92"/>
                <a:gd name="T12" fmla="*/ 0 w 25"/>
                <a:gd name="T13" fmla="*/ 0 h 92"/>
                <a:gd name="T14" fmla="*/ 0 w 25"/>
                <a:gd name="T15" fmla="*/ 19 h 92"/>
                <a:gd name="T16" fmla="*/ 1 w 25"/>
                <a:gd name="T17" fmla="*/ 44 h 92"/>
                <a:gd name="T18" fmla="*/ 4 w 25"/>
                <a:gd name="T19" fmla="*/ 72 h 92"/>
                <a:gd name="T20" fmla="*/ 10 w 25"/>
                <a:gd name="T21" fmla="*/ 92 h 92"/>
                <a:gd name="T22" fmla="*/ 10 w 25"/>
                <a:gd name="T23" fmla="*/ 92 h 92"/>
                <a:gd name="T24" fmla="*/ 25 w 25"/>
                <a:gd name="T25" fmla="*/ 86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92"/>
                <a:gd name="T41" fmla="*/ 25 w 25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92">
                  <a:moveTo>
                    <a:pt x="25" y="86"/>
                  </a:moveTo>
                  <a:lnTo>
                    <a:pt x="25" y="86"/>
                  </a:lnTo>
                  <a:lnTo>
                    <a:pt x="22" y="69"/>
                  </a:lnTo>
                  <a:lnTo>
                    <a:pt x="19" y="44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" y="44"/>
                  </a:lnTo>
                  <a:lnTo>
                    <a:pt x="4" y="72"/>
                  </a:lnTo>
                  <a:lnTo>
                    <a:pt x="10" y="92"/>
                  </a:lnTo>
                  <a:lnTo>
                    <a:pt x="2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9" name="Freeform 269"/>
            <p:cNvSpPr>
              <a:spLocks/>
            </p:cNvSpPr>
            <p:nvPr/>
          </p:nvSpPr>
          <p:spPr bwMode="auto">
            <a:xfrm>
              <a:off x="2639" y="2452"/>
              <a:ext cx="13" cy="18"/>
            </a:xfrm>
            <a:custGeom>
              <a:avLst/>
              <a:gdLst>
                <a:gd name="T0" fmla="*/ 17 w 25"/>
                <a:gd name="T1" fmla="*/ 37 h 37"/>
                <a:gd name="T2" fmla="*/ 17 w 25"/>
                <a:gd name="T3" fmla="*/ 37 h 37"/>
                <a:gd name="T4" fmla="*/ 19 w 25"/>
                <a:gd name="T5" fmla="*/ 16 h 37"/>
                <a:gd name="T6" fmla="*/ 20 w 25"/>
                <a:gd name="T7" fmla="*/ 15 h 37"/>
                <a:gd name="T8" fmla="*/ 25 w 25"/>
                <a:gd name="T9" fmla="*/ 9 h 37"/>
                <a:gd name="T10" fmla="*/ 22 w 25"/>
                <a:gd name="T11" fmla="*/ 0 h 37"/>
                <a:gd name="T12" fmla="*/ 7 w 25"/>
                <a:gd name="T13" fmla="*/ 6 h 37"/>
                <a:gd name="T14" fmla="*/ 7 w 25"/>
                <a:gd name="T15" fmla="*/ 9 h 37"/>
                <a:gd name="T16" fmla="*/ 9 w 25"/>
                <a:gd name="T17" fmla="*/ 3 h 37"/>
                <a:gd name="T18" fmla="*/ 1 w 25"/>
                <a:gd name="T19" fmla="*/ 13 h 37"/>
                <a:gd name="T20" fmla="*/ 0 w 25"/>
                <a:gd name="T21" fmla="*/ 37 h 37"/>
                <a:gd name="T22" fmla="*/ 0 w 25"/>
                <a:gd name="T23" fmla="*/ 37 h 37"/>
                <a:gd name="T24" fmla="*/ 17 w 25"/>
                <a:gd name="T25" fmla="*/ 3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37"/>
                <a:gd name="T41" fmla="*/ 25 w 25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37">
                  <a:moveTo>
                    <a:pt x="17" y="37"/>
                  </a:moveTo>
                  <a:lnTo>
                    <a:pt x="17" y="37"/>
                  </a:lnTo>
                  <a:lnTo>
                    <a:pt x="19" y="16"/>
                  </a:lnTo>
                  <a:lnTo>
                    <a:pt x="20" y="15"/>
                  </a:lnTo>
                  <a:lnTo>
                    <a:pt x="25" y="9"/>
                  </a:lnTo>
                  <a:lnTo>
                    <a:pt x="22" y="0"/>
                  </a:lnTo>
                  <a:lnTo>
                    <a:pt x="7" y="6"/>
                  </a:lnTo>
                  <a:lnTo>
                    <a:pt x="7" y="9"/>
                  </a:lnTo>
                  <a:lnTo>
                    <a:pt x="9" y="3"/>
                  </a:lnTo>
                  <a:lnTo>
                    <a:pt x="1" y="13"/>
                  </a:lnTo>
                  <a:lnTo>
                    <a:pt x="0" y="37"/>
                  </a:lnTo>
                  <a:lnTo>
                    <a:pt x="17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0" name="Freeform 270"/>
            <p:cNvSpPr>
              <a:spLocks/>
            </p:cNvSpPr>
            <p:nvPr/>
          </p:nvSpPr>
          <p:spPr bwMode="auto">
            <a:xfrm>
              <a:off x="2629" y="2470"/>
              <a:ext cx="19" cy="78"/>
            </a:xfrm>
            <a:custGeom>
              <a:avLst/>
              <a:gdLst>
                <a:gd name="T0" fmla="*/ 18 w 38"/>
                <a:gd name="T1" fmla="*/ 156 h 156"/>
                <a:gd name="T2" fmla="*/ 18 w 38"/>
                <a:gd name="T3" fmla="*/ 156 h 156"/>
                <a:gd name="T4" fmla="*/ 33 w 38"/>
                <a:gd name="T5" fmla="*/ 106 h 156"/>
                <a:gd name="T6" fmla="*/ 37 w 38"/>
                <a:gd name="T7" fmla="*/ 65 h 156"/>
                <a:gd name="T8" fmla="*/ 38 w 38"/>
                <a:gd name="T9" fmla="*/ 32 h 156"/>
                <a:gd name="T10" fmla="*/ 38 w 38"/>
                <a:gd name="T11" fmla="*/ 0 h 156"/>
                <a:gd name="T12" fmla="*/ 21 w 38"/>
                <a:gd name="T13" fmla="*/ 0 h 156"/>
                <a:gd name="T14" fmla="*/ 21 w 38"/>
                <a:gd name="T15" fmla="*/ 32 h 156"/>
                <a:gd name="T16" fmla="*/ 19 w 38"/>
                <a:gd name="T17" fmla="*/ 65 h 156"/>
                <a:gd name="T18" fmla="*/ 15 w 38"/>
                <a:gd name="T19" fmla="*/ 103 h 156"/>
                <a:gd name="T20" fmla="*/ 0 w 38"/>
                <a:gd name="T21" fmla="*/ 150 h 156"/>
                <a:gd name="T22" fmla="*/ 0 w 38"/>
                <a:gd name="T23" fmla="*/ 150 h 156"/>
                <a:gd name="T24" fmla="*/ 18 w 38"/>
                <a:gd name="T25" fmla="*/ 156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156"/>
                <a:gd name="T41" fmla="*/ 38 w 38"/>
                <a:gd name="T42" fmla="*/ 156 h 1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156">
                  <a:moveTo>
                    <a:pt x="18" y="156"/>
                  </a:moveTo>
                  <a:lnTo>
                    <a:pt x="18" y="156"/>
                  </a:lnTo>
                  <a:lnTo>
                    <a:pt x="33" y="106"/>
                  </a:lnTo>
                  <a:lnTo>
                    <a:pt x="37" y="65"/>
                  </a:lnTo>
                  <a:lnTo>
                    <a:pt x="38" y="32"/>
                  </a:lnTo>
                  <a:lnTo>
                    <a:pt x="38" y="0"/>
                  </a:lnTo>
                  <a:lnTo>
                    <a:pt x="21" y="0"/>
                  </a:lnTo>
                  <a:lnTo>
                    <a:pt x="21" y="32"/>
                  </a:lnTo>
                  <a:lnTo>
                    <a:pt x="19" y="65"/>
                  </a:lnTo>
                  <a:lnTo>
                    <a:pt x="15" y="103"/>
                  </a:lnTo>
                  <a:lnTo>
                    <a:pt x="0" y="150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1" name="Freeform 271"/>
            <p:cNvSpPr>
              <a:spLocks/>
            </p:cNvSpPr>
            <p:nvPr/>
          </p:nvSpPr>
          <p:spPr bwMode="auto">
            <a:xfrm>
              <a:off x="2623" y="2546"/>
              <a:ext cx="15" cy="157"/>
            </a:xfrm>
            <a:custGeom>
              <a:avLst/>
              <a:gdLst>
                <a:gd name="T0" fmla="*/ 15 w 31"/>
                <a:gd name="T1" fmla="*/ 315 h 315"/>
                <a:gd name="T2" fmla="*/ 22 w 31"/>
                <a:gd name="T3" fmla="*/ 258 h 315"/>
                <a:gd name="T4" fmla="*/ 19 w 31"/>
                <a:gd name="T5" fmla="*/ 174 h 315"/>
                <a:gd name="T6" fmla="*/ 18 w 31"/>
                <a:gd name="T7" fmla="*/ 82 h 315"/>
                <a:gd name="T8" fmla="*/ 31 w 31"/>
                <a:gd name="T9" fmla="*/ 6 h 315"/>
                <a:gd name="T10" fmla="*/ 13 w 31"/>
                <a:gd name="T11" fmla="*/ 0 h 315"/>
                <a:gd name="T12" fmla="*/ 0 w 31"/>
                <a:gd name="T13" fmla="*/ 82 h 315"/>
                <a:gd name="T14" fmla="*/ 2 w 31"/>
                <a:gd name="T15" fmla="*/ 174 h 315"/>
                <a:gd name="T16" fmla="*/ 5 w 31"/>
                <a:gd name="T17" fmla="*/ 258 h 315"/>
                <a:gd name="T18" fmla="*/ 0 w 31"/>
                <a:gd name="T19" fmla="*/ 310 h 315"/>
                <a:gd name="T20" fmla="*/ 15 w 31"/>
                <a:gd name="T21" fmla="*/ 315 h 3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315"/>
                <a:gd name="T35" fmla="*/ 31 w 31"/>
                <a:gd name="T36" fmla="*/ 315 h 3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315">
                  <a:moveTo>
                    <a:pt x="15" y="315"/>
                  </a:moveTo>
                  <a:lnTo>
                    <a:pt x="22" y="258"/>
                  </a:lnTo>
                  <a:lnTo>
                    <a:pt x="19" y="174"/>
                  </a:lnTo>
                  <a:lnTo>
                    <a:pt x="18" y="82"/>
                  </a:lnTo>
                  <a:lnTo>
                    <a:pt x="31" y="6"/>
                  </a:lnTo>
                  <a:lnTo>
                    <a:pt x="13" y="0"/>
                  </a:lnTo>
                  <a:lnTo>
                    <a:pt x="0" y="82"/>
                  </a:lnTo>
                  <a:lnTo>
                    <a:pt x="2" y="174"/>
                  </a:lnTo>
                  <a:lnTo>
                    <a:pt x="5" y="258"/>
                  </a:lnTo>
                  <a:lnTo>
                    <a:pt x="0" y="310"/>
                  </a:lnTo>
                  <a:lnTo>
                    <a:pt x="15" y="3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2" name="Freeform 272"/>
            <p:cNvSpPr>
              <a:spLocks/>
            </p:cNvSpPr>
            <p:nvPr/>
          </p:nvSpPr>
          <p:spPr bwMode="auto">
            <a:xfrm>
              <a:off x="2623" y="2700"/>
              <a:ext cx="7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5 h 10"/>
                <a:gd name="T4" fmla="*/ 6 w 15"/>
                <a:gd name="T5" fmla="*/ 8 h 10"/>
                <a:gd name="T6" fmla="*/ 10 w 15"/>
                <a:gd name="T7" fmla="*/ 10 h 10"/>
                <a:gd name="T8" fmla="*/ 15 w 15"/>
                <a:gd name="T9" fmla="*/ 5 h 10"/>
                <a:gd name="T10" fmla="*/ 0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5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3" name="Freeform 273"/>
            <p:cNvSpPr>
              <a:spLocks/>
            </p:cNvSpPr>
            <p:nvPr/>
          </p:nvSpPr>
          <p:spPr bwMode="auto">
            <a:xfrm>
              <a:off x="2623" y="2577"/>
              <a:ext cx="8" cy="4"/>
            </a:xfrm>
            <a:custGeom>
              <a:avLst/>
              <a:gdLst>
                <a:gd name="T0" fmla="*/ 18 w 18"/>
                <a:gd name="T1" fmla="*/ 9 h 9"/>
                <a:gd name="T2" fmla="*/ 15 w 18"/>
                <a:gd name="T3" fmla="*/ 1 h 9"/>
                <a:gd name="T4" fmla="*/ 9 w 18"/>
                <a:gd name="T5" fmla="*/ 0 h 9"/>
                <a:gd name="T6" fmla="*/ 3 w 18"/>
                <a:gd name="T7" fmla="*/ 1 h 9"/>
                <a:gd name="T8" fmla="*/ 0 w 18"/>
                <a:gd name="T9" fmla="*/ 9 h 9"/>
                <a:gd name="T10" fmla="*/ 18 w 1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18" y="9"/>
                  </a:moveTo>
                  <a:lnTo>
                    <a:pt x="15" y="1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9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4" name="Freeform 274"/>
            <p:cNvSpPr>
              <a:spLocks/>
            </p:cNvSpPr>
            <p:nvPr/>
          </p:nvSpPr>
          <p:spPr bwMode="auto">
            <a:xfrm>
              <a:off x="2623" y="2581"/>
              <a:ext cx="19" cy="101"/>
            </a:xfrm>
            <a:custGeom>
              <a:avLst/>
              <a:gdLst>
                <a:gd name="T0" fmla="*/ 40 w 40"/>
                <a:gd name="T1" fmla="*/ 201 h 201"/>
                <a:gd name="T2" fmla="*/ 40 w 40"/>
                <a:gd name="T3" fmla="*/ 201 h 201"/>
                <a:gd name="T4" fmla="*/ 35 w 40"/>
                <a:gd name="T5" fmla="*/ 153 h 201"/>
                <a:gd name="T6" fmla="*/ 28 w 40"/>
                <a:gd name="T7" fmla="*/ 97 h 201"/>
                <a:gd name="T8" fmla="*/ 21 w 40"/>
                <a:gd name="T9" fmla="*/ 43 h 201"/>
                <a:gd name="T10" fmla="*/ 18 w 40"/>
                <a:gd name="T11" fmla="*/ 0 h 201"/>
                <a:gd name="T12" fmla="*/ 0 w 40"/>
                <a:gd name="T13" fmla="*/ 0 h 201"/>
                <a:gd name="T14" fmla="*/ 3 w 40"/>
                <a:gd name="T15" fmla="*/ 43 h 201"/>
                <a:gd name="T16" fmla="*/ 10 w 40"/>
                <a:gd name="T17" fmla="*/ 97 h 201"/>
                <a:gd name="T18" fmla="*/ 18 w 40"/>
                <a:gd name="T19" fmla="*/ 153 h 201"/>
                <a:gd name="T20" fmla="*/ 22 w 40"/>
                <a:gd name="T21" fmla="*/ 201 h 201"/>
                <a:gd name="T22" fmla="*/ 22 w 40"/>
                <a:gd name="T23" fmla="*/ 201 h 201"/>
                <a:gd name="T24" fmla="*/ 40 w 40"/>
                <a:gd name="T25" fmla="*/ 201 h 2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201"/>
                <a:gd name="T41" fmla="*/ 40 w 40"/>
                <a:gd name="T42" fmla="*/ 201 h 2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201">
                  <a:moveTo>
                    <a:pt x="40" y="201"/>
                  </a:moveTo>
                  <a:lnTo>
                    <a:pt x="40" y="201"/>
                  </a:lnTo>
                  <a:lnTo>
                    <a:pt x="35" y="153"/>
                  </a:lnTo>
                  <a:lnTo>
                    <a:pt x="28" y="97"/>
                  </a:lnTo>
                  <a:lnTo>
                    <a:pt x="21" y="4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3" y="43"/>
                  </a:lnTo>
                  <a:lnTo>
                    <a:pt x="10" y="97"/>
                  </a:lnTo>
                  <a:lnTo>
                    <a:pt x="18" y="153"/>
                  </a:lnTo>
                  <a:lnTo>
                    <a:pt x="22" y="201"/>
                  </a:lnTo>
                  <a:lnTo>
                    <a:pt x="40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5" name="Freeform 275"/>
            <p:cNvSpPr>
              <a:spLocks/>
            </p:cNvSpPr>
            <p:nvPr/>
          </p:nvSpPr>
          <p:spPr bwMode="auto">
            <a:xfrm>
              <a:off x="2634" y="2682"/>
              <a:ext cx="16" cy="85"/>
            </a:xfrm>
            <a:custGeom>
              <a:avLst/>
              <a:gdLst>
                <a:gd name="T0" fmla="*/ 26 w 32"/>
                <a:gd name="T1" fmla="*/ 169 h 169"/>
                <a:gd name="T2" fmla="*/ 32 w 32"/>
                <a:gd name="T3" fmla="*/ 137 h 169"/>
                <a:gd name="T4" fmla="*/ 29 w 32"/>
                <a:gd name="T5" fmla="*/ 95 h 169"/>
                <a:gd name="T6" fmla="*/ 22 w 32"/>
                <a:gd name="T7" fmla="*/ 47 h 169"/>
                <a:gd name="T8" fmla="*/ 18 w 32"/>
                <a:gd name="T9" fmla="*/ 0 h 169"/>
                <a:gd name="T10" fmla="*/ 0 w 32"/>
                <a:gd name="T11" fmla="*/ 0 h 169"/>
                <a:gd name="T12" fmla="*/ 5 w 32"/>
                <a:gd name="T13" fmla="*/ 47 h 169"/>
                <a:gd name="T14" fmla="*/ 12 w 32"/>
                <a:gd name="T15" fmla="*/ 95 h 169"/>
                <a:gd name="T16" fmla="*/ 15 w 32"/>
                <a:gd name="T17" fmla="*/ 137 h 169"/>
                <a:gd name="T18" fmla="*/ 12 w 32"/>
                <a:gd name="T19" fmla="*/ 164 h 169"/>
                <a:gd name="T20" fmla="*/ 26 w 32"/>
                <a:gd name="T21" fmla="*/ 169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169"/>
                <a:gd name="T35" fmla="*/ 32 w 32"/>
                <a:gd name="T36" fmla="*/ 169 h 1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169">
                  <a:moveTo>
                    <a:pt x="26" y="169"/>
                  </a:moveTo>
                  <a:lnTo>
                    <a:pt x="32" y="137"/>
                  </a:lnTo>
                  <a:lnTo>
                    <a:pt x="29" y="95"/>
                  </a:lnTo>
                  <a:lnTo>
                    <a:pt x="22" y="47"/>
                  </a:lnTo>
                  <a:lnTo>
                    <a:pt x="18" y="0"/>
                  </a:lnTo>
                  <a:lnTo>
                    <a:pt x="0" y="0"/>
                  </a:lnTo>
                  <a:lnTo>
                    <a:pt x="5" y="47"/>
                  </a:lnTo>
                  <a:lnTo>
                    <a:pt x="12" y="95"/>
                  </a:lnTo>
                  <a:lnTo>
                    <a:pt x="15" y="137"/>
                  </a:lnTo>
                  <a:lnTo>
                    <a:pt x="12" y="164"/>
                  </a:lnTo>
                  <a:lnTo>
                    <a:pt x="26" y="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6" name="Freeform 276"/>
            <p:cNvSpPr>
              <a:spLocks/>
            </p:cNvSpPr>
            <p:nvPr/>
          </p:nvSpPr>
          <p:spPr bwMode="auto">
            <a:xfrm>
              <a:off x="2639" y="2764"/>
              <a:ext cx="8" cy="5"/>
            </a:xfrm>
            <a:custGeom>
              <a:avLst/>
              <a:gdLst>
                <a:gd name="T0" fmla="*/ 0 w 14"/>
                <a:gd name="T1" fmla="*/ 0 h 10"/>
                <a:gd name="T2" fmla="*/ 0 w 14"/>
                <a:gd name="T3" fmla="*/ 5 h 10"/>
                <a:gd name="T4" fmla="*/ 6 w 14"/>
                <a:gd name="T5" fmla="*/ 8 h 10"/>
                <a:gd name="T6" fmla="*/ 10 w 14"/>
                <a:gd name="T7" fmla="*/ 10 h 10"/>
                <a:gd name="T8" fmla="*/ 14 w 14"/>
                <a:gd name="T9" fmla="*/ 5 h 10"/>
                <a:gd name="T10" fmla="*/ 0 w 1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0"/>
                <a:gd name="T20" fmla="*/ 14 w 1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0">
                  <a:moveTo>
                    <a:pt x="0" y="0"/>
                  </a:moveTo>
                  <a:lnTo>
                    <a:pt x="0" y="5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7" name="Freeform 277"/>
            <p:cNvSpPr>
              <a:spLocks/>
            </p:cNvSpPr>
            <p:nvPr/>
          </p:nvSpPr>
          <p:spPr bwMode="auto">
            <a:xfrm>
              <a:off x="2644" y="2752"/>
              <a:ext cx="9" cy="4"/>
            </a:xfrm>
            <a:custGeom>
              <a:avLst/>
              <a:gdLst>
                <a:gd name="T0" fmla="*/ 17 w 17"/>
                <a:gd name="T1" fmla="*/ 9 h 9"/>
                <a:gd name="T2" fmla="*/ 14 w 17"/>
                <a:gd name="T3" fmla="*/ 2 h 9"/>
                <a:gd name="T4" fmla="*/ 8 w 17"/>
                <a:gd name="T5" fmla="*/ 0 h 9"/>
                <a:gd name="T6" fmla="*/ 3 w 17"/>
                <a:gd name="T7" fmla="*/ 2 h 9"/>
                <a:gd name="T8" fmla="*/ 0 w 17"/>
                <a:gd name="T9" fmla="*/ 9 h 9"/>
                <a:gd name="T10" fmla="*/ 17 w 1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17" y="9"/>
                  </a:moveTo>
                  <a:lnTo>
                    <a:pt x="14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8" name="Freeform 278"/>
            <p:cNvSpPr>
              <a:spLocks/>
            </p:cNvSpPr>
            <p:nvPr/>
          </p:nvSpPr>
          <p:spPr bwMode="auto">
            <a:xfrm>
              <a:off x="2644" y="2756"/>
              <a:ext cx="11" cy="49"/>
            </a:xfrm>
            <a:custGeom>
              <a:avLst/>
              <a:gdLst>
                <a:gd name="T0" fmla="*/ 22 w 23"/>
                <a:gd name="T1" fmla="*/ 98 h 98"/>
                <a:gd name="T2" fmla="*/ 23 w 23"/>
                <a:gd name="T3" fmla="*/ 79 h 98"/>
                <a:gd name="T4" fmla="*/ 22 w 23"/>
                <a:gd name="T5" fmla="*/ 53 h 98"/>
                <a:gd name="T6" fmla="*/ 20 w 23"/>
                <a:gd name="T7" fmla="*/ 23 h 98"/>
                <a:gd name="T8" fmla="*/ 17 w 23"/>
                <a:gd name="T9" fmla="*/ 0 h 98"/>
                <a:gd name="T10" fmla="*/ 0 w 23"/>
                <a:gd name="T11" fmla="*/ 0 h 98"/>
                <a:gd name="T12" fmla="*/ 3 w 23"/>
                <a:gd name="T13" fmla="*/ 23 h 98"/>
                <a:gd name="T14" fmla="*/ 4 w 23"/>
                <a:gd name="T15" fmla="*/ 53 h 98"/>
                <a:gd name="T16" fmla="*/ 5 w 23"/>
                <a:gd name="T17" fmla="*/ 79 h 98"/>
                <a:gd name="T18" fmla="*/ 4 w 23"/>
                <a:gd name="T19" fmla="*/ 92 h 98"/>
                <a:gd name="T20" fmla="*/ 22 w 23"/>
                <a:gd name="T21" fmla="*/ 98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98"/>
                <a:gd name="T35" fmla="*/ 23 w 23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98">
                  <a:moveTo>
                    <a:pt x="22" y="98"/>
                  </a:moveTo>
                  <a:lnTo>
                    <a:pt x="23" y="79"/>
                  </a:lnTo>
                  <a:lnTo>
                    <a:pt x="22" y="53"/>
                  </a:lnTo>
                  <a:lnTo>
                    <a:pt x="20" y="2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3" y="23"/>
                  </a:lnTo>
                  <a:lnTo>
                    <a:pt x="4" y="53"/>
                  </a:lnTo>
                  <a:lnTo>
                    <a:pt x="5" y="79"/>
                  </a:lnTo>
                  <a:lnTo>
                    <a:pt x="4" y="92"/>
                  </a:lnTo>
                  <a:lnTo>
                    <a:pt x="2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9" name="Freeform 279"/>
            <p:cNvSpPr>
              <a:spLocks/>
            </p:cNvSpPr>
            <p:nvPr/>
          </p:nvSpPr>
          <p:spPr bwMode="auto">
            <a:xfrm>
              <a:off x="2646" y="2802"/>
              <a:ext cx="9" cy="6"/>
            </a:xfrm>
            <a:custGeom>
              <a:avLst/>
              <a:gdLst>
                <a:gd name="T0" fmla="*/ 0 w 18"/>
                <a:gd name="T1" fmla="*/ 0 h 12"/>
                <a:gd name="T2" fmla="*/ 1 w 18"/>
                <a:gd name="T3" fmla="*/ 7 h 12"/>
                <a:gd name="T4" fmla="*/ 7 w 18"/>
                <a:gd name="T5" fmla="*/ 12 h 12"/>
                <a:gd name="T6" fmla="*/ 13 w 18"/>
                <a:gd name="T7" fmla="*/ 12 h 12"/>
                <a:gd name="T8" fmla="*/ 18 w 18"/>
                <a:gd name="T9" fmla="*/ 6 h 12"/>
                <a:gd name="T10" fmla="*/ 0 w 18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2"/>
                <a:gd name="T20" fmla="*/ 18 w 1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2">
                  <a:moveTo>
                    <a:pt x="0" y="0"/>
                  </a:moveTo>
                  <a:lnTo>
                    <a:pt x="1" y="7"/>
                  </a:lnTo>
                  <a:lnTo>
                    <a:pt x="7" y="12"/>
                  </a:lnTo>
                  <a:lnTo>
                    <a:pt x="13" y="12"/>
                  </a:lnTo>
                  <a:lnTo>
                    <a:pt x="1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0" name="Freeform 280"/>
            <p:cNvSpPr>
              <a:spLocks/>
            </p:cNvSpPr>
            <p:nvPr/>
          </p:nvSpPr>
          <p:spPr bwMode="auto">
            <a:xfrm>
              <a:off x="2650" y="280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3 w 18"/>
                <a:gd name="T3" fmla="*/ 6 h 9"/>
                <a:gd name="T4" fmla="*/ 9 w 18"/>
                <a:gd name="T5" fmla="*/ 9 h 9"/>
                <a:gd name="T6" fmla="*/ 15 w 18"/>
                <a:gd name="T7" fmla="*/ 6 h 9"/>
                <a:gd name="T8" fmla="*/ 18 w 18"/>
                <a:gd name="T9" fmla="*/ 0 h 9"/>
                <a:gd name="T10" fmla="*/ 0 w 18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0"/>
                  </a:moveTo>
                  <a:lnTo>
                    <a:pt x="3" y="6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1" name="Freeform 281"/>
            <p:cNvSpPr>
              <a:spLocks/>
            </p:cNvSpPr>
            <p:nvPr/>
          </p:nvSpPr>
          <p:spPr bwMode="auto">
            <a:xfrm>
              <a:off x="2650" y="2765"/>
              <a:ext cx="11" cy="39"/>
            </a:xfrm>
            <a:custGeom>
              <a:avLst/>
              <a:gdLst>
                <a:gd name="T0" fmla="*/ 0 w 22"/>
                <a:gd name="T1" fmla="*/ 3 h 79"/>
                <a:gd name="T2" fmla="*/ 0 w 22"/>
                <a:gd name="T3" fmla="*/ 3 h 79"/>
                <a:gd name="T4" fmla="*/ 3 w 22"/>
                <a:gd name="T5" fmla="*/ 23 h 79"/>
                <a:gd name="T6" fmla="*/ 5 w 22"/>
                <a:gd name="T7" fmla="*/ 42 h 79"/>
                <a:gd name="T8" fmla="*/ 3 w 22"/>
                <a:gd name="T9" fmla="*/ 60 h 79"/>
                <a:gd name="T10" fmla="*/ 0 w 22"/>
                <a:gd name="T11" fmla="*/ 79 h 79"/>
                <a:gd name="T12" fmla="*/ 18 w 22"/>
                <a:gd name="T13" fmla="*/ 79 h 79"/>
                <a:gd name="T14" fmla="*/ 21 w 22"/>
                <a:gd name="T15" fmla="*/ 60 h 79"/>
                <a:gd name="T16" fmla="*/ 22 w 22"/>
                <a:gd name="T17" fmla="*/ 42 h 79"/>
                <a:gd name="T18" fmla="*/ 21 w 22"/>
                <a:gd name="T19" fmla="*/ 23 h 79"/>
                <a:gd name="T20" fmla="*/ 18 w 22"/>
                <a:gd name="T21" fmla="*/ 0 h 79"/>
                <a:gd name="T22" fmla="*/ 18 w 22"/>
                <a:gd name="T23" fmla="*/ 0 h 79"/>
                <a:gd name="T24" fmla="*/ 0 w 22"/>
                <a:gd name="T25" fmla="*/ 3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79"/>
                <a:gd name="T41" fmla="*/ 22 w 22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79">
                  <a:moveTo>
                    <a:pt x="0" y="3"/>
                  </a:moveTo>
                  <a:lnTo>
                    <a:pt x="0" y="3"/>
                  </a:lnTo>
                  <a:lnTo>
                    <a:pt x="3" y="23"/>
                  </a:lnTo>
                  <a:lnTo>
                    <a:pt x="5" y="42"/>
                  </a:lnTo>
                  <a:lnTo>
                    <a:pt x="3" y="60"/>
                  </a:lnTo>
                  <a:lnTo>
                    <a:pt x="0" y="79"/>
                  </a:lnTo>
                  <a:lnTo>
                    <a:pt x="18" y="79"/>
                  </a:lnTo>
                  <a:lnTo>
                    <a:pt x="21" y="60"/>
                  </a:lnTo>
                  <a:lnTo>
                    <a:pt x="22" y="42"/>
                  </a:lnTo>
                  <a:lnTo>
                    <a:pt x="21" y="23"/>
                  </a:lnTo>
                  <a:lnTo>
                    <a:pt x="1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2" name="Freeform 282"/>
            <p:cNvSpPr>
              <a:spLocks/>
            </p:cNvSpPr>
            <p:nvPr/>
          </p:nvSpPr>
          <p:spPr bwMode="auto">
            <a:xfrm>
              <a:off x="2643" y="2729"/>
              <a:ext cx="15" cy="37"/>
            </a:xfrm>
            <a:custGeom>
              <a:avLst/>
              <a:gdLst>
                <a:gd name="T0" fmla="*/ 0 w 31"/>
                <a:gd name="T1" fmla="*/ 0 h 75"/>
                <a:gd name="T2" fmla="*/ 0 w 31"/>
                <a:gd name="T3" fmla="*/ 0 h 75"/>
                <a:gd name="T4" fmla="*/ 2 w 31"/>
                <a:gd name="T5" fmla="*/ 17 h 75"/>
                <a:gd name="T6" fmla="*/ 5 w 31"/>
                <a:gd name="T7" fmla="*/ 34 h 75"/>
                <a:gd name="T8" fmla="*/ 7 w 31"/>
                <a:gd name="T9" fmla="*/ 53 h 75"/>
                <a:gd name="T10" fmla="*/ 13 w 31"/>
                <a:gd name="T11" fmla="*/ 75 h 75"/>
                <a:gd name="T12" fmla="*/ 31 w 31"/>
                <a:gd name="T13" fmla="*/ 72 h 75"/>
                <a:gd name="T14" fmla="*/ 25 w 31"/>
                <a:gd name="T15" fmla="*/ 50 h 75"/>
                <a:gd name="T16" fmla="*/ 22 w 31"/>
                <a:gd name="T17" fmla="*/ 31 h 75"/>
                <a:gd name="T18" fmla="*/ 19 w 31"/>
                <a:gd name="T19" fmla="*/ 17 h 75"/>
                <a:gd name="T20" fmla="*/ 18 w 31"/>
                <a:gd name="T21" fmla="*/ 0 h 75"/>
                <a:gd name="T22" fmla="*/ 18 w 31"/>
                <a:gd name="T23" fmla="*/ 0 h 75"/>
                <a:gd name="T24" fmla="*/ 0 w 31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75"/>
                <a:gd name="T41" fmla="*/ 31 w 31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75">
                  <a:moveTo>
                    <a:pt x="0" y="0"/>
                  </a:moveTo>
                  <a:lnTo>
                    <a:pt x="0" y="0"/>
                  </a:lnTo>
                  <a:lnTo>
                    <a:pt x="2" y="17"/>
                  </a:lnTo>
                  <a:lnTo>
                    <a:pt x="5" y="34"/>
                  </a:lnTo>
                  <a:lnTo>
                    <a:pt x="7" y="53"/>
                  </a:lnTo>
                  <a:lnTo>
                    <a:pt x="13" y="75"/>
                  </a:lnTo>
                  <a:lnTo>
                    <a:pt x="31" y="72"/>
                  </a:lnTo>
                  <a:lnTo>
                    <a:pt x="25" y="50"/>
                  </a:lnTo>
                  <a:lnTo>
                    <a:pt x="22" y="31"/>
                  </a:lnTo>
                  <a:lnTo>
                    <a:pt x="19" y="17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3" name="Freeform 283"/>
            <p:cNvSpPr>
              <a:spLocks/>
            </p:cNvSpPr>
            <p:nvPr/>
          </p:nvSpPr>
          <p:spPr bwMode="auto">
            <a:xfrm>
              <a:off x="2642" y="2680"/>
              <a:ext cx="11" cy="49"/>
            </a:xfrm>
            <a:custGeom>
              <a:avLst/>
              <a:gdLst>
                <a:gd name="T0" fmla="*/ 0 w 22"/>
                <a:gd name="T1" fmla="*/ 3 h 97"/>
                <a:gd name="T2" fmla="*/ 0 w 22"/>
                <a:gd name="T3" fmla="*/ 3 h 97"/>
                <a:gd name="T4" fmla="*/ 3 w 22"/>
                <a:gd name="T5" fmla="*/ 23 h 97"/>
                <a:gd name="T6" fmla="*/ 5 w 22"/>
                <a:gd name="T7" fmla="*/ 49 h 97"/>
                <a:gd name="T8" fmla="*/ 3 w 22"/>
                <a:gd name="T9" fmla="*/ 77 h 97"/>
                <a:gd name="T10" fmla="*/ 3 w 22"/>
                <a:gd name="T11" fmla="*/ 97 h 97"/>
                <a:gd name="T12" fmla="*/ 21 w 22"/>
                <a:gd name="T13" fmla="*/ 97 h 97"/>
                <a:gd name="T14" fmla="*/ 21 w 22"/>
                <a:gd name="T15" fmla="*/ 77 h 97"/>
                <a:gd name="T16" fmla="*/ 22 w 22"/>
                <a:gd name="T17" fmla="*/ 49 h 97"/>
                <a:gd name="T18" fmla="*/ 21 w 22"/>
                <a:gd name="T19" fmla="*/ 23 h 97"/>
                <a:gd name="T20" fmla="*/ 18 w 22"/>
                <a:gd name="T21" fmla="*/ 0 h 97"/>
                <a:gd name="T22" fmla="*/ 18 w 22"/>
                <a:gd name="T23" fmla="*/ 0 h 97"/>
                <a:gd name="T24" fmla="*/ 0 w 22"/>
                <a:gd name="T25" fmla="*/ 3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97"/>
                <a:gd name="T41" fmla="*/ 22 w 22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97">
                  <a:moveTo>
                    <a:pt x="0" y="3"/>
                  </a:moveTo>
                  <a:lnTo>
                    <a:pt x="0" y="3"/>
                  </a:lnTo>
                  <a:lnTo>
                    <a:pt x="3" y="23"/>
                  </a:lnTo>
                  <a:lnTo>
                    <a:pt x="5" y="49"/>
                  </a:lnTo>
                  <a:lnTo>
                    <a:pt x="3" y="77"/>
                  </a:lnTo>
                  <a:lnTo>
                    <a:pt x="3" y="97"/>
                  </a:lnTo>
                  <a:lnTo>
                    <a:pt x="21" y="97"/>
                  </a:lnTo>
                  <a:lnTo>
                    <a:pt x="21" y="77"/>
                  </a:lnTo>
                  <a:lnTo>
                    <a:pt x="22" y="49"/>
                  </a:lnTo>
                  <a:lnTo>
                    <a:pt x="21" y="23"/>
                  </a:lnTo>
                  <a:lnTo>
                    <a:pt x="1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4" name="Freeform 284"/>
            <p:cNvSpPr>
              <a:spLocks/>
            </p:cNvSpPr>
            <p:nvPr/>
          </p:nvSpPr>
          <p:spPr bwMode="auto">
            <a:xfrm>
              <a:off x="2634" y="2637"/>
              <a:ext cx="16" cy="44"/>
            </a:xfrm>
            <a:custGeom>
              <a:avLst/>
              <a:gdLst>
                <a:gd name="T0" fmla="*/ 0 w 32"/>
                <a:gd name="T1" fmla="*/ 0 h 89"/>
                <a:gd name="T2" fmla="*/ 1 w 32"/>
                <a:gd name="T3" fmla="*/ 17 h 89"/>
                <a:gd name="T4" fmla="*/ 5 w 32"/>
                <a:gd name="T5" fmla="*/ 42 h 89"/>
                <a:gd name="T6" fmla="*/ 10 w 32"/>
                <a:gd name="T7" fmla="*/ 68 h 89"/>
                <a:gd name="T8" fmla="*/ 14 w 32"/>
                <a:gd name="T9" fmla="*/ 89 h 89"/>
                <a:gd name="T10" fmla="*/ 32 w 32"/>
                <a:gd name="T11" fmla="*/ 86 h 89"/>
                <a:gd name="T12" fmla="*/ 27 w 32"/>
                <a:gd name="T13" fmla="*/ 65 h 89"/>
                <a:gd name="T14" fmla="*/ 23 w 32"/>
                <a:gd name="T15" fmla="*/ 39 h 89"/>
                <a:gd name="T16" fmla="*/ 19 w 32"/>
                <a:gd name="T17" fmla="*/ 17 h 89"/>
                <a:gd name="T18" fmla="*/ 17 w 32"/>
                <a:gd name="T19" fmla="*/ 0 h 89"/>
                <a:gd name="T20" fmla="*/ 0 w 32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89"/>
                <a:gd name="T35" fmla="*/ 32 w 32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89">
                  <a:moveTo>
                    <a:pt x="0" y="0"/>
                  </a:moveTo>
                  <a:lnTo>
                    <a:pt x="1" y="17"/>
                  </a:lnTo>
                  <a:lnTo>
                    <a:pt x="5" y="42"/>
                  </a:lnTo>
                  <a:lnTo>
                    <a:pt x="10" y="68"/>
                  </a:lnTo>
                  <a:lnTo>
                    <a:pt x="14" y="89"/>
                  </a:lnTo>
                  <a:lnTo>
                    <a:pt x="32" y="86"/>
                  </a:lnTo>
                  <a:lnTo>
                    <a:pt x="27" y="65"/>
                  </a:lnTo>
                  <a:lnTo>
                    <a:pt x="23" y="39"/>
                  </a:lnTo>
                  <a:lnTo>
                    <a:pt x="19" y="17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5" name="Freeform 285"/>
            <p:cNvSpPr>
              <a:spLocks/>
            </p:cNvSpPr>
            <p:nvPr/>
          </p:nvSpPr>
          <p:spPr bwMode="auto">
            <a:xfrm>
              <a:off x="2634" y="2632"/>
              <a:ext cx="9" cy="5"/>
            </a:xfrm>
            <a:custGeom>
              <a:avLst/>
              <a:gdLst>
                <a:gd name="T0" fmla="*/ 17 w 17"/>
                <a:gd name="T1" fmla="*/ 9 h 9"/>
                <a:gd name="T2" fmla="*/ 14 w 17"/>
                <a:gd name="T3" fmla="*/ 1 h 9"/>
                <a:gd name="T4" fmla="*/ 8 w 17"/>
                <a:gd name="T5" fmla="*/ 0 h 9"/>
                <a:gd name="T6" fmla="*/ 3 w 17"/>
                <a:gd name="T7" fmla="*/ 1 h 9"/>
                <a:gd name="T8" fmla="*/ 0 w 17"/>
                <a:gd name="T9" fmla="*/ 9 h 9"/>
                <a:gd name="T10" fmla="*/ 17 w 1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17" y="9"/>
                  </a:moveTo>
                  <a:lnTo>
                    <a:pt x="14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6" name="Freeform 286"/>
            <p:cNvSpPr>
              <a:spLocks/>
            </p:cNvSpPr>
            <p:nvPr/>
          </p:nvSpPr>
          <p:spPr bwMode="auto">
            <a:xfrm>
              <a:off x="2664" y="2787"/>
              <a:ext cx="5" cy="15"/>
            </a:xfrm>
            <a:custGeom>
              <a:avLst/>
              <a:gdLst>
                <a:gd name="T0" fmla="*/ 9 w 10"/>
                <a:gd name="T1" fmla="*/ 0 h 31"/>
                <a:gd name="T2" fmla="*/ 9 w 10"/>
                <a:gd name="T3" fmla="*/ 3 h 31"/>
                <a:gd name="T4" fmla="*/ 9 w 10"/>
                <a:gd name="T5" fmla="*/ 5 h 31"/>
                <a:gd name="T6" fmla="*/ 9 w 10"/>
                <a:gd name="T7" fmla="*/ 8 h 31"/>
                <a:gd name="T8" fmla="*/ 7 w 10"/>
                <a:gd name="T9" fmla="*/ 9 h 31"/>
                <a:gd name="T10" fmla="*/ 4 w 10"/>
                <a:gd name="T11" fmla="*/ 15 h 31"/>
                <a:gd name="T12" fmla="*/ 3 w 10"/>
                <a:gd name="T13" fmla="*/ 19 h 31"/>
                <a:gd name="T14" fmla="*/ 2 w 10"/>
                <a:gd name="T15" fmla="*/ 24 h 31"/>
                <a:gd name="T16" fmla="*/ 0 w 10"/>
                <a:gd name="T17" fmla="*/ 31 h 31"/>
                <a:gd name="T18" fmla="*/ 6 w 10"/>
                <a:gd name="T19" fmla="*/ 29 h 31"/>
                <a:gd name="T20" fmla="*/ 9 w 10"/>
                <a:gd name="T21" fmla="*/ 28 h 31"/>
                <a:gd name="T22" fmla="*/ 10 w 10"/>
                <a:gd name="T23" fmla="*/ 25 h 31"/>
                <a:gd name="T24" fmla="*/ 10 w 10"/>
                <a:gd name="T25" fmla="*/ 22 h 31"/>
                <a:gd name="T26" fmla="*/ 10 w 10"/>
                <a:gd name="T27" fmla="*/ 19 h 31"/>
                <a:gd name="T28" fmla="*/ 10 w 10"/>
                <a:gd name="T29" fmla="*/ 15 h 31"/>
                <a:gd name="T30" fmla="*/ 10 w 10"/>
                <a:gd name="T31" fmla="*/ 10 h 31"/>
                <a:gd name="T32" fmla="*/ 10 w 10"/>
                <a:gd name="T33" fmla="*/ 8 h 31"/>
                <a:gd name="T34" fmla="*/ 10 w 10"/>
                <a:gd name="T35" fmla="*/ 5 h 31"/>
                <a:gd name="T36" fmla="*/ 10 w 10"/>
                <a:gd name="T37" fmla="*/ 2 h 31"/>
                <a:gd name="T38" fmla="*/ 9 w 10"/>
                <a:gd name="T39" fmla="*/ 0 h 31"/>
                <a:gd name="T40" fmla="*/ 9 w 10"/>
                <a:gd name="T41" fmla="*/ 0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31"/>
                <a:gd name="T65" fmla="*/ 10 w 10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31">
                  <a:moveTo>
                    <a:pt x="9" y="0"/>
                  </a:moveTo>
                  <a:lnTo>
                    <a:pt x="9" y="3"/>
                  </a:lnTo>
                  <a:lnTo>
                    <a:pt x="9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15"/>
                  </a:lnTo>
                  <a:lnTo>
                    <a:pt x="3" y="19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7" name="Freeform 287"/>
            <p:cNvSpPr>
              <a:spLocks/>
            </p:cNvSpPr>
            <p:nvPr/>
          </p:nvSpPr>
          <p:spPr bwMode="auto">
            <a:xfrm>
              <a:off x="2913" y="2567"/>
              <a:ext cx="6" cy="6"/>
            </a:xfrm>
            <a:custGeom>
              <a:avLst/>
              <a:gdLst>
                <a:gd name="T0" fmla="*/ 6 w 11"/>
                <a:gd name="T1" fmla="*/ 12 h 12"/>
                <a:gd name="T2" fmla="*/ 10 w 11"/>
                <a:gd name="T3" fmla="*/ 11 h 12"/>
                <a:gd name="T4" fmla="*/ 11 w 11"/>
                <a:gd name="T5" fmla="*/ 8 h 12"/>
                <a:gd name="T6" fmla="*/ 10 w 11"/>
                <a:gd name="T7" fmla="*/ 6 h 12"/>
                <a:gd name="T8" fmla="*/ 10 w 11"/>
                <a:gd name="T9" fmla="*/ 6 h 12"/>
                <a:gd name="T10" fmla="*/ 10 w 11"/>
                <a:gd name="T11" fmla="*/ 3 h 12"/>
                <a:gd name="T12" fmla="*/ 8 w 11"/>
                <a:gd name="T13" fmla="*/ 2 h 12"/>
                <a:gd name="T14" fmla="*/ 7 w 11"/>
                <a:gd name="T15" fmla="*/ 0 h 12"/>
                <a:gd name="T16" fmla="*/ 6 w 11"/>
                <a:gd name="T17" fmla="*/ 0 h 12"/>
                <a:gd name="T18" fmla="*/ 3 w 11"/>
                <a:gd name="T19" fmla="*/ 0 h 12"/>
                <a:gd name="T20" fmla="*/ 1 w 11"/>
                <a:gd name="T21" fmla="*/ 2 h 12"/>
                <a:gd name="T22" fmla="*/ 0 w 11"/>
                <a:gd name="T23" fmla="*/ 3 h 12"/>
                <a:gd name="T24" fmla="*/ 0 w 11"/>
                <a:gd name="T25" fmla="*/ 6 h 12"/>
                <a:gd name="T26" fmla="*/ 0 w 11"/>
                <a:gd name="T27" fmla="*/ 9 h 12"/>
                <a:gd name="T28" fmla="*/ 1 w 11"/>
                <a:gd name="T29" fmla="*/ 11 h 12"/>
                <a:gd name="T30" fmla="*/ 4 w 11"/>
                <a:gd name="T31" fmla="*/ 12 h 12"/>
                <a:gd name="T32" fmla="*/ 6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2"/>
                <a:gd name="T53" fmla="*/ 11 w 1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2">
                  <a:moveTo>
                    <a:pt x="6" y="12"/>
                  </a:moveTo>
                  <a:lnTo>
                    <a:pt x="10" y="11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4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8" name="Freeform 288"/>
            <p:cNvSpPr>
              <a:spLocks/>
            </p:cNvSpPr>
            <p:nvPr/>
          </p:nvSpPr>
          <p:spPr bwMode="auto">
            <a:xfrm>
              <a:off x="2773" y="2570"/>
              <a:ext cx="6" cy="5"/>
            </a:xfrm>
            <a:custGeom>
              <a:avLst/>
              <a:gdLst>
                <a:gd name="T0" fmla="*/ 7 w 12"/>
                <a:gd name="T1" fmla="*/ 12 h 12"/>
                <a:gd name="T2" fmla="*/ 9 w 12"/>
                <a:gd name="T3" fmla="*/ 12 h 12"/>
                <a:gd name="T4" fmla="*/ 10 w 12"/>
                <a:gd name="T5" fmla="*/ 11 h 12"/>
                <a:gd name="T6" fmla="*/ 12 w 12"/>
                <a:gd name="T7" fmla="*/ 8 h 12"/>
                <a:gd name="T8" fmla="*/ 12 w 12"/>
                <a:gd name="T9" fmla="*/ 6 h 12"/>
                <a:gd name="T10" fmla="*/ 12 w 12"/>
                <a:gd name="T11" fmla="*/ 3 h 12"/>
                <a:gd name="T12" fmla="*/ 10 w 12"/>
                <a:gd name="T13" fmla="*/ 2 h 12"/>
                <a:gd name="T14" fmla="*/ 9 w 12"/>
                <a:gd name="T15" fmla="*/ 0 h 12"/>
                <a:gd name="T16" fmla="*/ 6 w 12"/>
                <a:gd name="T17" fmla="*/ 0 h 12"/>
                <a:gd name="T18" fmla="*/ 3 w 12"/>
                <a:gd name="T19" fmla="*/ 0 h 12"/>
                <a:gd name="T20" fmla="*/ 2 w 12"/>
                <a:gd name="T21" fmla="*/ 2 h 12"/>
                <a:gd name="T22" fmla="*/ 0 w 12"/>
                <a:gd name="T23" fmla="*/ 3 h 12"/>
                <a:gd name="T24" fmla="*/ 0 w 12"/>
                <a:gd name="T25" fmla="*/ 6 h 12"/>
                <a:gd name="T26" fmla="*/ 0 w 12"/>
                <a:gd name="T27" fmla="*/ 9 h 12"/>
                <a:gd name="T28" fmla="*/ 2 w 12"/>
                <a:gd name="T29" fmla="*/ 11 h 12"/>
                <a:gd name="T30" fmla="*/ 5 w 12"/>
                <a:gd name="T31" fmla="*/ 12 h 12"/>
                <a:gd name="T32" fmla="*/ 7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7" y="12"/>
                  </a:moveTo>
                  <a:lnTo>
                    <a:pt x="9" y="12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9" name="Freeform 289"/>
            <p:cNvSpPr>
              <a:spLocks/>
            </p:cNvSpPr>
            <p:nvPr/>
          </p:nvSpPr>
          <p:spPr bwMode="auto">
            <a:xfrm>
              <a:off x="2856" y="2775"/>
              <a:ext cx="31" cy="14"/>
            </a:xfrm>
            <a:custGeom>
              <a:avLst/>
              <a:gdLst>
                <a:gd name="T0" fmla="*/ 22 w 63"/>
                <a:gd name="T1" fmla="*/ 26 h 28"/>
                <a:gd name="T2" fmla="*/ 29 w 63"/>
                <a:gd name="T3" fmla="*/ 28 h 28"/>
                <a:gd name="T4" fmla="*/ 38 w 63"/>
                <a:gd name="T5" fmla="*/ 28 h 28"/>
                <a:gd name="T6" fmla="*/ 46 w 63"/>
                <a:gd name="T7" fmla="*/ 26 h 28"/>
                <a:gd name="T8" fmla="*/ 51 w 63"/>
                <a:gd name="T9" fmla="*/ 23 h 28"/>
                <a:gd name="T10" fmla="*/ 57 w 63"/>
                <a:gd name="T11" fmla="*/ 19 h 28"/>
                <a:gd name="T12" fmla="*/ 60 w 63"/>
                <a:gd name="T13" fmla="*/ 15 h 28"/>
                <a:gd name="T14" fmla="*/ 63 w 63"/>
                <a:gd name="T15" fmla="*/ 7 h 28"/>
                <a:gd name="T16" fmla="*/ 63 w 63"/>
                <a:gd name="T17" fmla="*/ 0 h 28"/>
                <a:gd name="T18" fmla="*/ 57 w 63"/>
                <a:gd name="T19" fmla="*/ 1 h 28"/>
                <a:gd name="T20" fmla="*/ 50 w 63"/>
                <a:gd name="T21" fmla="*/ 1 h 28"/>
                <a:gd name="T22" fmla="*/ 44 w 63"/>
                <a:gd name="T23" fmla="*/ 3 h 28"/>
                <a:gd name="T24" fmla="*/ 37 w 63"/>
                <a:gd name="T25" fmla="*/ 3 h 28"/>
                <a:gd name="T26" fmla="*/ 31 w 63"/>
                <a:gd name="T27" fmla="*/ 3 h 28"/>
                <a:gd name="T28" fmla="*/ 25 w 63"/>
                <a:gd name="T29" fmla="*/ 4 h 28"/>
                <a:gd name="T30" fmla="*/ 21 w 63"/>
                <a:gd name="T31" fmla="*/ 7 h 28"/>
                <a:gd name="T32" fmla="*/ 16 w 63"/>
                <a:gd name="T33" fmla="*/ 10 h 28"/>
                <a:gd name="T34" fmla="*/ 10 w 63"/>
                <a:gd name="T35" fmla="*/ 15 h 28"/>
                <a:gd name="T36" fmla="*/ 5 w 63"/>
                <a:gd name="T37" fmla="*/ 17 h 28"/>
                <a:gd name="T38" fmla="*/ 0 w 63"/>
                <a:gd name="T39" fmla="*/ 19 h 28"/>
                <a:gd name="T40" fmla="*/ 0 w 63"/>
                <a:gd name="T41" fmla="*/ 23 h 28"/>
                <a:gd name="T42" fmla="*/ 3 w 63"/>
                <a:gd name="T43" fmla="*/ 26 h 28"/>
                <a:gd name="T44" fmla="*/ 9 w 63"/>
                <a:gd name="T45" fmla="*/ 26 h 28"/>
                <a:gd name="T46" fmla="*/ 16 w 63"/>
                <a:gd name="T47" fmla="*/ 26 h 28"/>
                <a:gd name="T48" fmla="*/ 22 w 63"/>
                <a:gd name="T49" fmla="*/ 26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28"/>
                <a:gd name="T77" fmla="*/ 63 w 63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28">
                  <a:moveTo>
                    <a:pt x="22" y="26"/>
                  </a:moveTo>
                  <a:lnTo>
                    <a:pt x="29" y="28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51" y="23"/>
                  </a:lnTo>
                  <a:lnTo>
                    <a:pt x="57" y="19"/>
                  </a:lnTo>
                  <a:lnTo>
                    <a:pt x="60" y="15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57" y="1"/>
                  </a:lnTo>
                  <a:lnTo>
                    <a:pt x="50" y="1"/>
                  </a:lnTo>
                  <a:lnTo>
                    <a:pt x="44" y="3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25" y="4"/>
                  </a:lnTo>
                  <a:lnTo>
                    <a:pt x="21" y="7"/>
                  </a:lnTo>
                  <a:lnTo>
                    <a:pt x="16" y="10"/>
                  </a:lnTo>
                  <a:lnTo>
                    <a:pt x="10" y="15"/>
                  </a:lnTo>
                  <a:lnTo>
                    <a:pt x="5" y="17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6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B2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0" name="Freeform 290"/>
            <p:cNvSpPr>
              <a:spLocks/>
            </p:cNvSpPr>
            <p:nvPr/>
          </p:nvSpPr>
          <p:spPr bwMode="auto">
            <a:xfrm>
              <a:off x="2867" y="2754"/>
              <a:ext cx="32" cy="11"/>
            </a:xfrm>
            <a:custGeom>
              <a:avLst/>
              <a:gdLst>
                <a:gd name="T0" fmla="*/ 45 w 64"/>
                <a:gd name="T1" fmla="*/ 18 h 22"/>
                <a:gd name="T2" fmla="*/ 51 w 64"/>
                <a:gd name="T3" fmla="*/ 13 h 22"/>
                <a:gd name="T4" fmla="*/ 56 w 64"/>
                <a:gd name="T5" fmla="*/ 9 h 22"/>
                <a:gd name="T6" fmla="*/ 59 w 64"/>
                <a:gd name="T7" fmla="*/ 4 h 22"/>
                <a:gd name="T8" fmla="*/ 64 w 64"/>
                <a:gd name="T9" fmla="*/ 0 h 22"/>
                <a:gd name="T10" fmla="*/ 57 w 64"/>
                <a:gd name="T11" fmla="*/ 2 h 22"/>
                <a:gd name="T12" fmla="*/ 51 w 64"/>
                <a:gd name="T13" fmla="*/ 4 h 22"/>
                <a:gd name="T14" fmla="*/ 45 w 64"/>
                <a:gd name="T15" fmla="*/ 9 h 22"/>
                <a:gd name="T16" fmla="*/ 40 w 64"/>
                <a:gd name="T17" fmla="*/ 12 h 22"/>
                <a:gd name="T18" fmla="*/ 29 w 64"/>
                <a:gd name="T19" fmla="*/ 13 h 22"/>
                <a:gd name="T20" fmla="*/ 19 w 64"/>
                <a:gd name="T21" fmla="*/ 15 h 22"/>
                <a:gd name="T22" fmla="*/ 9 w 64"/>
                <a:gd name="T23" fmla="*/ 16 h 22"/>
                <a:gd name="T24" fmla="*/ 0 w 64"/>
                <a:gd name="T25" fmla="*/ 21 h 22"/>
                <a:gd name="T26" fmla="*/ 6 w 64"/>
                <a:gd name="T27" fmla="*/ 21 h 22"/>
                <a:gd name="T28" fmla="*/ 12 w 64"/>
                <a:gd name="T29" fmla="*/ 22 h 22"/>
                <a:gd name="T30" fmla="*/ 18 w 64"/>
                <a:gd name="T31" fmla="*/ 22 h 22"/>
                <a:gd name="T32" fmla="*/ 24 w 64"/>
                <a:gd name="T33" fmla="*/ 22 h 22"/>
                <a:gd name="T34" fmla="*/ 29 w 64"/>
                <a:gd name="T35" fmla="*/ 22 h 22"/>
                <a:gd name="T36" fmla="*/ 35 w 64"/>
                <a:gd name="T37" fmla="*/ 22 h 22"/>
                <a:gd name="T38" fmla="*/ 40 w 64"/>
                <a:gd name="T39" fmla="*/ 21 h 22"/>
                <a:gd name="T40" fmla="*/ 45 w 64"/>
                <a:gd name="T41" fmla="*/ 18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22"/>
                <a:gd name="T65" fmla="*/ 64 w 6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22">
                  <a:moveTo>
                    <a:pt x="45" y="18"/>
                  </a:moveTo>
                  <a:lnTo>
                    <a:pt x="51" y="13"/>
                  </a:lnTo>
                  <a:lnTo>
                    <a:pt x="56" y="9"/>
                  </a:lnTo>
                  <a:lnTo>
                    <a:pt x="59" y="4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1" y="4"/>
                  </a:lnTo>
                  <a:lnTo>
                    <a:pt x="45" y="9"/>
                  </a:lnTo>
                  <a:lnTo>
                    <a:pt x="40" y="12"/>
                  </a:lnTo>
                  <a:lnTo>
                    <a:pt x="29" y="13"/>
                  </a:lnTo>
                  <a:lnTo>
                    <a:pt x="19" y="15"/>
                  </a:lnTo>
                  <a:lnTo>
                    <a:pt x="9" y="16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4" y="22"/>
                  </a:lnTo>
                  <a:lnTo>
                    <a:pt x="29" y="22"/>
                  </a:lnTo>
                  <a:lnTo>
                    <a:pt x="35" y="22"/>
                  </a:lnTo>
                  <a:lnTo>
                    <a:pt x="40" y="21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1" name="Freeform 291"/>
            <p:cNvSpPr>
              <a:spLocks/>
            </p:cNvSpPr>
            <p:nvPr/>
          </p:nvSpPr>
          <p:spPr bwMode="auto">
            <a:xfrm>
              <a:off x="2401" y="2481"/>
              <a:ext cx="97" cy="76"/>
            </a:xfrm>
            <a:custGeom>
              <a:avLst/>
              <a:gdLst>
                <a:gd name="T0" fmla="*/ 38 w 192"/>
                <a:gd name="T1" fmla="*/ 10 h 150"/>
                <a:gd name="T2" fmla="*/ 27 w 192"/>
                <a:gd name="T3" fmla="*/ 19 h 150"/>
                <a:gd name="T4" fmla="*/ 19 w 192"/>
                <a:gd name="T5" fmla="*/ 32 h 150"/>
                <a:gd name="T6" fmla="*/ 10 w 192"/>
                <a:gd name="T7" fmla="*/ 45 h 150"/>
                <a:gd name="T8" fmla="*/ 4 w 192"/>
                <a:gd name="T9" fmla="*/ 58 h 150"/>
                <a:gd name="T10" fmla="*/ 1 w 192"/>
                <a:gd name="T11" fmla="*/ 71 h 150"/>
                <a:gd name="T12" fmla="*/ 0 w 192"/>
                <a:gd name="T13" fmla="*/ 89 h 150"/>
                <a:gd name="T14" fmla="*/ 1 w 192"/>
                <a:gd name="T15" fmla="*/ 106 h 150"/>
                <a:gd name="T16" fmla="*/ 4 w 192"/>
                <a:gd name="T17" fmla="*/ 118 h 150"/>
                <a:gd name="T18" fmla="*/ 10 w 192"/>
                <a:gd name="T19" fmla="*/ 118 h 150"/>
                <a:gd name="T20" fmla="*/ 13 w 192"/>
                <a:gd name="T21" fmla="*/ 115 h 150"/>
                <a:gd name="T22" fmla="*/ 16 w 192"/>
                <a:gd name="T23" fmla="*/ 112 h 150"/>
                <a:gd name="T24" fmla="*/ 23 w 192"/>
                <a:gd name="T25" fmla="*/ 109 h 150"/>
                <a:gd name="T26" fmla="*/ 32 w 192"/>
                <a:gd name="T27" fmla="*/ 108 h 150"/>
                <a:gd name="T28" fmla="*/ 43 w 192"/>
                <a:gd name="T29" fmla="*/ 105 h 150"/>
                <a:gd name="T30" fmla="*/ 60 w 192"/>
                <a:gd name="T31" fmla="*/ 103 h 150"/>
                <a:gd name="T32" fmla="*/ 76 w 192"/>
                <a:gd name="T33" fmla="*/ 103 h 150"/>
                <a:gd name="T34" fmla="*/ 93 w 192"/>
                <a:gd name="T35" fmla="*/ 103 h 150"/>
                <a:gd name="T36" fmla="*/ 111 w 192"/>
                <a:gd name="T37" fmla="*/ 105 h 150"/>
                <a:gd name="T38" fmla="*/ 125 w 192"/>
                <a:gd name="T39" fmla="*/ 109 h 150"/>
                <a:gd name="T40" fmla="*/ 137 w 192"/>
                <a:gd name="T41" fmla="*/ 114 h 150"/>
                <a:gd name="T42" fmla="*/ 153 w 192"/>
                <a:gd name="T43" fmla="*/ 122 h 150"/>
                <a:gd name="T44" fmla="*/ 163 w 192"/>
                <a:gd name="T45" fmla="*/ 128 h 150"/>
                <a:gd name="T46" fmla="*/ 168 w 192"/>
                <a:gd name="T47" fmla="*/ 134 h 150"/>
                <a:gd name="T48" fmla="*/ 168 w 192"/>
                <a:gd name="T49" fmla="*/ 140 h 150"/>
                <a:gd name="T50" fmla="*/ 168 w 192"/>
                <a:gd name="T51" fmla="*/ 146 h 150"/>
                <a:gd name="T52" fmla="*/ 169 w 192"/>
                <a:gd name="T53" fmla="*/ 150 h 150"/>
                <a:gd name="T54" fmla="*/ 173 w 192"/>
                <a:gd name="T55" fmla="*/ 150 h 150"/>
                <a:gd name="T56" fmla="*/ 179 w 192"/>
                <a:gd name="T57" fmla="*/ 143 h 150"/>
                <a:gd name="T58" fmla="*/ 187 w 192"/>
                <a:gd name="T59" fmla="*/ 122 h 150"/>
                <a:gd name="T60" fmla="*/ 191 w 192"/>
                <a:gd name="T61" fmla="*/ 95 h 150"/>
                <a:gd name="T62" fmla="*/ 192 w 192"/>
                <a:gd name="T63" fmla="*/ 62 h 150"/>
                <a:gd name="T64" fmla="*/ 188 w 192"/>
                <a:gd name="T65" fmla="*/ 33 h 150"/>
                <a:gd name="T66" fmla="*/ 172 w 192"/>
                <a:gd name="T67" fmla="*/ 23 h 150"/>
                <a:gd name="T68" fmla="*/ 153 w 192"/>
                <a:gd name="T69" fmla="*/ 14 h 150"/>
                <a:gd name="T70" fmla="*/ 131 w 192"/>
                <a:gd name="T71" fmla="*/ 7 h 150"/>
                <a:gd name="T72" fmla="*/ 109 w 192"/>
                <a:gd name="T73" fmla="*/ 3 h 150"/>
                <a:gd name="T74" fmla="*/ 89 w 192"/>
                <a:gd name="T75" fmla="*/ 0 h 150"/>
                <a:gd name="T76" fmla="*/ 68 w 192"/>
                <a:gd name="T77" fmla="*/ 1 h 150"/>
                <a:gd name="T78" fmla="*/ 51 w 192"/>
                <a:gd name="T79" fmla="*/ 4 h 150"/>
                <a:gd name="T80" fmla="*/ 38 w 192"/>
                <a:gd name="T81" fmla="*/ 1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2"/>
                <a:gd name="T124" fmla="*/ 0 h 150"/>
                <a:gd name="T125" fmla="*/ 192 w 192"/>
                <a:gd name="T126" fmla="*/ 150 h 1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2" h="150">
                  <a:moveTo>
                    <a:pt x="38" y="10"/>
                  </a:moveTo>
                  <a:lnTo>
                    <a:pt x="27" y="19"/>
                  </a:lnTo>
                  <a:lnTo>
                    <a:pt x="19" y="32"/>
                  </a:lnTo>
                  <a:lnTo>
                    <a:pt x="10" y="45"/>
                  </a:lnTo>
                  <a:lnTo>
                    <a:pt x="4" y="58"/>
                  </a:lnTo>
                  <a:lnTo>
                    <a:pt x="1" y="71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4" y="118"/>
                  </a:lnTo>
                  <a:lnTo>
                    <a:pt x="10" y="118"/>
                  </a:lnTo>
                  <a:lnTo>
                    <a:pt x="13" y="115"/>
                  </a:lnTo>
                  <a:lnTo>
                    <a:pt x="16" y="112"/>
                  </a:lnTo>
                  <a:lnTo>
                    <a:pt x="23" y="109"/>
                  </a:lnTo>
                  <a:lnTo>
                    <a:pt x="32" y="108"/>
                  </a:lnTo>
                  <a:lnTo>
                    <a:pt x="43" y="105"/>
                  </a:lnTo>
                  <a:lnTo>
                    <a:pt x="60" y="103"/>
                  </a:lnTo>
                  <a:lnTo>
                    <a:pt x="76" y="103"/>
                  </a:lnTo>
                  <a:lnTo>
                    <a:pt x="93" y="103"/>
                  </a:lnTo>
                  <a:lnTo>
                    <a:pt x="111" y="105"/>
                  </a:lnTo>
                  <a:lnTo>
                    <a:pt x="125" y="109"/>
                  </a:lnTo>
                  <a:lnTo>
                    <a:pt x="137" y="114"/>
                  </a:lnTo>
                  <a:lnTo>
                    <a:pt x="153" y="122"/>
                  </a:lnTo>
                  <a:lnTo>
                    <a:pt x="163" y="128"/>
                  </a:lnTo>
                  <a:lnTo>
                    <a:pt x="168" y="134"/>
                  </a:lnTo>
                  <a:lnTo>
                    <a:pt x="168" y="140"/>
                  </a:lnTo>
                  <a:lnTo>
                    <a:pt x="168" y="146"/>
                  </a:lnTo>
                  <a:lnTo>
                    <a:pt x="169" y="150"/>
                  </a:lnTo>
                  <a:lnTo>
                    <a:pt x="173" y="150"/>
                  </a:lnTo>
                  <a:lnTo>
                    <a:pt x="179" y="143"/>
                  </a:lnTo>
                  <a:lnTo>
                    <a:pt x="187" y="122"/>
                  </a:lnTo>
                  <a:lnTo>
                    <a:pt x="191" y="95"/>
                  </a:lnTo>
                  <a:lnTo>
                    <a:pt x="192" y="62"/>
                  </a:lnTo>
                  <a:lnTo>
                    <a:pt x="188" y="33"/>
                  </a:lnTo>
                  <a:lnTo>
                    <a:pt x="172" y="23"/>
                  </a:lnTo>
                  <a:lnTo>
                    <a:pt x="153" y="14"/>
                  </a:lnTo>
                  <a:lnTo>
                    <a:pt x="131" y="7"/>
                  </a:lnTo>
                  <a:lnTo>
                    <a:pt x="109" y="3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1" y="4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CC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2" name="Freeform 292"/>
            <p:cNvSpPr>
              <a:spLocks/>
            </p:cNvSpPr>
            <p:nvPr/>
          </p:nvSpPr>
          <p:spPr bwMode="auto">
            <a:xfrm>
              <a:off x="2399" y="2483"/>
              <a:ext cx="23" cy="28"/>
            </a:xfrm>
            <a:custGeom>
              <a:avLst/>
              <a:gdLst>
                <a:gd name="T0" fmla="*/ 18 w 47"/>
                <a:gd name="T1" fmla="*/ 57 h 57"/>
                <a:gd name="T2" fmla="*/ 18 w 47"/>
                <a:gd name="T3" fmla="*/ 57 h 57"/>
                <a:gd name="T4" fmla="*/ 22 w 47"/>
                <a:gd name="T5" fmla="*/ 46 h 57"/>
                <a:gd name="T6" fmla="*/ 31 w 47"/>
                <a:gd name="T7" fmla="*/ 33 h 57"/>
                <a:gd name="T8" fmla="*/ 38 w 47"/>
                <a:gd name="T9" fmla="*/ 22 h 57"/>
                <a:gd name="T10" fmla="*/ 47 w 47"/>
                <a:gd name="T11" fmla="*/ 14 h 57"/>
                <a:gd name="T12" fmla="*/ 38 w 47"/>
                <a:gd name="T13" fmla="*/ 0 h 57"/>
                <a:gd name="T14" fmla="*/ 27 w 47"/>
                <a:gd name="T15" fmla="*/ 10 h 57"/>
                <a:gd name="T16" fmla="*/ 16 w 47"/>
                <a:gd name="T17" fmla="*/ 24 h 57"/>
                <a:gd name="T18" fmla="*/ 8 w 47"/>
                <a:gd name="T19" fmla="*/ 38 h 57"/>
                <a:gd name="T20" fmla="*/ 0 w 47"/>
                <a:gd name="T21" fmla="*/ 54 h 57"/>
                <a:gd name="T22" fmla="*/ 0 w 47"/>
                <a:gd name="T23" fmla="*/ 54 h 57"/>
                <a:gd name="T24" fmla="*/ 18 w 47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57"/>
                <a:gd name="T41" fmla="*/ 47 w 47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57">
                  <a:moveTo>
                    <a:pt x="18" y="57"/>
                  </a:moveTo>
                  <a:lnTo>
                    <a:pt x="18" y="57"/>
                  </a:lnTo>
                  <a:lnTo>
                    <a:pt x="22" y="46"/>
                  </a:lnTo>
                  <a:lnTo>
                    <a:pt x="31" y="33"/>
                  </a:lnTo>
                  <a:lnTo>
                    <a:pt x="38" y="22"/>
                  </a:lnTo>
                  <a:lnTo>
                    <a:pt x="47" y="14"/>
                  </a:lnTo>
                  <a:lnTo>
                    <a:pt x="38" y="0"/>
                  </a:lnTo>
                  <a:lnTo>
                    <a:pt x="27" y="10"/>
                  </a:lnTo>
                  <a:lnTo>
                    <a:pt x="16" y="24"/>
                  </a:lnTo>
                  <a:lnTo>
                    <a:pt x="8" y="38"/>
                  </a:lnTo>
                  <a:lnTo>
                    <a:pt x="0" y="54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3" name="Freeform 293"/>
            <p:cNvSpPr>
              <a:spLocks/>
            </p:cNvSpPr>
            <p:nvPr/>
          </p:nvSpPr>
          <p:spPr bwMode="auto">
            <a:xfrm>
              <a:off x="2397" y="2510"/>
              <a:ext cx="11" cy="35"/>
            </a:xfrm>
            <a:custGeom>
              <a:avLst/>
              <a:gdLst>
                <a:gd name="T0" fmla="*/ 13 w 22"/>
                <a:gd name="T1" fmla="*/ 52 h 70"/>
                <a:gd name="T2" fmla="*/ 20 w 22"/>
                <a:gd name="T3" fmla="*/ 58 h 70"/>
                <a:gd name="T4" fmla="*/ 19 w 22"/>
                <a:gd name="T5" fmla="*/ 49 h 70"/>
                <a:gd name="T6" fmla="*/ 17 w 22"/>
                <a:gd name="T7" fmla="*/ 32 h 70"/>
                <a:gd name="T8" fmla="*/ 19 w 22"/>
                <a:gd name="T9" fmla="*/ 14 h 70"/>
                <a:gd name="T10" fmla="*/ 22 w 22"/>
                <a:gd name="T11" fmla="*/ 3 h 70"/>
                <a:gd name="T12" fmla="*/ 4 w 22"/>
                <a:gd name="T13" fmla="*/ 0 h 70"/>
                <a:gd name="T14" fmla="*/ 1 w 22"/>
                <a:gd name="T15" fmla="*/ 14 h 70"/>
                <a:gd name="T16" fmla="*/ 0 w 22"/>
                <a:gd name="T17" fmla="*/ 32 h 70"/>
                <a:gd name="T18" fmla="*/ 1 w 22"/>
                <a:gd name="T19" fmla="*/ 49 h 70"/>
                <a:gd name="T20" fmla="*/ 6 w 22"/>
                <a:gd name="T21" fmla="*/ 64 h 70"/>
                <a:gd name="T22" fmla="*/ 13 w 22"/>
                <a:gd name="T23" fmla="*/ 70 h 70"/>
                <a:gd name="T24" fmla="*/ 6 w 22"/>
                <a:gd name="T25" fmla="*/ 64 h 70"/>
                <a:gd name="T26" fmla="*/ 7 w 22"/>
                <a:gd name="T27" fmla="*/ 70 h 70"/>
                <a:gd name="T28" fmla="*/ 13 w 22"/>
                <a:gd name="T29" fmla="*/ 70 h 70"/>
                <a:gd name="T30" fmla="*/ 13 w 22"/>
                <a:gd name="T31" fmla="*/ 52 h 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70"/>
                <a:gd name="T50" fmla="*/ 22 w 22"/>
                <a:gd name="T51" fmla="*/ 70 h 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70">
                  <a:moveTo>
                    <a:pt x="13" y="52"/>
                  </a:moveTo>
                  <a:lnTo>
                    <a:pt x="20" y="58"/>
                  </a:lnTo>
                  <a:lnTo>
                    <a:pt x="19" y="49"/>
                  </a:lnTo>
                  <a:lnTo>
                    <a:pt x="17" y="32"/>
                  </a:lnTo>
                  <a:lnTo>
                    <a:pt x="19" y="14"/>
                  </a:lnTo>
                  <a:lnTo>
                    <a:pt x="22" y="3"/>
                  </a:lnTo>
                  <a:lnTo>
                    <a:pt x="4" y="0"/>
                  </a:lnTo>
                  <a:lnTo>
                    <a:pt x="1" y="14"/>
                  </a:lnTo>
                  <a:lnTo>
                    <a:pt x="0" y="32"/>
                  </a:lnTo>
                  <a:lnTo>
                    <a:pt x="1" y="49"/>
                  </a:lnTo>
                  <a:lnTo>
                    <a:pt x="6" y="64"/>
                  </a:lnTo>
                  <a:lnTo>
                    <a:pt x="13" y="70"/>
                  </a:lnTo>
                  <a:lnTo>
                    <a:pt x="6" y="64"/>
                  </a:lnTo>
                  <a:lnTo>
                    <a:pt x="7" y="70"/>
                  </a:lnTo>
                  <a:lnTo>
                    <a:pt x="13" y="70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4" name="Freeform 294"/>
            <p:cNvSpPr>
              <a:spLocks/>
            </p:cNvSpPr>
            <p:nvPr/>
          </p:nvSpPr>
          <p:spPr bwMode="auto">
            <a:xfrm>
              <a:off x="2404" y="2532"/>
              <a:ext cx="10" cy="13"/>
            </a:xfrm>
            <a:custGeom>
              <a:avLst/>
              <a:gdLst>
                <a:gd name="T0" fmla="*/ 16 w 22"/>
                <a:gd name="T1" fmla="*/ 0 h 27"/>
                <a:gd name="T2" fmla="*/ 16 w 22"/>
                <a:gd name="T3" fmla="*/ 0 h 27"/>
                <a:gd name="T4" fmla="*/ 7 w 22"/>
                <a:gd name="T5" fmla="*/ 5 h 27"/>
                <a:gd name="T6" fmla="*/ 3 w 22"/>
                <a:gd name="T7" fmla="*/ 9 h 27"/>
                <a:gd name="T8" fmla="*/ 3 w 22"/>
                <a:gd name="T9" fmla="*/ 9 h 27"/>
                <a:gd name="T10" fmla="*/ 0 w 22"/>
                <a:gd name="T11" fmla="*/ 9 h 27"/>
                <a:gd name="T12" fmla="*/ 0 w 22"/>
                <a:gd name="T13" fmla="*/ 27 h 27"/>
                <a:gd name="T14" fmla="*/ 9 w 22"/>
                <a:gd name="T15" fmla="*/ 27 h 27"/>
                <a:gd name="T16" fmla="*/ 15 w 22"/>
                <a:gd name="T17" fmla="*/ 21 h 27"/>
                <a:gd name="T18" fmla="*/ 16 w 22"/>
                <a:gd name="T19" fmla="*/ 19 h 27"/>
                <a:gd name="T20" fmla="*/ 22 w 22"/>
                <a:gd name="T21" fmla="*/ 18 h 27"/>
                <a:gd name="T22" fmla="*/ 22 w 22"/>
                <a:gd name="T23" fmla="*/ 18 h 27"/>
                <a:gd name="T24" fmla="*/ 16 w 22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7"/>
                <a:gd name="T41" fmla="*/ 22 w 22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7">
                  <a:moveTo>
                    <a:pt x="16" y="0"/>
                  </a:moveTo>
                  <a:lnTo>
                    <a:pt x="16" y="0"/>
                  </a:lnTo>
                  <a:lnTo>
                    <a:pt x="7" y="5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27"/>
                  </a:lnTo>
                  <a:lnTo>
                    <a:pt x="9" y="27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22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5" name="Freeform 295"/>
            <p:cNvSpPr>
              <a:spLocks/>
            </p:cNvSpPr>
            <p:nvPr/>
          </p:nvSpPr>
          <p:spPr bwMode="auto">
            <a:xfrm>
              <a:off x="2412" y="2529"/>
              <a:ext cx="60" cy="13"/>
            </a:xfrm>
            <a:custGeom>
              <a:avLst/>
              <a:gdLst>
                <a:gd name="T0" fmla="*/ 121 w 121"/>
                <a:gd name="T1" fmla="*/ 11 h 26"/>
                <a:gd name="T2" fmla="*/ 121 w 121"/>
                <a:gd name="T3" fmla="*/ 11 h 26"/>
                <a:gd name="T4" fmla="*/ 108 w 121"/>
                <a:gd name="T5" fmla="*/ 5 h 26"/>
                <a:gd name="T6" fmla="*/ 92 w 121"/>
                <a:gd name="T7" fmla="*/ 1 h 26"/>
                <a:gd name="T8" fmla="*/ 73 w 121"/>
                <a:gd name="T9" fmla="*/ 0 h 26"/>
                <a:gd name="T10" fmla="*/ 56 w 121"/>
                <a:gd name="T11" fmla="*/ 0 h 26"/>
                <a:gd name="T12" fmla="*/ 40 w 121"/>
                <a:gd name="T13" fmla="*/ 0 h 26"/>
                <a:gd name="T14" fmla="*/ 23 w 121"/>
                <a:gd name="T15" fmla="*/ 1 h 26"/>
                <a:gd name="T16" fmla="*/ 10 w 121"/>
                <a:gd name="T17" fmla="*/ 4 h 26"/>
                <a:gd name="T18" fmla="*/ 0 w 121"/>
                <a:gd name="T19" fmla="*/ 5 h 26"/>
                <a:gd name="T20" fmla="*/ 6 w 121"/>
                <a:gd name="T21" fmla="*/ 23 h 26"/>
                <a:gd name="T22" fmla="*/ 13 w 121"/>
                <a:gd name="T23" fmla="*/ 21 h 26"/>
                <a:gd name="T24" fmla="*/ 23 w 121"/>
                <a:gd name="T25" fmla="*/ 19 h 26"/>
                <a:gd name="T26" fmla="*/ 40 w 121"/>
                <a:gd name="T27" fmla="*/ 17 h 26"/>
                <a:gd name="T28" fmla="*/ 56 w 121"/>
                <a:gd name="T29" fmla="*/ 17 h 26"/>
                <a:gd name="T30" fmla="*/ 73 w 121"/>
                <a:gd name="T31" fmla="*/ 17 h 26"/>
                <a:gd name="T32" fmla="*/ 89 w 121"/>
                <a:gd name="T33" fmla="*/ 19 h 26"/>
                <a:gd name="T34" fmla="*/ 102 w 121"/>
                <a:gd name="T35" fmla="*/ 23 h 26"/>
                <a:gd name="T36" fmla="*/ 113 w 121"/>
                <a:gd name="T37" fmla="*/ 26 h 26"/>
                <a:gd name="T38" fmla="*/ 113 w 121"/>
                <a:gd name="T39" fmla="*/ 26 h 26"/>
                <a:gd name="T40" fmla="*/ 121 w 121"/>
                <a:gd name="T41" fmla="*/ 11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26"/>
                <a:gd name="T65" fmla="*/ 121 w 121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26">
                  <a:moveTo>
                    <a:pt x="121" y="11"/>
                  </a:moveTo>
                  <a:lnTo>
                    <a:pt x="121" y="11"/>
                  </a:lnTo>
                  <a:lnTo>
                    <a:pt x="108" y="5"/>
                  </a:lnTo>
                  <a:lnTo>
                    <a:pt x="92" y="1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3" y="1"/>
                  </a:lnTo>
                  <a:lnTo>
                    <a:pt x="10" y="4"/>
                  </a:lnTo>
                  <a:lnTo>
                    <a:pt x="0" y="5"/>
                  </a:lnTo>
                  <a:lnTo>
                    <a:pt x="6" y="23"/>
                  </a:lnTo>
                  <a:lnTo>
                    <a:pt x="13" y="21"/>
                  </a:lnTo>
                  <a:lnTo>
                    <a:pt x="23" y="19"/>
                  </a:lnTo>
                  <a:lnTo>
                    <a:pt x="40" y="17"/>
                  </a:lnTo>
                  <a:lnTo>
                    <a:pt x="56" y="17"/>
                  </a:lnTo>
                  <a:lnTo>
                    <a:pt x="73" y="17"/>
                  </a:lnTo>
                  <a:lnTo>
                    <a:pt x="89" y="19"/>
                  </a:lnTo>
                  <a:lnTo>
                    <a:pt x="102" y="23"/>
                  </a:lnTo>
                  <a:lnTo>
                    <a:pt x="113" y="26"/>
                  </a:lnTo>
                  <a:lnTo>
                    <a:pt x="1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6" name="Freeform 296"/>
            <p:cNvSpPr>
              <a:spLocks/>
            </p:cNvSpPr>
            <p:nvPr/>
          </p:nvSpPr>
          <p:spPr bwMode="auto">
            <a:xfrm>
              <a:off x="2468" y="2535"/>
              <a:ext cx="22" cy="18"/>
            </a:xfrm>
            <a:custGeom>
              <a:avLst/>
              <a:gdLst>
                <a:gd name="T0" fmla="*/ 43 w 43"/>
                <a:gd name="T1" fmla="*/ 37 h 37"/>
                <a:gd name="T2" fmla="*/ 42 w 43"/>
                <a:gd name="T3" fmla="*/ 37 h 37"/>
                <a:gd name="T4" fmla="*/ 43 w 43"/>
                <a:gd name="T5" fmla="*/ 25 h 37"/>
                <a:gd name="T6" fmla="*/ 36 w 43"/>
                <a:gd name="T7" fmla="*/ 15 h 37"/>
                <a:gd name="T8" fmla="*/ 24 w 43"/>
                <a:gd name="T9" fmla="*/ 9 h 37"/>
                <a:gd name="T10" fmla="*/ 8 w 43"/>
                <a:gd name="T11" fmla="*/ 0 h 37"/>
                <a:gd name="T12" fmla="*/ 0 w 43"/>
                <a:gd name="T13" fmla="*/ 15 h 37"/>
                <a:gd name="T14" fmla="*/ 16 w 43"/>
                <a:gd name="T15" fmla="*/ 24 h 37"/>
                <a:gd name="T16" fmla="*/ 24 w 43"/>
                <a:gd name="T17" fmla="*/ 29 h 37"/>
                <a:gd name="T18" fmla="*/ 26 w 43"/>
                <a:gd name="T19" fmla="*/ 31 h 37"/>
                <a:gd name="T20" fmla="*/ 27 w 43"/>
                <a:gd name="T21" fmla="*/ 31 h 37"/>
                <a:gd name="T22" fmla="*/ 26 w 43"/>
                <a:gd name="T23" fmla="*/ 31 h 37"/>
                <a:gd name="T24" fmla="*/ 43 w 43"/>
                <a:gd name="T25" fmla="*/ 3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43" y="37"/>
                  </a:moveTo>
                  <a:lnTo>
                    <a:pt x="42" y="37"/>
                  </a:lnTo>
                  <a:lnTo>
                    <a:pt x="43" y="25"/>
                  </a:lnTo>
                  <a:lnTo>
                    <a:pt x="36" y="15"/>
                  </a:lnTo>
                  <a:lnTo>
                    <a:pt x="24" y="9"/>
                  </a:lnTo>
                  <a:lnTo>
                    <a:pt x="8" y="0"/>
                  </a:lnTo>
                  <a:lnTo>
                    <a:pt x="0" y="15"/>
                  </a:lnTo>
                  <a:lnTo>
                    <a:pt x="16" y="24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6" y="31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7" name="Freeform 297"/>
            <p:cNvSpPr>
              <a:spLocks/>
            </p:cNvSpPr>
            <p:nvPr/>
          </p:nvSpPr>
          <p:spPr bwMode="auto">
            <a:xfrm>
              <a:off x="2481" y="2550"/>
              <a:ext cx="14" cy="10"/>
            </a:xfrm>
            <a:custGeom>
              <a:avLst/>
              <a:gdLst>
                <a:gd name="T0" fmla="*/ 13 w 28"/>
                <a:gd name="T1" fmla="*/ 3 h 20"/>
                <a:gd name="T2" fmla="*/ 13 w 28"/>
                <a:gd name="T3" fmla="*/ 1 h 20"/>
                <a:gd name="T4" fmla="*/ 10 w 28"/>
                <a:gd name="T5" fmla="*/ 6 h 20"/>
                <a:gd name="T6" fmla="*/ 14 w 28"/>
                <a:gd name="T7" fmla="*/ 6 h 20"/>
                <a:gd name="T8" fmla="*/ 17 w 28"/>
                <a:gd name="T9" fmla="*/ 9 h 20"/>
                <a:gd name="T10" fmla="*/ 17 w 28"/>
                <a:gd name="T11" fmla="*/ 6 h 20"/>
                <a:gd name="T12" fmla="*/ 0 w 28"/>
                <a:gd name="T13" fmla="*/ 0 h 20"/>
                <a:gd name="T14" fmla="*/ 0 w 28"/>
                <a:gd name="T15" fmla="*/ 9 h 20"/>
                <a:gd name="T16" fmla="*/ 6 w 28"/>
                <a:gd name="T17" fmla="*/ 20 h 20"/>
                <a:gd name="T18" fmla="*/ 19 w 28"/>
                <a:gd name="T19" fmla="*/ 20 h 20"/>
                <a:gd name="T20" fmla="*/ 28 w 28"/>
                <a:gd name="T21" fmla="*/ 10 h 20"/>
                <a:gd name="T22" fmla="*/ 28 w 28"/>
                <a:gd name="T23" fmla="*/ 9 h 20"/>
                <a:gd name="T24" fmla="*/ 13 w 28"/>
                <a:gd name="T25" fmla="*/ 3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0"/>
                <a:gd name="T41" fmla="*/ 28 w 2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0">
                  <a:moveTo>
                    <a:pt x="13" y="3"/>
                  </a:moveTo>
                  <a:lnTo>
                    <a:pt x="13" y="1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6" y="20"/>
                  </a:lnTo>
                  <a:lnTo>
                    <a:pt x="19" y="2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8" name="Freeform 298"/>
            <p:cNvSpPr>
              <a:spLocks/>
            </p:cNvSpPr>
            <p:nvPr/>
          </p:nvSpPr>
          <p:spPr bwMode="auto">
            <a:xfrm>
              <a:off x="2488" y="2494"/>
              <a:ext cx="14" cy="60"/>
            </a:xfrm>
            <a:custGeom>
              <a:avLst/>
              <a:gdLst>
                <a:gd name="T0" fmla="*/ 10 w 29"/>
                <a:gd name="T1" fmla="*/ 15 h 120"/>
                <a:gd name="T2" fmla="*/ 7 w 29"/>
                <a:gd name="T3" fmla="*/ 10 h 120"/>
                <a:gd name="T4" fmla="*/ 12 w 29"/>
                <a:gd name="T5" fmla="*/ 36 h 120"/>
                <a:gd name="T6" fmla="*/ 10 w 29"/>
                <a:gd name="T7" fmla="*/ 69 h 120"/>
                <a:gd name="T8" fmla="*/ 6 w 29"/>
                <a:gd name="T9" fmla="*/ 95 h 120"/>
                <a:gd name="T10" fmla="*/ 0 w 29"/>
                <a:gd name="T11" fmla="*/ 114 h 120"/>
                <a:gd name="T12" fmla="*/ 15 w 29"/>
                <a:gd name="T13" fmla="*/ 120 h 120"/>
                <a:gd name="T14" fmla="*/ 23 w 29"/>
                <a:gd name="T15" fmla="*/ 98 h 120"/>
                <a:gd name="T16" fmla="*/ 28 w 29"/>
                <a:gd name="T17" fmla="*/ 69 h 120"/>
                <a:gd name="T18" fmla="*/ 29 w 29"/>
                <a:gd name="T19" fmla="*/ 36 h 120"/>
                <a:gd name="T20" fmla="*/ 25 w 29"/>
                <a:gd name="T21" fmla="*/ 4 h 120"/>
                <a:gd name="T22" fmla="*/ 22 w 29"/>
                <a:gd name="T23" fmla="*/ 0 h 120"/>
                <a:gd name="T24" fmla="*/ 25 w 29"/>
                <a:gd name="T25" fmla="*/ 4 h 120"/>
                <a:gd name="T26" fmla="*/ 23 w 29"/>
                <a:gd name="T27" fmla="*/ 3 h 120"/>
                <a:gd name="T28" fmla="*/ 22 w 29"/>
                <a:gd name="T29" fmla="*/ 0 h 120"/>
                <a:gd name="T30" fmla="*/ 10 w 29"/>
                <a:gd name="T31" fmla="*/ 15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20"/>
                <a:gd name="T50" fmla="*/ 29 w 29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20">
                  <a:moveTo>
                    <a:pt x="10" y="15"/>
                  </a:moveTo>
                  <a:lnTo>
                    <a:pt x="7" y="10"/>
                  </a:lnTo>
                  <a:lnTo>
                    <a:pt x="12" y="36"/>
                  </a:lnTo>
                  <a:lnTo>
                    <a:pt x="10" y="69"/>
                  </a:lnTo>
                  <a:lnTo>
                    <a:pt x="6" y="95"/>
                  </a:lnTo>
                  <a:lnTo>
                    <a:pt x="0" y="114"/>
                  </a:lnTo>
                  <a:lnTo>
                    <a:pt x="15" y="120"/>
                  </a:lnTo>
                  <a:lnTo>
                    <a:pt x="23" y="98"/>
                  </a:lnTo>
                  <a:lnTo>
                    <a:pt x="28" y="69"/>
                  </a:lnTo>
                  <a:lnTo>
                    <a:pt x="29" y="36"/>
                  </a:lnTo>
                  <a:lnTo>
                    <a:pt x="25" y="4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3" y="3"/>
                  </a:lnTo>
                  <a:lnTo>
                    <a:pt x="22" y="0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9" name="Freeform 299"/>
            <p:cNvSpPr>
              <a:spLocks/>
            </p:cNvSpPr>
            <p:nvPr/>
          </p:nvSpPr>
          <p:spPr bwMode="auto">
            <a:xfrm>
              <a:off x="2418" y="2477"/>
              <a:ext cx="80" cy="25"/>
            </a:xfrm>
            <a:custGeom>
              <a:avLst/>
              <a:gdLst>
                <a:gd name="T0" fmla="*/ 9 w 161"/>
                <a:gd name="T1" fmla="*/ 26 h 50"/>
                <a:gd name="T2" fmla="*/ 9 w 161"/>
                <a:gd name="T3" fmla="*/ 26 h 50"/>
                <a:gd name="T4" fmla="*/ 19 w 161"/>
                <a:gd name="T5" fmla="*/ 22 h 50"/>
                <a:gd name="T6" fmla="*/ 35 w 161"/>
                <a:gd name="T7" fmla="*/ 19 h 50"/>
                <a:gd name="T8" fmla="*/ 56 w 161"/>
                <a:gd name="T9" fmla="*/ 17 h 50"/>
                <a:gd name="T10" fmla="*/ 75 w 161"/>
                <a:gd name="T11" fmla="*/ 20 h 50"/>
                <a:gd name="T12" fmla="*/ 97 w 161"/>
                <a:gd name="T13" fmla="*/ 25 h 50"/>
                <a:gd name="T14" fmla="*/ 117 w 161"/>
                <a:gd name="T15" fmla="*/ 32 h 50"/>
                <a:gd name="T16" fmla="*/ 135 w 161"/>
                <a:gd name="T17" fmla="*/ 39 h 50"/>
                <a:gd name="T18" fmla="*/ 149 w 161"/>
                <a:gd name="T19" fmla="*/ 50 h 50"/>
                <a:gd name="T20" fmla="*/ 161 w 161"/>
                <a:gd name="T21" fmla="*/ 35 h 50"/>
                <a:gd name="T22" fmla="*/ 143 w 161"/>
                <a:gd name="T23" fmla="*/ 25 h 50"/>
                <a:gd name="T24" fmla="*/ 123 w 161"/>
                <a:gd name="T25" fmla="*/ 15 h 50"/>
                <a:gd name="T26" fmla="*/ 100 w 161"/>
                <a:gd name="T27" fmla="*/ 7 h 50"/>
                <a:gd name="T28" fmla="*/ 78 w 161"/>
                <a:gd name="T29" fmla="*/ 3 h 50"/>
                <a:gd name="T30" fmla="*/ 56 w 161"/>
                <a:gd name="T31" fmla="*/ 0 h 50"/>
                <a:gd name="T32" fmla="*/ 35 w 161"/>
                <a:gd name="T33" fmla="*/ 1 h 50"/>
                <a:gd name="T34" fmla="*/ 16 w 161"/>
                <a:gd name="T35" fmla="*/ 4 h 50"/>
                <a:gd name="T36" fmla="*/ 0 w 161"/>
                <a:gd name="T37" fmla="*/ 12 h 50"/>
                <a:gd name="T38" fmla="*/ 0 w 161"/>
                <a:gd name="T39" fmla="*/ 12 h 50"/>
                <a:gd name="T40" fmla="*/ 9 w 161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50"/>
                <a:gd name="T65" fmla="*/ 161 w 161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50">
                  <a:moveTo>
                    <a:pt x="9" y="26"/>
                  </a:moveTo>
                  <a:lnTo>
                    <a:pt x="9" y="26"/>
                  </a:lnTo>
                  <a:lnTo>
                    <a:pt x="19" y="22"/>
                  </a:lnTo>
                  <a:lnTo>
                    <a:pt x="35" y="19"/>
                  </a:lnTo>
                  <a:lnTo>
                    <a:pt x="56" y="17"/>
                  </a:lnTo>
                  <a:lnTo>
                    <a:pt x="75" y="20"/>
                  </a:lnTo>
                  <a:lnTo>
                    <a:pt x="97" y="25"/>
                  </a:lnTo>
                  <a:lnTo>
                    <a:pt x="117" y="32"/>
                  </a:lnTo>
                  <a:lnTo>
                    <a:pt x="135" y="39"/>
                  </a:lnTo>
                  <a:lnTo>
                    <a:pt x="149" y="50"/>
                  </a:lnTo>
                  <a:lnTo>
                    <a:pt x="161" y="35"/>
                  </a:lnTo>
                  <a:lnTo>
                    <a:pt x="143" y="25"/>
                  </a:lnTo>
                  <a:lnTo>
                    <a:pt x="123" y="15"/>
                  </a:lnTo>
                  <a:lnTo>
                    <a:pt x="100" y="7"/>
                  </a:lnTo>
                  <a:lnTo>
                    <a:pt x="78" y="3"/>
                  </a:lnTo>
                  <a:lnTo>
                    <a:pt x="56" y="0"/>
                  </a:lnTo>
                  <a:lnTo>
                    <a:pt x="35" y="1"/>
                  </a:lnTo>
                  <a:lnTo>
                    <a:pt x="16" y="4"/>
                  </a:lnTo>
                  <a:lnTo>
                    <a:pt x="0" y="12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0" name="Freeform 300"/>
            <p:cNvSpPr>
              <a:spLocks/>
            </p:cNvSpPr>
            <p:nvPr/>
          </p:nvSpPr>
          <p:spPr bwMode="auto">
            <a:xfrm>
              <a:off x="2413" y="2484"/>
              <a:ext cx="64" cy="53"/>
            </a:xfrm>
            <a:custGeom>
              <a:avLst/>
              <a:gdLst>
                <a:gd name="T0" fmla="*/ 112 w 129"/>
                <a:gd name="T1" fmla="*/ 90 h 105"/>
                <a:gd name="T2" fmla="*/ 114 w 129"/>
                <a:gd name="T3" fmla="*/ 84 h 105"/>
                <a:gd name="T4" fmla="*/ 112 w 129"/>
                <a:gd name="T5" fmla="*/ 77 h 105"/>
                <a:gd name="T6" fmla="*/ 112 w 129"/>
                <a:gd name="T7" fmla="*/ 71 h 105"/>
                <a:gd name="T8" fmla="*/ 114 w 129"/>
                <a:gd name="T9" fmla="*/ 65 h 105"/>
                <a:gd name="T10" fmla="*/ 121 w 129"/>
                <a:gd name="T11" fmla="*/ 52 h 105"/>
                <a:gd name="T12" fmla="*/ 127 w 129"/>
                <a:gd name="T13" fmla="*/ 36 h 105"/>
                <a:gd name="T14" fmla="*/ 129 w 129"/>
                <a:gd name="T15" fmla="*/ 23 h 105"/>
                <a:gd name="T16" fmla="*/ 124 w 129"/>
                <a:gd name="T17" fmla="*/ 14 h 105"/>
                <a:gd name="T18" fmla="*/ 115 w 129"/>
                <a:gd name="T19" fmla="*/ 10 h 105"/>
                <a:gd name="T20" fmla="*/ 104 w 129"/>
                <a:gd name="T21" fmla="*/ 5 h 105"/>
                <a:gd name="T22" fmla="*/ 92 w 129"/>
                <a:gd name="T23" fmla="*/ 2 h 105"/>
                <a:gd name="T24" fmla="*/ 80 w 129"/>
                <a:gd name="T25" fmla="*/ 0 h 105"/>
                <a:gd name="T26" fmla="*/ 67 w 129"/>
                <a:gd name="T27" fmla="*/ 0 h 105"/>
                <a:gd name="T28" fmla="*/ 54 w 129"/>
                <a:gd name="T29" fmla="*/ 0 h 105"/>
                <a:gd name="T30" fmla="*/ 42 w 129"/>
                <a:gd name="T31" fmla="*/ 0 h 105"/>
                <a:gd name="T32" fmla="*/ 31 w 129"/>
                <a:gd name="T33" fmla="*/ 2 h 105"/>
                <a:gd name="T34" fmla="*/ 18 w 129"/>
                <a:gd name="T35" fmla="*/ 10 h 105"/>
                <a:gd name="T36" fmla="*/ 12 w 129"/>
                <a:gd name="T37" fmla="*/ 20 h 105"/>
                <a:gd name="T38" fmla="*/ 9 w 129"/>
                <a:gd name="T39" fmla="*/ 35 h 105"/>
                <a:gd name="T40" fmla="*/ 6 w 129"/>
                <a:gd name="T41" fmla="*/ 52 h 105"/>
                <a:gd name="T42" fmla="*/ 4 w 129"/>
                <a:gd name="T43" fmla="*/ 59 h 105"/>
                <a:gd name="T44" fmla="*/ 3 w 129"/>
                <a:gd name="T45" fmla="*/ 67 h 105"/>
                <a:gd name="T46" fmla="*/ 0 w 129"/>
                <a:gd name="T47" fmla="*/ 74 h 105"/>
                <a:gd name="T48" fmla="*/ 0 w 129"/>
                <a:gd name="T49" fmla="*/ 81 h 105"/>
                <a:gd name="T50" fmla="*/ 1 w 129"/>
                <a:gd name="T51" fmla="*/ 86 h 105"/>
                <a:gd name="T52" fmla="*/ 3 w 129"/>
                <a:gd name="T53" fmla="*/ 90 h 105"/>
                <a:gd name="T54" fmla="*/ 4 w 129"/>
                <a:gd name="T55" fmla="*/ 94 h 105"/>
                <a:gd name="T56" fmla="*/ 7 w 129"/>
                <a:gd name="T57" fmla="*/ 96 h 105"/>
                <a:gd name="T58" fmla="*/ 20 w 129"/>
                <a:gd name="T59" fmla="*/ 94 h 105"/>
                <a:gd name="T60" fmla="*/ 34 w 129"/>
                <a:gd name="T61" fmla="*/ 93 h 105"/>
                <a:gd name="T62" fmla="*/ 48 w 129"/>
                <a:gd name="T63" fmla="*/ 91 h 105"/>
                <a:gd name="T64" fmla="*/ 61 w 129"/>
                <a:gd name="T65" fmla="*/ 91 h 105"/>
                <a:gd name="T66" fmla="*/ 76 w 129"/>
                <a:gd name="T67" fmla="*/ 93 h 105"/>
                <a:gd name="T68" fmla="*/ 89 w 129"/>
                <a:gd name="T69" fmla="*/ 96 h 105"/>
                <a:gd name="T70" fmla="*/ 104 w 129"/>
                <a:gd name="T71" fmla="*/ 99 h 105"/>
                <a:gd name="T72" fmla="*/ 117 w 129"/>
                <a:gd name="T73" fmla="*/ 105 h 105"/>
                <a:gd name="T74" fmla="*/ 117 w 129"/>
                <a:gd name="T75" fmla="*/ 103 h 105"/>
                <a:gd name="T76" fmla="*/ 115 w 129"/>
                <a:gd name="T77" fmla="*/ 99 h 105"/>
                <a:gd name="T78" fmla="*/ 112 w 129"/>
                <a:gd name="T79" fmla="*/ 93 h 105"/>
                <a:gd name="T80" fmla="*/ 112 w 129"/>
                <a:gd name="T81" fmla="*/ 9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9"/>
                <a:gd name="T124" fmla="*/ 0 h 105"/>
                <a:gd name="T125" fmla="*/ 129 w 129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9" h="105">
                  <a:moveTo>
                    <a:pt x="112" y="90"/>
                  </a:moveTo>
                  <a:lnTo>
                    <a:pt x="114" y="84"/>
                  </a:lnTo>
                  <a:lnTo>
                    <a:pt x="112" y="77"/>
                  </a:lnTo>
                  <a:lnTo>
                    <a:pt x="112" y="71"/>
                  </a:lnTo>
                  <a:lnTo>
                    <a:pt x="114" y="65"/>
                  </a:lnTo>
                  <a:lnTo>
                    <a:pt x="121" y="52"/>
                  </a:lnTo>
                  <a:lnTo>
                    <a:pt x="127" y="36"/>
                  </a:lnTo>
                  <a:lnTo>
                    <a:pt x="129" y="23"/>
                  </a:lnTo>
                  <a:lnTo>
                    <a:pt x="124" y="14"/>
                  </a:lnTo>
                  <a:lnTo>
                    <a:pt x="115" y="10"/>
                  </a:lnTo>
                  <a:lnTo>
                    <a:pt x="104" y="5"/>
                  </a:lnTo>
                  <a:lnTo>
                    <a:pt x="92" y="2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8" y="10"/>
                  </a:lnTo>
                  <a:lnTo>
                    <a:pt x="12" y="20"/>
                  </a:lnTo>
                  <a:lnTo>
                    <a:pt x="9" y="35"/>
                  </a:lnTo>
                  <a:lnTo>
                    <a:pt x="6" y="52"/>
                  </a:lnTo>
                  <a:lnTo>
                    <a:pt x="4" y="59"/>
                  </a:lnTo>
                  <a:lnTo>
                    <a:pt x="3" y="67"/>
                  </a:lnTo>
                  <a:lnTo>
                    <a:pt x="0" y="74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4" y="94"/>
                  </a:lnTo>
                  <a:lnTo>
                    <a:pt x="7" y="96"/>
                  </a:lnTo>
                  <a:lnTo>
                    <a:pt x="20" y="94"/>
                  </a:lnTo>
                  <a:lnTo>
                    <a:pt x="34" y="93"/>
                  </a:lnTo>
                  <a:lnTo>
                    <a:pt x="48" y="91"/>
                  </a:lnTo>
                  <a:lnTo>
                    <a:pt x="61" y="91"/>
                  </a:lnTo>
                  <a:lnTo>
                    <a:pt x="76" y="93"/>
                  </a:lnTo>
                  <a:lnTo>
                    <a:pt x="89" y="96"/>
                  </a:lnTo>
                  <a:lnTo>
                    <a:pt x="104" y="99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5" y="99"/>
                  </a:lnTo>
                  <a:lnTo>
                    <a:pt x="112" y="93"/>
                  </a:lnTo>
                  <a:lnTo>
                    <a:pt x="112" y="90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1" name="Freeform 301"/>
            <p:cNvSpPr>
              <a:spLocks/>
            </p:cNvSpPr>
            <p:nvPr/>
          </p:nvSpPr>
          <p:spPr bwMode="auto">
            <a:xfrm>
              <a:off x="2485" y="2497"/>
              <a:ext cx="10" cy="50"/>
            </a:xfrm>
            <a:custGeom>
              <a:avLst/>
              <a:gdLst>
                <a:gd name="T0" fmla="*/ 0 w 19"/>
                <a:gd name="T1" fmla="*/ 75 h 101"/>
                <a:gd name="T2" fmla="*/ 0 w 19"/>
                <a:gd name="T3" fmla="*/ 82 h 101"/>
                <a:gd name="T4" fmla="*/ 1 w 19"/>
                <a:gd name="T5" fmla="*/ 89 h 101"/>
                <a:gd name="T6" fmla="*/ 4 w 19"/>
                <a:gd name="T7" fmla="*/ 95 h 101"/>
                <a:gd name="T8" fmla="*/ 10 w 19"/>
                <a:gd name="T9" fmla="*/ 101 h 101"/>
                <a:gd name="T10" fmla="*/ 16 w 19"/>
                <a:gd name="T11" fmla="*/ 81 h 101"/>
                <a:gd name="T12" fmla="*/ 19 w 19"/>
                <a:gd name="T13" fmla="*/ 60 h 101"/>
                <a:gd name="T14" fmla="*/ 19 w 19"/>
                <a:gd name="T15" fmla="*/ 40 h 101"/>
                <a:gd name="T16" fmla="*/ 19 w 19"/>
                <a:gd name="T17" fmla="*/ 19 h 101"/>
                <a:gd name="T18" fmla="*/ 17 w 19"/>
                <a:gd name="T19" fmla="*/ 13 h 101"/>
                <a:gd name="T20" fmla="*/ 16 w 19"/>
                <a:gd name="T21" fmla="*/ 9 h 101"/>
                <a:gd name="T22" fmla="*/ 11 w 19"/>
                <a:gd name="T23" fmla="*/ 5 h 101"/>
                <a:gd name="T24" fmla="*/ 5 w 19"/>
                <a:gd name="T25" fmla="*/ 0 h 101"/>
                <a:gd name="T26" fmla="*/ 5 w 19"/>
                <a:gd name="T27" fmla="*/ 9 h 101"/>
                <a:gd name="T28" fmla="*/ 5 w 19"/>
                <a:gd name="T29" fmla="*/ 18 h 101"/>
                <a:gd name="T30" fmla="*/ 4 w 19"/>
                <a:gd name="T31" fmla="*/ 27 h 101"/>
                <a:gd name="T32" fmla="*/ 0 w 19"/>
                <a:gd name="T33" fmla="*/ 35 h 101"/>
                <a:gd name="T34" fmla="*/ 3 w 19"/>
                <a:gd name="T35" fmla="*/ 38 h 101"/>
                <a:gd name="T36" fmla="*/ 4 w 19"/>
                <a:gd name="T37" fmla="*/ 41 h 101"/>
                <a:gd name="T38" fmla="*/ 5 w 19"/>
                <a:gd name="T39" fmla="*/ 46 h 101"/>
                <a:gd name="T40" fmla="*/ 4 w 19"/>
                <a:gd name="T41" fmla="*/ 49 h 101"/>
                <a:gd name="T42" fmla="*/ 0 w 19"/>
                <a:gd name="T43" fmla="*/ 56 h 101"/>
                <a:gd name="T44" fmla="*/ 0 w 19"/>
                <a:gd name="T45" fmla="*/ 62 h 101"/>
                <a:gd name="T46" fmla="*/ 0 w 19"/>
                <a:gd name="T47" fmla="*/ 67 h 101"/>
                <a:gd name="T48" fmla="*/ 0 w 19"/>
                <a:gd name="T49" fmla="*/ 75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01"/>
                <a:gd name="T77" fmla="*/ 19 w 19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01">
                  <a:moveTo>
                    <a:pt x="0" y="75"/>
                  </a:moveTo>
                  <a:lnTo>
                    <a:pt x="0" y="82"/>
                  </a:lnTo>
                  <a:lnTo>
                    <a:pt x="1" y="89"/>
                  </a:lnTo>
                  <a:lnTo>
                    <a:pt x="4" y="95"/>
                  </a:lnTo>
                  <a:lnTo>
                    <a:pt x="10" y="101"/>
                  </a:lnTo>
                  <a:lnTo>
                    <a:pt x="16" y="81"/>
                  </a:lnTo>
                  <a:lnTo>
                    <a:pt x="19" y="60"/>
                  </a:lnTo>
                  <a:lnTo>
                    <a:pt x="19" y="40"/>
                  </a:lnTo>
                  <a:lnTo>
                    <a:pt x="19" y="19"/>
                  </a:lnTo>
                  <a:lnTo>
                    <a:pt x="17" y="13"/>
                  </a:lnTo>
                  <a:lnTo>
                    <a:pt x="16" y="9"/>
                  </a:lnTo>
                  <a:lnTo>
                    <a:pt x="11" y="5"/>
                  </a:lnTo>
                  <a:lnTo>
                    <a:pt x="5" y="0"/>
                  </a:lnTo>
                  <a:lnTo>
                    <a:pt x="5" y="9"/>
                  </a:lnTo>
                  <a:lnTo>
                    <a:pt x="5" y="18"/>
                  </a:lnTo>
                  <a:lnTo>
                    <a:pt x="4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4" y="41"/>
                  </a:lnTo>
                  <a:lnTo>
                    <a:pt x="5" y="46"/>
                  </a:lnTo>
                  <a:lnTo>
                    <a:pt x="4" y="49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2" name="Freeform 302"/>
            <p:cNvSpPr>
              <a:spLocks/>
            </p:cNvSpPr>
            <p:nvPr/>
          </p:nvSpPr>
          <p:spPr bwMode="auto">
            <a:xfrm>
              <a:off x="2469" y="2493"/>
              <a:ext cx="17" cy="46"/>
            </a:xfrm>
            <a:custGeom>
              <a:avLst/>
              <a:gdLst>
                <a:gd name="T0" fmla="*/ 27 w 34"/>
                <a:gd name="T1" fmla="*/ 91 h 92"/>
                <a:gd name="T2" fmla="*/ 28 w 34"/>
                <a:gd name="T3" fmla="*/ 89 h 92"/>
                <a:gd name="T4" fmla="*/ 30 w 34"/>
                <a:gd name="T5" fmla="*/ 85 h 92"/>
                <a:gd name="T6" fmla="*/ 30 w 34"/>
                <a:gd name="T7" fmla="*/ 82 h 92"/>
                <a:gd name="T8" fmla="*/ 30 w 34"/>
                <a:gd name="T9" fmla="*/ 80 h 92"/>
                <a:gd name="T10" fmla="*/ 27 w 34"/>
                <a:gd name="T11" fmla="*/ 77 h 92"/>
                <a:gd name="T12" fmla="*/ 25 w 34"/>
                <a:gd name="T13" fmla="*/ 74 h 92"/>
                <a:gd name="T14" fmla="*/ 24 w 34"/>
                <a:gd name="T15" fmla="*/ 73 h 92"/>
                <a:gd name="T16" fmla="*/ 24 w 34"/>
                <a:gd name="T17" fmla="*/ 70 h 92"/>
                <a:gd name="T18" fmla="*/ 25 w 34"/>
                <a:gd name="T19" fmla="*/ 66 h 92"/>
                <a:gd name="T20" fmla="*/ 28 w 34"/>
                <a:gd name="T21" fmla="*/ 61 h 92"/>
                <a:gd name="T22" fmla="*/ 31 w 34"/>
                <a:gd name="T23" fmla="*/ 57 h 92"/>
                <a:gd name="T24" fmla="*/ 33 w 34"/>
                <a:gd name="T25" fmla="*/ 53 h 92"/>
                <a:gd name="T26" fmla="*/ 33 w 34"/>
                <a:gd name="T27" fmla="*/ 48 h 92"/>
                <a:gd name="T28" fmla="*/ 31 w 34"/>
                <a:gd name="T29" fmla="*/ 44 h 92"/>
                <a:gd name="T30" fmla="*/ 30 w 34"/>
                <a:gd name="T31" fmla="*/ 39 h 92"/>
                <a:gd name="T32" fmla="*/ 31 w 34"/>
                <a:gd name="T33" fmla="*/ 35 h 92"/>
                <a:gd name="T34" fmla="*/ 31 w 34"/>
                <a:gd name="T35" fmla="*/ 34 h 92"/>
                <a:gd name="T36" fmla="*/ 33 w 34"/>
                <a:gd name="T37" fmla="*/ 31 h 92"/>
                <a:gd name="T38" fmla="*/ 34 w 34"/>
                <a:gd name="T39" fmla="*/ 29 h 92"/>
                <a:gd name="T40" fmla="*/ 34 w 34"/>
                <a:gd name="T41" fmla="*/ 28 h 92"/>
                <a:gd name="T42" fmla="*/ 34 w 34"/>
                <a:gd name="T43" fmla="*/ 18 h 92"/>
                <a:gd name="T44" fmla="*/ 31 w 34"/>
                <a:gd name="T45" fmla="*/ 7 h 92"/>
                <a:gd name="T46" fmla="*/ 25 w 34"/>
                <a:gd name="T47" fmla="*/ 0 h 92"/>
                <a:gd name="T48" fmla="*/ 19 w 34"/>
                <a:gd name="T49" fmla="*/ 2 h 92"/>
                <a:gd name="T50" fmla="*/ 14 w 34"/>
                <a:gd name="T51" fmla="*/ 12 h 92"/>
                <a:gd name="T52" fmla="*/ 12 w 34"/>
                <a:gd name="T53" fmla="*/ 26 h 92"/>
                <a:gd name="T54" fmla="*/ 11 w 34"/>
                <a:gd name="T55" fmla="*/ 41 h 92"/>
                <a:gd name="T56" fmla="*/ 3 w 34"/>
                <a:gd name="T57" fmla="*/ 56 h 92"/>
                <a:gd name="T58" fmla="*/ 3 w 34"/>
                <a:gd name="T59" fmla="*/ 57 h 92"/>
                <a:gd name="T60" fmla="*/ 5 w 34"/>
                <a:gd name="T61" fmla="*/ 61 h 92"/>
                <a:gd name="T62" fmla="*/ 6 w 34"/>
                <a:gd name="T63" fmla="*/ 64 h 92"/>
                <a:gd name="T64" fmla="*/ 6 w 34"/>
                <a:gd name="T65" fmla="*/ 69 h 92"/>
                <a:gd name="T66" fmla="*/ 5 w 34"/>
                <a:gd name="T67" fmla="*/ 72 h 92"/>
                <a:gd name="T68" fmla="*/ 5 w 34"/>
                <a:gd name="T69" fmla="*/ 73 h 92"/>
                <a:gd name="T70" fmla="*/ 3 w 34"/>
                <a:gd name="T71" fmla="*/ 76 h 92"/>
                <a:gd name="T72" fmla="*/ 0 w 34"/>
                <a:gd name="T73" fmla="*/ 77 h 92"/>
                <a:gd name="T74" fmla="*/ 6 w 34"/>
                <a:gd name="T75" fmla="*/ 83 h 92"/>
                <a:gd name="T76" fmla="*/ 14 w 34"/>
                <a:gd name="T77" fmla="*/ 89 h 92"/>
                <a:gd name="T78" fmla="*/ 21 w 34"/>
                <a:gd name="T79" fmla="*/ 92 h 92"/>
                <a:gd name="T80" fmla="*/ 27 w 34"/>
                <a:gd name="T81" fmla="*/ 91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"/>
                <a:gd name="T124" fmla="*/ 0 h 92"/>
                <a:gd name="T125" fmla="*/ 34 w 34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" h="92">
                  <a:moveTo>
                    <a:pt x="27" y="91"/>
                  </a:moveTo>
                  <a:lnTo>
                    <a:pt x="28" y="89"/>
                  </a:lnTo>
                  <a:lnTo>
                    <a:pt x="30" y="85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27" y="77"/>
                  </a:lnTo>
                  <a:lnTo>
                    <a:pt x="25" y="74"/>
                  </a:lnTo>
                  <a:lnTo>
                    <a:pt x="24" y="73"/>
                  </a:lnTo>
                  <a:lnTo>
                    <a:pt x="24" y="70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7"/>
                  </a:lnTo>
                  <a:lnTo>
                    <a:pt x="33" y="53"/>
                  </a:lnTo>
                  <a:lnTo>
                    <a:pt x="33" y="48"/>
                  </a:lnTo>
                  <a:lnTo>
                    <a:pt x="31" y="44"/>
                  </a:lnTo>
                  <a:lnTo>
                    <a:pt x="30" y="39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4" y="18"/>
                  </a:lnTo>
                  <a:lnTo>
                    <a:pt x="31" y="7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12"/>
                  </a:lnTo>
                  <a:lnTo>
                    <a:pt x="12" y="26"/>
                  </a:lnTo>
                  <a:lnTo>
                    <a:pt x="11" y="41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5" y="61"/>
                  </a:lnTo>
                  <a:lnTo>
                    <a:pt x="6" y="64"/>
                  </a:lnTo>
                  <a:lnTo>
                    <a:pt x="6" y="69"/>
                  </a:lnTo>
                  <a:lnTo>
                    <a:pt x="5" y="72"/>
                  </a:lnTo>
                  <a:lnTo>
                    <a:pt x="5" y="73"/>
                  </a:lnTo>
                  <a:lnTo>
                    <a:pt x="3" y="76"/>
                  </a:lnTo>
                  <a:lnTo>
                    <a:pt x="0" y="77"/>
                  </a:lnTo>
                  <a:lnTo>
                    <a:pt x="6" y="83"/>
                  </a:lnTo>
                  <a:lnTo>
                    <a:pt x="14" y="89"/>
                  </a:lnTo>
                  <a:lnTo>
                    <a:pt x="21" y="92"/>
                  </a:lnTo>
                  <a:lnTo>
                    <a:pt x="27" y="91"/>
                  </a:lnTo>
                  <a:close/>
                </a:path>
              </a:pathLst>
            </a:custGeom>
            <a:solidFill>
              <a:srgbClr val="CC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3" name="Freeform 303"/>
            <p:cNvSpPr>
              <a:spLocks/>
            </p:cNvSpPr>
            <p:nvPr/>
          </p:nvSpPr>
          <p:spPr bwMode="auto">
            <a:xfrm>
              <a:off x="2404" y="2488"/>
              <a:ext cx="21" cy="50"/>
            </a:xfrm>
            <a:custGeom>
              <a:avLst/>
              <a:gdLst>
                <a:gd name="T0" fmla="*/ 22 w 42"/>
                <a:gd name="T1" fmla="*/ 89 h 101"/>
                <a:gd name="T2" fmla="*/ 29 w 42"/>
                <a:gd name="T3" fmla="*/ 86 h 101"/>
                <a:gd name="T4" fmla="*/ 29 w 42"/>
                <a:gd name="T5" fmla="*/ 83 h 101"/>
                <a:gd name="T6" fmla="*/ 25 w 42"/>
                <a:gd name="T7" fmla="*/ 80 h 101"/>
                <a:gd name="T8" fmla="*/ 22 w 42"/>
                <a:gd name="T9" fmla="*/ 74 h 101"/>
                <a:gd name="T10" fmla="*/ 22 w 42"/>
                <a:gd name="T11" fmla="*/ 66 h 101"/>
                <a:gd name="T12" fmla="*/ 25 w 42"/>
                <a:gd name="T13" fmla="*/ 57 h 101"/>
                <a:gd name="T14" fmla="*/ 28 w 42"/>
                <a:gd name="T15" fmla="*/ 48 h 101"/>
                <a:gd name="T16" fmla="*/ 29 w 42"/>
                <a:gd name="T17" fmla="*/ 38 h 101"/>
                <a:gd name="T18" fmla="*/ 31 w 42"/>
                <a:gd name="T19" fmla="*/ 26 h 101"/>
                <a:gd name="T20" fmla="*/ 37 w 42"/>
                <a:gd name="T21" fmla="*/ 17 h 101"/>
                <a:gd name="T22" fmla="*/ 41 w 42"/>
                <a:gd name="T23" fmla="*/ 10 h 101"/>
                <a:gd name="T24" fmla="*/ 42 w 42"/>
                <a:gd name="T25" fmla="*/ 0 h 101"/>
                <a:gd name="T26" fmla="*/ 32 w 42"/>
                <a:gd name="T27" fmla="*/ 4 h 101"/>
                <a:gd name="T28" fmla="*/ 25 w 42"/>
                <a:gd name="T29" fmla="*/ 12 h 101"/>
                <a:gd name="T30" fmla="*/ 19 w 42"/>
                <a:gd name="T31" fmla="*/ 19 h 101"/>
                <a:gd name="T32" fmla="*/ 15 w 42"/>
                <a:gd name="T33" fmla="*/ 28 h 101"/>
                <a:gd name="T34" fmla="*/ 4 w 42"/>
                <a:gd name="T35" fmla="*/ 44 h 101"/>
                <a:gd name="T36" fmla="*/ 0 w 42"/>
                <a:gd name="T37" fmla="*/ 63 h 101"/>
                <a:gd name="T38" fmla="*/ 0 w 42"/>
                <a:gd name="T39" fmla="*/ 82 h 101"/>
                <a:gd name="T40" fmla="*/ 6 w 42"/>
                <a:gd name="T41" fmla="*/ 101 h 101"/>
                <a:gd name="T42" fmla="*/ 9 w 42"/>
                <a:gd name="T43" fmla="*/ 96 h 101"/>
                <a:gd name="T44" fmla="*/ 13 w 42"/>
                <a:gd name="T45" fmla="*/ 93 h 101"/>
                <a:gd name="T46" fmla="*/ 18 w 42"/>
                <a:gd name="T47" fmla="*/ 90 h 101"/>
                <a:gd name="T48" fmla="*/ 22 w 42"/>
                <a:gd name="T49" fmla="*/ 89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01"/>
                <a:gd name="T77" fmla="*/ 42 w 42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01">
                  <a:moveTo>
                    <a:pt x="22" y="89"/>
                  </a:moveTo>
                  <a:lnTo>
                    <a:pt x="29" y="86"/>
                  </a:lnTo>
                  <a:lnTo>
                    <a:pt x="29" y="83"/>
                  </a:lnTo>
                  <a:lnTo>
                    <a:pt x="25" y="80"/>
                  </a:lnTo>
                  <a:lnTo>
                    <a:pt x="22" y="74"/>
                  </a:lnTo>
                  <a:lnTo>
                    <a:pt x="22" y="66"/>
                  </a:lnTo>
                  <a:lnTo>
                    <a:pt x="25" y="57"/>
                  </a:lnTo>
                  <a:lnTo>
                    <a:pt x="28" y="48"/>
                  </a:lnTo>
                  <a:lnTo>
                    <a:pt x="29" y="38"/>
                  </a:lnTo>
                  <a:lnTo>
                    <a:pt x="31" y="26"/>
                  </a:lnTo>
                  <a:lnTo>
                    <a:pt x="37" y="17"/>
                  </a:lnTo>
                  <a:lnTo>
                    <a:pt x="41" y="10"/>
                  </a:lnTo>
                  <a:lnTo>
                    <a:pt x="42" y="0"/>
                  </a:lnTo>
                  <a:lnTo>
                    <a:pt x="32" y="4"/>
                  </a:lnTo>
                  <a:lnTo>
                    <a:pt x="25" y="12"/>
                  </a:lnTo>
                  <a:lnTo>
                    <a:pt x="19" y="19"/>
                  </a:lnTo>
                  <a:lnTo>
                    <a:pt x="15" y="28"/>
                  </a:lnTo>
                  <a:lnTo>
                    <a:pt x="4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6" y="101"/>
                  </a:lnTo>
                  <a:lnTo>
                    <a:pt x="9" y="96"/>
                  </a:lnTo>
                  <a:lnTo>
                    <a:pt x="13" y="93"/>
                  </a:lnTo>
                  <a:lnTo>
                    <a:pt x="18" y="90"/>
                  </a:lnTo>
                  <a:lnTo>
                    <a:pt x="22" y="89"/>
                  </a:lnTo>
                  <a:close/>
                </a:path>
              </a:pathLst>
            </a:custGeom>
            <a:solidFill>
              <a:srgbClr val="CC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4" name="Freeform 304"/>
            <p:cNvSpPr>
              <a:spLocks/>
            </p:cNvSpPr>
            <p:nvPr/>
          </p:nvSpPr>
          <p:spPr bwMode="auto">
            <a:xfrm>
              <a:off x="2441" y="2543"/>
              <a:ext cx="43" cy="208"/>
            </a:xfrm>
            <a:custGeom>
              <a:avLst/>
              <a:gdLst>
                <a:gd name="T0" fmla="*/ 45 w 86"/>
                <a:gd name="T1" fmla="*/ 119 h 418"/>
                <a:gd name="T2" fmla="*/ 43 w 86"/>
                <a:gd name="T3" fmla="*/ 121 h 418"/>
                <a:gd name="T4" fmla="*/ 42 w 86"/>
                <a:gd name="T5" fmla="*/ 126 h 418"/>
                <a:gd name="T6" fmla="*/ 40 w 86"/>
                <a:gd name="T7" fmla="*/ 130 h 418"/>
                <a:gd name="T8" fmla="*/ 39 w 86"/>
                <a:gd name="T9" fmla="*/ 135 h 418"/>
                <a:gd name="T10" fmla="*/ 33 w 86"/>
                <a:gd name="T11" fmla="*/ 164 h 418"/>
                <a:gd name="T12" fmla="*/ 30 w 86"/>
                <a:gd name="T13" fmla="*/ 192 h 418"/>
                <a:gd name="T14" fmla="*/ 27 w 86"/>
                <a:gd name="T15" fmla="*/ 221 h 418"/>
                <a:gd name="T16" fmla="*/ 21 w 86"/>
                <a:gd name="T17" fmla="*/ 250 h 418"/>
                <a:gd name="T18" fmla="*/ 17 w 86"/>
                <a:gd name="T19" fmla="*/ 273 h 418"/>
                <a:gd name="T20" fmla="*/ 18 w 86"/>
                <a:gd name="T21" fmla="*/ 297 h 418"/>
                <a:gd name="T22" fmla="*/ 20 w 86"/>
                <a:gd name="T23" fmla="*/ 321 h 418"/>
                <a:gd name="T24" fmla="*/ 17 w 86"/>
                <a:gd name="T25" fmla="*/ 346 h 418"/>
                <a:gd name="T26" fmla="*/ 13 w 86"/>
                <a:gd name="T27" fmla="*/ 364 h 418"/>
                <a:gd name="T28" fmla="*/ 8 w 86"/>
                <a:gd name="T29" fmla="*/ 380 h 418"/>
                <a:gd name="T30" fmla="*/ 4 w 86"/>
                <a:gd name="T31" fmla="*/ 397 h 418"/>
                <a:gd name="T32" fmla="*/ 0 w 86"/>
                <a:gd name="T33" fmla="*/ 415 h 418"/>
                <a:gd name="T34" fmla="*/ 10 w 86"/>
                <a:gd name="T35" fmla="*/ 418 h 418"/>
                <a:gd name="T36" fmla="*/ 20 w 86"/>
                <a:gd name="T37" fmla="*/ 418 h 418"/>
                <a:gd name="T38" fmla="*/ 30 w 86"/>
                <a:gd name="T39" fmla="*/ 418 h 418"/>
                <a:gd name="T40" fmla="*/ 40 w 86"/>
                <a:gd name="T41" fmla="*/ 416 h 418"/>
                <a:gd name="T42" fmla="*/ 51 w 86"/>
                <a:gd name="T43" fmla="*/ 415 h 418"/>
                <a:gd name="T44" fmla="*/ 59 w 86"/>
                <a:gd name="T45" fmla="*/ 412 h 418"/>
                <a:gd name="T46" fmla="*/ 70 w 86"/>
                <a:gd name="T47" fmla="*/ 409 h 418"/>
                <a:gd name="T48" fmla="*/ 80 w 86"/>
                <a:gd name="T49" fmla="*/ 406 h 418"/>
                <a:gd name="T50" fmla="*/ 83 w 86"/>
                <a:gd name="T51" fmla="*/ 346 h 418"/>
                <a:gd name="T52" fmla="*/ 78 w 86"/>
                <a:gd name="T53" fmla="*/ 286 h 418"/>
                <a:gd name="T54" fmla="*/ 74 w 86"/>
                <a:gd name="T55" fmla="*/ 227 h 418"/>
                <a:gd name="T56" fmla="*/ 73 w 86"/>
                <a:gd name="T57" fmla="*/ 167 h 418"/>
                <a:gd name="T58" fmla="*/ 74 w 86"/>
                <a:gd name="T59" fmla="*/ 129 h 418"/>
                <a:gd name="T60" fmla="*/ 78 w 86"/>
                <a:gd name="T61" fmla="*/ 91 h 418"/>
                <a:gd name="T62" fmla="*/ 81 w 86"/>
                <a:gd name="T63" fmla="*/ 53 h 418"/>
                <a:gd name="T64" fmla="*/ 86 w 86"/>
                <a:gd name="T65" fmla="*/ 15 h 418"/>
                <a:gd name="T66" fmla="*/ 84 w 86"/>
                <a:gd name="T67" fmla="*/ 12 h 418"/>
                <a:gd name="T68" fmla="*/ 80 w 86"/>
                <a:gd name="T69" fmla="*/ 8 h 418"/>
                <a:gd name="T70" fmla="*/ 74 w 86"/>
                <a:gd name="T71" fmla="*/ 5 h 418"/>
                <a:gd name="T72" fmla="*/ 70 w 86"/>
                <a:gd name="T73" fmla="*/ 0 h 418"/>
                <a:gd name="T74" fmla="*/ 64 w 86"/>
                <a:gd name="T75" fmla="*/ 13 h 418"/>
                <a:gd name="T76" fmla="*/ 61 w 86"/>
                <a:gd name="T77" fmla="*/ 25 h 418"/>
                <a:gd name="T78" fmla="*/ 59 w 86"/>
                <a:gd name="T79" fmla="*/ 38 h 418"/>
                <a:gd name="T80" fmla="*/ 55 w 86"/>
                <a:gd name="T81" fmla="*/ 51 h 418"/>
                <a:gd name="T82" fmla="*/ 52 w 86"/>
                <a:gd name="T83" fmla="*/ 67 h 418"/>
                <a:gd name="T84" fmla="*/ 51 w 86"/>
                <a:gd name="T85" fmla="*/ 85 h 418"/>
                <a:gd name="T86" fmla="*/ 51 w 86"/>
                <a:gd name="T87" fmla="*/ 102 h 418"/>
                <a:gd name="T88" fmla="*/ 45 w 86"/>
                <a:gd name="T89" fmla="*/ 119 h 4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"/>
                <a:gd name="T136" fmla="*/ 0 h 418"/>
                <a:gd name="T137" fmla="*/ 86 w 86"/>
                <a:gd name="T138" fmla="*/ 418 h 4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" h="418">
                  <a:moveTo>
                    <a:pt x="45" y="119"/>
                  </a:moveTo>
                  <a:lnTo>
                    <a:pt x="43" y="121"/>
                  </a:lnTo>
                  <a:lnTo>
                    <a:pt x="42" y="126"/>
                  </a:lnTo>
                  <a:lnTo>
                    <a:pt x="40" y="130"/>
                  </a:lnTo>
                  <a:lnTo>
                    <a:pt x="39" y="135"/>
                  </a:lnTo>
                  <a:lnTo>
                    <a:pt x="33" y="164"/>
                  </a:lnTo>
                  <a:lnTo>
                    <a:pt x="30" y="192"/>
                  </a:lnTo>
                  <a:lnTo>
                    <a:pt x="27" y="221"/>
                  </a:lnTo>
                  <a:lnTo>
                    <a:pt x="21" y="250"/>
                  </a:lnTo>
                  <a:lnTo>
                    <a:pt x="17" y="273"/>
                  </a:lnTo>
                  <a:lnTo>
                    <a:pt x="18" y="297"/>
                  </a:lnTo>
                  <a:lnTo>
                    <a:pt x="20" y="321"/>
                  </a:lnTo>
                  <a:lnTo>
                    <a:pt x="17" y="346"/>
                  </a:lnTo>
                  <a:lnTo>
                    <a:pt x="13" y="364"/>
                  </a:lnTo>
                  <a:lnTo>
                    <a:pt x="8" y="380"/>
                  </a:lnTo>
                  <a:lnTo>
                    <a:pt x="4" y="397"/>
                  </a:lnTo>
                  <a:lnTo>
                    <a:pt x="0" y="415"/>
                  </a:lnTo>
                  <a:lnTo>
                    <a:pt x="10" y="418"/>
                  </a:lnTo>
                  <a:lnTo>
                    <a:pt x="20" y="418"/>
                  </a:lnTo>
                  <a:lnTo>
                    <a:pt x="30" y="418"/>
                  </a:lnTo>
                  <a:lnTo>
                    <a:pt x="40" y="416"/>
                  </a:lnTo>
                  <a:lnTo>
                    <a:pt x="51" y="415"/>
                  </a:lnTo>
                  <a:lnTo>
                    <a:pt x="59" y="412"/>
                  </a:lnTo>
                  <a:lnTo>
                    <a:pt x="70" y="409"/>
                  </a:lnTo>
                  <a:lnTo>
                    <a:pt x="80" y="406"/>
                  </a:lnTo>
                  <a:lnTo>
                    <a:pt x="83" y="346"/>
                  </a:lnTo>
                  <a:lnTo>
                    <a:pt x="78" y="286"/>
                  </a:lnTo>
                  <a:lnTo>
                    <a:pt x="74" y="227"/>
                  </a:lnTo>
                  <a:lnTo>
                    <a:pt x="73" y="167"/>
                  </a:lnTo>
                  <a:lnTo>
                    <a:pt x="74" y="129"/>
                  </a:lnTo>
                  <a:lnTo>
                    <a:pt x="78" y="91"/>
                  </a:lnTo>
                  <a:lnTo>
                    <a:pt x="81" y="53"/>
                  </a:lnTo>
                  <a:lnTo>
                    <a:pt x="86" y="15"/>
                  </a:lnTo>
                  <a:lnTo>
                    <a:pt x="84" y="12"/>
                  </a:lnTo>
                  <a:lnTo>
                    <a:pt x="80" y="8"/>
                  </a:lnTo>
                  <a:lnTo>
                    <a:pt x="74" y="5"/>
                  </a:lnTo>
                  <a:lnTo>
                    <a:pt x="70" y="0"/>
                  </a:lnTo>
                  <a:lnTo>
                    <a:pt x="64" y="13"/>
                  </a:lnTo>
                  <a:lnTo>
                    <a:pt x="61" y="25"/>
                  </a:lnTo>
                  <a:lnTo>
                    <a:pt x="59" y="38"/>
                  </a:lnTo>
                  <a:lnTo>
                    <a:pt x="55" y="51"/>
                  </a:lnTo>
                  <a:lnTo>
                    <a:pt x="52" y="67"/>
                  </a:lnTo>
                  <a:lnTo>
                    <a:pt x="51" y="85"/>
                  </a:lnTo>
                  <a:lnTo>
                    <a:pt x="51" y="102"/>
                  </a:lnTo>
                  <a:lnTo>
                    <a:pt x="45" y="119"/>
                  </a:lnTo>
                  <a:close/>
                </a:path>
              </a:pathLst>
            </a:custGeom>
            <a:solidFill>
              <a:srgbClr val="CC99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5" name="Freeform 305"/>
            <p:cNvSpPr>
              <a:spLocks/>
            </p:cNvSpPr>
            <p:nvPr/>
          </p:nvSpPr>
          <p:spPr bwMode="auto">
            <a:xfrm>
              <a:off x="2420" y="2338"/>
              <a:ext cx="5" cy="9"/>
            </a:xfrm>
            <a:custGeom>
              <a:avLst/>
              <a:gdLst>
                <a:gd name="T0" fmla="*/ 7 w 10"/>
                <a:gd name="T1" fmla="*/ 0 h 17"/>
                <a:gd name="T2" fmla="*/ 2 w 10"/>
                <a:gd name="T3" fmla="*/ 3 h 17"/>
                <a:gd name="T4" fmla="*/ 0 w 10"/>
                <a:gd name="T5" fmla="*/ 10 h 17"/>
                <a:gd name="T6" fmla="*/ 3 w 10"/>
                <a:gd name="T7" fmla="*/ 16 h 17"/>
                <a:gd name="T8" fmla="*/ 10 w 10"/>
                <a:gd name="T9" fmla="*/ 17 h 17"/>
                <a:gd name="T10" fmla="*/ 7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7" y="0"/>
                  </a:moveTo>
                  <a:lnTo>
                    <a:pt x="2" y="3"/>
                  </a:lnTo>
                  <a:lnTo>
                    <a:pt x="0" y="10"/>
                  </a:lnTo>
                  <a:lnTo>
                    <a:pt x="3" y="16"/>
                  </a:lnTo>
                  <a:lnTo>
                    <a:pt x="1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6" name="Freeform 306"/>
            <p:cNvSpPr>
              <a:spLocks/>
            </p:cNvSpPr>
            <p:nvPr/>
          </p:nvSpPr>
          <p:spPr bwMode="auto">
            <a:xfrm>
              <a:off x="2423" y="2335"/>
              <a:ext cx="13" cy="12"/>
            </a:xfrm>
            <a:custGeom>
              <a:avLst/>
              <a:gdLst>
                <a:gd name="T0" fmla="*/ 12 w 27"/>
                <a:gd name="T1" fmla="*/ 1 h 23"/>
                <a:gd name="T2" fmla="*/ 12 w 27"/>
                <a:gd name="T3" fmla="*/ 0 h 23"/>
                <a:gd name="T4" fmla="*/ 9 w 27"/>
                <a:gd name="T5" fmla="*/ 4 h 23"/>
                <a:gd name="T6" fmla="*/ 8 w 27"/>
                <a:gd name="T7" fmla="*/ 4 h 23"/>
                <a:gd name="T8" fmla="*/ 5 w 27"/>
                <a:gd name="T9" fmla="*/ 4 h 23"/>
                <a:gd name="T10" fmla="*/ 0 w 27"/>
                <a:gd name="T11" fmla="*/ 6 h 23"/>
                <a:gd name="T12" fmla="*/ 3 w 27"/>
                <a:gd name="T13" fmla="*/ 23 h 23"/>
                <a:gd name="T14" fmla="*/ 8 w 27"/>
                <a:gd name="T15" fmla="*/ 22 h 23"/>
                <a:gd name="T16" fmla="*/ 14 w 27"/>
                <a:gd name="T17" fmla="*/ 22 h 23"/>
                <a:gd name="T18" fmla="*/ 21 w 27"/>
                <a:gd name="T19" fmla="*/ 16 h 23"/>
                <a:gd name="T20" fmla="*/ 27 w 27"/>
                <a:gd name="T21" fmla="*/ 9 h 23"/>
                <a:gd name="T22" fmla="*/ 27 w 27"/>
                <a:gd name="T23" fmla="*/ 7 h 23"/>
                <a:gd name="T24" fmla="*/ 12 w 27"/>
                <a:gd name="T25" fmla="*/ 1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23"/>
                <a:gd name="T41" fmla="*/ 27 w 27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23">
                  <a:moveTo>
                    <a:pt x="12" y="1"/>
                  </a:moveTo>
                  <a:lnTo>
                    <a:pt x="12" y="0"/>
                  </a:lnTo>
                  <a:lnTo>
                    <a:pt x="9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0" y="6"/>
                  </a:lnTo>
                  <a:lnTo>
                    <a:pt x="3" y="23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21" y="16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7" name="Freeform 307"/>
            <p:cNvSpPr>
              <a:spLocks/>
            </p:cNvSpPr>
            <p:nvPr/>
          </p:nvSpPr>
          <p:spPr bwMode="auto">
            <a:xfrm>
              <a:off x="2429" y="2291"/>
              <a:ext cx="31" cy="48"/>
            </a:xfrm>
            <a:custGeom>
              <a:avLst/>
              <a:gdLst>
                <a:gd name="T0" fmla="*/ 53 w 61"/>
                <a:gd name="T1" fmla="*/ 0 h 96"/>
                <a:gd name="T2" fmla="*/ 53 w 61"/>
                <a:gd name="T3" fmla="*/ 0 h 96"/>
                <a:gd name="T4" fmla="*/ 47 w 61"/>
                <a:gd name="T5" fmla="*/ 7 h 96"/>
                <a:gd name="T6" fmla="*/ 40 w 61"/>
                <a:gd name="T7" fmla="*/ 16 h 96"/>
                <a:gd name="T8" fmla="*/ 32 w 61"/>
                <a:gd name="T9" fmla="*/ 29 h 96"/>
                <a:gd name="T10" fmla="*/ 25 w 61"/>
                <a:gd name="T11" fmla="*/ 44 h 96"/>
                <a:gd name="T12" fmla="*/ 16 w 61"/>
                <a:gd name="T13" fmla="*/ 58 h 96"/>
                <a:gd name="T14" fmla="*/ 9 w 61"/>
                <a:gd name="T15" fmla="*/ 71 h 96"/>
                <a:gd name="T16" fmla="*/ 3 w 61"/>
                <a:gd name="T17" fmla="*/ 84 h 96"/>
                <a:gd name="T18" fmla="*/ 0 w 61"/>
                <a:gd name="T19" fmla="*/ 90 h 96"/>
                <a:gd name="T20" fmla="*/ 15 w 61"/>
                <a:gd name="T21" fmla="*/ 96 h 96"/>
                <a:gd name="T22" fmla="*/ 18 w 61"/>
                <a:gd name="T23" fmla="*/ 90 h 96"/>
                <a:gd name="T24" fmla="*/ 24 w 61"/>
                <a:gd name="T25" fmla="*/ 80 h 96"/>
                <a:gd name="T26" fmla="*/ 31 w 61"/>
                <a:gd name="T27" fmla="*/ 67 h 96"/>
                <a:gd name="T28" fmla="*/ 40 w 61"/>
                <a:gd name="T29" fmla="*/ 52 h 96"/>
                <a:gd name="T30" fmla="*/ 47 w 61"/>
                <a:gd name="T31" fmla="*/ 38 h 96"/>
                <a:gd name="T32" fmla="*/ 54 w 61"/>
                <a:gd name="T33" fmla="*/ 25 h 96"/>
                <a:gd name="T34" fmla="*/ 61 w 61"/>
                <a:gd name="T35" fmla="*/ 16 h 96"/>
                <a:gd name="T36" fmla="*/ 61 w 61"/>
                <a:gd name="T37" fmla="*/ 14 h 96"/>
                <a:gd name="T38" fmla="*/ 61 w 61"/>
                <a:gd name="T39" fmla="*/ 14 h 96"/>
                <a:gd name="T40" fmla="*/ 53 w 61"/>
                <a:gd name="T41" fmla="*/ 0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96"/>
                <a:gd name="T65" fmla="*/ 61 w 61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96">
                  <a:moveTo>
                    <a:pt x="53" y="0"/>
                  </a:moveTo>
                  <a:lnTo>
                    <a:pt x="53" y="0"/>
                  </a:lnTo>
                  <a:lnTo>
                    <a:pt x="47" y="7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4"/>
                  </a:lnTo>
                  <a:lnTo>
                    <a:pt x="16" y="58"/>
                  </a:lnTo>
                  <a:lnTo>
                    <a:pt x="9" y="71"/>
                  </a:lnTo>
                  <a:lnTo>
                    <a:pt x="3" y="84"/>
                  </a:lnTo>
                  <a:lnTo>
                    <a:pt x="0" y="90"/>
                  </a:lnTo>
                  <a:lnTo>
                    <a:pt x="15" y="96"/>
                  </a:lnTo>
                  <a:lnTo>
                    <a:pt x="18" y="90"/>
                  </a:lnTo>
                  <a:lnTo>
                    <a:pt x="24" y="80"/>
                  </a:lnTo>
                  <a:lnTo>
                    <a:pt x="31" y="67"/>
                  </a:lnTo>
                  <a:lnTo>
                    <a:pt x="40" y="52"/>
                  </a:lnTo>
                  <a:lnTo>
                    <a:pt x="47" y="38"/>
                  </a:lnTo>
                  <a:lnTo>
                    <a:pt x="54" y="25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8" name="Freeform 308"/>
            <p:cNvSpPr>
              <a:spLocks/>
            </p:cNvSpPr>
            <p:nvPr/>
          </p:nvSpPr>
          <p:spPr bwMode="auto">
            <a:xfrm>
              <a:off x="2455" y="2290"/>
              <a:ext cx="14" cy="48"/>
            </a:xfrm>
            <a:custGeom>
              <a:avLst/>
              <a:gdLst>
                <a:gd name="T0" fmla="*/ 10 w 27"/>
                <a:gd name="T1" fmla="*/ 24 h 97"/>
                <a:gd name="T2" fmla="*/ 27 w 27"/>
                <a:gd name="T3" fmla="*/ 22 h 97"/>
                <a:gd name="T4" fmla="*/ 26 w 27"/>
                <a:gd name="T5" fmla="*/ 15 h 97"/>
                <a:gd name="T6" fmla="*/ 20 w 27"/>
                <a:gd name="T7" fmla="*/ 6 h 97"/>
                <a:gd name="T8" fmla="*/ 11 w 27"/>
                <a:gd name="T9" fmla="*/ 0 h 97"/>
                <a:gd name="T10" fmla="*/ 0 w 27"/>
                <a:gd name="T11" fmla="*/ 2 h 97"/>
                <a:gd name="T12" fmla="*/ 8 w 27"/>
                <a:gd name="T13" fmla="*/ 16 h 97"/>
                <a:gd name="T14" fmla="*/ 8 w 27"/>
                <a:gd name="T15" fmla="*/ 18 h 97"/>
                <a:gd name="T16" fmla="*/ 8 w 27"/>
                <a:gd name="T17" fmla="*/ 18 h 97"/>
                <a:gd name="T18" fmla="*/ 8 w 27"/>
                <a:gd name="T19" fmla="*/ 21 h 97"/>
                <a:gd name="T20" fmla="*/ 10 w 27"/>
                <a:gd name="T21" fmla="*/ 25 h 97"/>
                <a:gd name="T22" fmla="*/ 27 w 27"/>
                <a:gd name="T23" fmla="*/ 24 h 97"/>
                <a:gd name="T24" fmla="*/ 10 w 27"/>
                <a:gd name="T25" fmla="*/ 25 h 97"/>
                <a:gd name="T26" fmla="*/ 27 w 27"/>
                <a:gd name="T27" fmla="*/ 97 h 97"/>
                <a:gd name="T28" fmla="*/ 27 w 27"/>
                <a:gd name="T29" fmla="*/ 24 h 97"/>
                <a:gd name="T30" fmla="*/ 10 w 27"/>
                <a:gd name="T31" fmla="*/ 24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97"/>
                <a:gd name="T50" fmla="*/ 27 w 27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97">
                  <a:moveTo>
                    <a:pt x="10" y="24"/>
                  </a:moveTo>
                  <a:lnTo>
                    <a:pt x="27" y="22"/>
                  </a:lnTo>
                  <a:lnTo>
                    <a:pt x="26" y="15"/>
                  </a:lnTo>
                  <a:lnTo>
                    <a:pt x="20" y="6"/>
                  </a:lnTo>
                  <a:lnTo>
                    <a:pt x="11" y="0"/>
                  </a:lnTo>
                  <a:lnTo>
                    <a:pt x="0" y="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10" y="25"/>
                  </a:lnTo>
                  <a:lnTo>
                    <a:pt x="27" y="24"/>
                  </a:lnTo>
                  <a:lnTo>
                    <a:pt x="10" y="25"/>
                  </a:lnTo>
                  <a:lnTo>
                    <a:pt x="27" y="97"/>
                  </a:lnTo>
                  <a:lnTo>
                    <a:pt x="27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9" name="Freeform 309"/>
            <p:cNvSpPr>
              <a:spLocks/>
            </p:cNvSpPr>
            <p:nvPr/>
          </p:nvSpPr>
          <p:spPr bwMode="auto">
            <a:xfrm>
              <a:off x="2457" y="2290"/>
              <a:ext cx="12" cy="12"/>
            </a:xfrm>
            <a:custGeom>
              <a:avLst/>
              <a:gdLst>
                <a:gd name="T0" fmla="*/ 4 w 24"/>
                <a:gd name="T1" fmla="*/ 18 h 24"/>
                <a:gd name="T2" fmla="*/ 5 w 24"/>
                <a:gd name="T3" fmla="*/ 18 h 24"/>
                <a:gd name="T4" fmla="*/ 5 w 24"/>
                <a:gd name="T5" fmla="*/ 18 h 24"/>
                <a:gd name="T6" fmla="*/ 4 w 24"/>
                <a:gd name="T7" fmla="*/ 16 h 24"/>
                <a:gd name="T8" fmla="*/ 5 w 24"/>
                <a:gd name="T9" fmla="*/ 21 h 24"/>
                <a:gd name="T10" fmla="*/ 7 w 24"/>
                <a:gd name="T11" fmla="*/ 24 h 24"/>
                <a:gd name="T12" fmla="*/ 24 w 24"/>
                <a:gd name="T13" fmla="*/ 24 h 24"/>
                <a:gd name="T14" fmla="*/ 23 w 24"/>
                <a:gd name="T15" fmla="*/ 15 h 24"/>
                <a:gd name="T16" fmla="*/ 19 w 24"/>
                <a:gd name="T17" fmla="*/ 8 h 24"/>
                <a:gd name="T18" fmla="*/ 11 w 24"/>
                <a:gd name="T19" fmla="*/ 0 h 24"/>
                <a:gd name="T20" fmla="*/ 0 w 24"/>
                <a:gd name="T21" fmla="*/ 0 h 24"/>
                <a:gd name="T22" fmla="*/ 1 w 24"/>
                <a:gd name="T23" fmla="*/ 0 h 24"/>
                <a:gd name="T24" fmla="*/ 4 w 24"/>
                <a:gd name="T25" fmla="*/ 18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4"/>
                <a:gd name="T41" fmla="*/ 24 w 24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4">
                  <a:moveTo>
                    <a:pt x="4" y="18"/>
                  </a:moveTo>
                  <a:lnTo>
                    <a:pt x="5" y="18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7" y="24"/>
                  </a:lnTo>
                  <a:lnTo>
                    <a:pt x="24" y="24"/>
                  </a:lnTo>
                  <a:lnTo>
                    <a:pt x="23" y="15"/>
                  </a:lnTo>
                  <a:lnTo>
                    <a:pt x="19" y="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0" name="Freeform 310"/>
            <p:cNvSpPr>
              <a:spLocks/>
            </p:cNvSpPr>
            <p:nvPr/>
          </p:nvSpPr>
          <p:spPr bwMode="auto">
            <a:xfrm>
              <a:off x="2455" y="2270"/>
              <a:ext cx="38" cy="29"/>
            </a:xfrm>
            <a:custGeom>
              <a:avLst/>
              <a:gdLst>
                <a:gd name="T0" fmla="*/ 70 w 76"/>
                <a:gd name="T1" fmla="*/ 0 h 57"/>
                <a:gd name="T2" fmla="*/ 60 w 76"/>
                <a:gd name="T3" fmla="*/ 4 h 57"/>
                <a:gd name="T4" fmla="*/ 49 w 76"/>
                <a:gd name="T5" fmla="*/ 10 h 57"/>
                <a:gd name="T6" fmla="*/ 36 w 76"/>
                <a:gd name="T7" fmla="*/ 17 h 57"/>
                <a:gd name="T8" fmla="*/ 25 w 76"/>
                <a:gd name="T9" fmla="*/ 25 h 57"/>
                <a:gd name="T10" fmla="*/ 14 w 76"/>
                <a:gd name="T11" fmla="*/ 31 h 57"/>
                <a:gd name="T12" fmla="*/ 6 w 76"/>
                <a:gd name="T13" fmla="*/ 36 h 57"/>
                <a:gd name="T14" fmla="*/ 0 w 76"/>
                <a:gd name="T15" fmla="*/ 41 h 57"/>
                <a:gd name="T16" fmla="*/ 7 w 76"/>
                <a:gd name="T17" fmla="*/ 57 h 57"/>
                <a:gd name="T18" fmla="*/ 4 w 76"/>
                <a:gd name="T19" fmla="*/ 39 h 57"/>
                <a:gd name="T20" fmla="*/ 11 w 76"/>
                <a:gd name="T21" fmla="*/ 52 h 57"/>
                <a:gd name="T22" fmla="*/ 14 w 76"/>
                <a:gd name="T23" fmla="*/ 51 h 57"/>
                <a:gd name="T24" fmla="*/ 23 w 76"/>
                <a:gd name="T25" fmla="*/ 45 h 57"/>
                <a:gd name="T26" fmla="*/ 33 w 76"/>
                <a:gd name="T27" fmla="*/ 39 h 57"/>
                <a:gd name="T28" fmla="*/ 45 w 76"/>
                <a:gd name="T29" fmla="*/ 32 h 57"/>
                <a:gd name="T30" fmla="*/ 58 w 76"/>
                <a:gd name="T31" fmla="*/ 25 h 57"/>
                <a:gd name="T32" fmla="*/ 68 w 76"/>
                <a:gd name="T33" fmla="*/ 19 h 57"/>
                <a:gd name="T34" fmla="*/ 76 w 76"/>
                <a:gd name="T35" fmla="*/ 14 h 57"/>
                <a:gd name="T36" fmla="*/ 70 w 76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57"/>
                <a:gd name="T59" fmla="*/ 76 w 76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57">
                  <a:moveTo>
                    <a:pt x="70" y="0"/>
                  </a:moveTo>
                  <a:lnTo>
                    <a:pt x="60" y="4"/>
                  </a:lnTo>
                  <a:lnTo>
                    <a:pt x="49" y="10"/>
                  </a:lnTo>
                  <a:lnTo>
                    <a:pt x="36" y="17"/>
                  </a:lnTo>
                  <a:lnTo>
                    <a:pt x="25" y="25"/>
                  </a:lnTo>
                  <a:lnTo>
                    <a:pt x="14" y="31"/>
                  </a:lnTo>
                  <a:lnTo>
                    <a:pt x="6" y="36"/>
                  </a:lnTo>
                  <a:lnTo>
                    <a:pt x="0" y="41"/>
                  </a:lnTo>
                  <a:lnTo>
                    <a:pt x="7" y="57"/>
                  </a:lnTo>
                  <a:lnTo>
                    <a:pt x="4" y="39"/>
                  </a:lnTo>
                  <a:lnTo>
                    <a:pt x="11" y="52"/>
                  </a:lnTo>
                  <a:lnTo>
                    <a:pt x="14" y="51"/>
                  </a:lnTo>
                  <a:lnTo>
                    <a:pt x="23" y="45"/>
                  </a:lnTo>
                  <a:lnTo>
                    <a:pt x="33" y="39"/>
                  </a:lnTo>
                  <a:lnTo>
                    <a:pt x="45" y="32"/>
                  </a:lnTo>
                  <a:lnTo>
                    <a:pt x="58" y="25"/>
                  </a:lnTo>
                  <a:lnTo>
                    <a:pt x="68" y="19"/>
                  </a:lnTo>
                  <a:lnTo>
                    <a:pt x="76" y="1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1" name="Freeform 311"/>
            <p:cNvSpPr>
              <a:spLocks/>
            </p:cNvSpPr>
            <p:nvPr/>
          </p:nvSpPr>
          <p:spPr bwMode="auto">
            <a:xfrm>
              <a:off x="2490" y="2270"/>
              <a:ext cx="6" cy="8"/>
            </a:xfrm>
            <a:custGeom>
              <a:avLst/>
              <a:gdLst>
                <a:gd name="T0" fmla="*/ 6 w 10"/>
                <a:gd name="T1" fmla="*/ 14 h 14"/>
                <a:gd name="T2" fmla="*/ 10 w 10"/>
                <a:gd name="T3" fmla="*/ 10 h 14"/>
                <a:gd name="T4" fmla="*/ 10 w 10"/>
                <a:gd name="T5" fmla="*/ 4 h 14"/>
                <a:gd name="T6" fmla="*/ 6 w 10"/>
                <a:gd name="T7" fmla="*/ 0 h 14"/>
                <a:gd name="T8" fmla="*/ 0 w 10"/>
                <a:gd name="T9" fmla="*/ 0 h 14"/>
                <a:gd name="T10" fmla="*/ 6 w 10"/>
                <a:gd name="T11" fmla="*/ 1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6" y="14"/>
                  </a:moveTo>
                  <a:lnTo>
                    <a:pt x="10" y="10"/>
                  </a:lnTo>
                  <a:lnTo>
                    <a:pt x="10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2" name="Freeform 312"/>
            <p:cNvSpPr>
              <a:spLocks/>
            </p:cNvSpPr>
            <p:nvPr/>
          </p:nvSpPr>
          <p:spPr bwMode="auto">
            <a:xfrm>
              <a:off x="2485" y="2412"/>
              <a:ext cx="8" cy="6"/>
            </a:xfrm>
            <a:custGeom>
              <a:avLst/>
              <a:gdLst>
                <a:gd name="T0" fmla="*/ 0 w 16"/>
                <a:gd name="T1" fmla="*/ 9 h 12"/>
                <a:gd name="T2" fmla="*/ 5 w 16"/>
                <a:gd name="T3" fmla="*/ 12 h 12"/>
                <a:gd name="T4" fmla="*/ 11 w 16"/>
                <a:gd name="T5" fmla="*/ 10 h 12"/>
                <a:gd name="T6" fmla="*/ 16 w 16"/>
                <a:gd name="T7" fmla="*/ 6 h 12"/>
                <a:gd name="T8" fmla="*/ 14 w 16"/>
                <a:gd name="T9" fmla="*/ 0 h 12"/>
                <a:gd name="T10" fmla="*/ 0 w 16"/>
                <a:gd name="T11" fmla="*/ 9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9"/>
                  </a:moveTo>
                  <a:lnTo>
                    <a:pt x="5" y="12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3" name="Freeform 313"/>
            <p:cNvSpPr>
              <a:spLocks/>
            </p:cNvSpPr>
            <p:nvPr/>
          </p:nvSpPr>
          <p:spPr bwMode="auto">
            <a:xfrm>
              <a:off x="2464" y="2383"/>
              <a:ext cx="29" cy="33"/>
            </a:xfrm>
            <a:custGeom>
              <a:avLst/>
              <a:gdLst>
                <a:gd name="T0" fmla="*/ 0 w 57"/>
                <a:gd name="T1" fmla="*/ 5 h 67"/>
                <a:gd name="T2" fmla="*/ 0 w 57"/>
                <a:gd name="T3" fmla="*/ 5 h 67"/>
                <a:gd name="T4" fmla="*/ 10 w 57"/>
                <a:gd name="T5" fmla="*/ 24 h 67"/>
                <a:gd name="T6" fmla="*/ 21 w 57"/>
                <a:gd name="T7" fmla="*/ 41 h 67"/>
                <a:gd name="T8" fmla="*/ 32 w 57"/>
                <a:gd name="T9" fmla="*/ 54 h 67"/>
                <a:gd name="T10" fmla="*/ 43 w 57"/>
                <a:gd name="T11" fmla="*/ 67 h 67"/>
                <a:gd name="T12" fmla="*/ 57 w 57"/>
                <a:gd name="T13" fmla="*/ 58 h 67"/>
                <a:gd name="T14" fmla="*/ 47 w 57"/>
                <a:gd name="T15" fmla="*/ 42 h 67"/>
                <a:gd name="T16" fmla="*/ 35 w 57"/>
                <a:gd name="T17" fmla="*/ 29 h 67"/>
                <a:gd name="T18" fmla="*/ 25 w 57"/>
                <a:gd name="T19" fmla="*/ 16 h 67"/>
                <a:gd name="T20" fmla="*/ 18 w 57"/>
                <a:gd name="T21" fmla="*/ 0 h 67"/>
                <a:gd name="T22" fmla="*/ 18 w 57"/>
                <a:gd name="T23" fmla="*/ 0 h 67"/>
                <a:gd name="T24" fmla="*/ 0 w 57"/>
                <a:gd name="T25" fmla="*/ 5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67"/>
                <a:gd name="T41" fmla="*/ 57 w 57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67">
                  <a:moveTo>
                    <a:pt x="0" y="5"/>
                  </a:moveTo>
                  <a:lnTo>
                    <a:pt x="0" y="5"/>
                  </a:lnTo>
                  <a:lnTo>
                    <a:pt x="10" y="24"/>
                  </a:lnTo>
                  <a:lnTo>
                    <a:pt x="21" y="41"/>
                  </a:lnTo>
                  <a:lnTo>
                    <a:pt x="32" y="54"/>
                  </a:lnTo>
                  <a:lnTo>
                    <a:pt x="43" y="67"/>
                  </a:lnTo>
                  <a:lnTo>
                    <a:pt x="57" y="58"/>
                  </a:lnTo>
                  <a:lnTo>
                    <a:pt x="47" y="42"/>
                  </a:lnTo>
                  <a:lnTo>
                    <a:pt x="35" y="29"/>
                  </a:lnTo>
                  <a:lnTo>
                    <a:pt x="25" y="16"/>
                  </a:lnTo>
                  <a:lnTo>
                    <a:pt x="1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4" name="Freeform 314"/>
            <p:cNvSpPr>
              <a:spLocks/>
            </p:cNvSpPr>
            <p:nvPr/>
          </p:nvSpPr>
          <p:spPr bwMode="auto">
            <a:xfrm>
              <a:off x="2458" y="2362"/>
              <a:ext cx="15" cy="24"/>
            </a:xfrm>
            <a:custGeom>
              <a:avLst/>
              <a:gdLst>
                <a:gd name="T0" fmla="*/ 0 w 31"/>
                <a:gd name="T1" fmla="*/ 6 h 46"/>
                <a:gd name="T2" fmla="*/ 0 w 31"/>
                <a:gd name="T3" fmla="*/ 6 h 46"/>
                <a:gd name="T4" fmla="*/ 2 w 31"/>
                <a:gd name="T5" fmla="*/ 14 h 46"/>
                <a:gd name="T6" fmla="*/ 4 w 31"/>
                <a:gd name="T7" fmla="*/ 22 h 46"/>
                <a:gd name="T8" fmla="*/ 7 w 31"/>
                <a:gd name="T9" fmla="*/ 30 h 46"/>
                <a:gd name="T10" fmla="*/ 13 w 31"/>
                <a:gd name="T11" fmla="*/ 46 h 46"/>
                <a:gd name="T12" fmla="*/ 31 w 31"/>
                <a:gd name="T13" fmla="*/ 41 h 46"/>
                <a:gd name="T14" fmla="*/ 25 w 31"/>
                <a:gd name="T15" fmla="*/ 25 h 46"/>
                <a:gd name="T16" fmla="*/ 22 w 31"/>
                <a:gd name="T17" fmla="*/ 16 h 46"/>
                <a:gd name="T18" fmla="*/ 19 w 31"/>
                <a:gd name="T19" fmla="*/ 9 h 46"/>
                <a:gd name="T20" fmla="*/ 15 w 31"/>
                <a:gd name="T21" fmla="*/ 0 h 46"/>
                <a:gd name="T22" fmla="*/ 15 w 31"/>
                <a:gd name="T23" fmla="*/ 0 h 46"/>
                <a:gd name="T24" fmla="*/ 0 w 31"/>
                <a:gd name="T25" fmla="*/ 6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46"/>
                <a:gd name="T41" fmla="*/ 31 w 31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46">
                  <a:moveTo>
                    <a:pt x="0" y="6"/>
                  </a:moveTo>
                  <a:lnTo>
                    <a:pt x="0" y="6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7" y="30"/>
                  </a:lnTo>
                  <a:lnTo>
                    <a:pt x="13" y="46"/>
                  </a:lnTo>
                  <a:lnTo>
                    <a:pt x="31" y="41"/>
                  </a:lnTo>
                  <a:lnTo>
                    <a:pt x="25" y="25"/>
                  </a:lnTo>
                  <a:lnTo>
                    <a:pt x="22" y="16"/>
                  </a:lnTo>
                  <a:lnTo>
                    <a:pt x="19" y="9"/>
                  </a:lnTo>
                  <a:lnTo>
                    <a:pt x="1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5" name="Freeform 315"/>
            <p:cNvSpPr>
              <a:spLocks/>
            </p:cNvSpPr>
            <p:nvPr/>
          </p:nvSpPr>
          <p:spPr bwMode="auto">
            <a:xfrm>
              <a:off x="2457" y="2317"/>
              <a:ext cx="20" cy="48"/>
            </a:xfrm>
            <a:custGeom>
              <a:avLst/>
              <a:gdLst>
                <a:gd name="T0" fmla="*/ 26 w 41"/>
                <a:gd name="T1" fmla="*/ 2 h 97"/>
                <a:gd name="T2" fmla="*/ 26 w 41"/>
                <a:gd name="T3" fmla="*/ 0 h 97"/>
                <a:gd name="T4" fmla="*/ 16 w 41"/>
                <a:gd name="T5" fmla="*/ 21 h 97"/>
                <a:gd name="T6" fmla="*/ 5 w 41"/>
                <a:gd name="T7" fmla="*/ 50 h 97"/>
                <a:gd name="T8" fmla="*/ 0 w 41"/>
                <a:gd name="T9" fmla="*/ 76 h 97"/>
                <a:gd name="T10" fmla="*/ 1 w 41"/>
                <a:gd name="T11" fmla="*/ 97 h 97"/>
                <a:gd name="T12" fmla="*/ 16 w 41"/>
                <a:gd name="T13" fmla="*/ 91 h 97"/>
                <a:gd name="T14" fmla="*/ 17 w 41"/>
                <a:gd name="T15" fmla="*/ 76 h 97"/>
                <a:gd name="T16" fmla="*/ 23 w 41"/>
                <a:gd name="T17" fmla="*/ 53 h 97"/>
                <a:gd name="T18" fmla="*/ 33 w 41"/>
                <a:gd name="T19" fmla="*/ 27 h 97"/>
                <a:gd name="T20" fmla="*/ 41 w 41"/>
                <a:gd name="T21" fmla="*/ 9 h 97"/>
                <a:gd name="T22" fmla="*/ 41 w 41"/>
                <a:gd name="T23" fmla="*/ 8 h 97"/>
                <a:gd name="T24" fmla="*/ 26 w 41"/>
                <a:gd name="T25" fmla="*/ 2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97"/>
                <a:gd name="T41" fmla="*/ 41 w 41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97">
                  <a:moveTo>
                    <a:pt x="26" y="2"/>
                  </a:moveTo>
                  <a:lnTo>
                    <a:pt x="26" y="0"/>
                  </a:lnTo>
                  <a:lnTo>
                    <a:pt x="16" y="21"/>
                  </a:lnTo>
                  <a:lnTo>
                    <a:pt x="5" y="50"/>
                  </a:lnTo>
                  <a:lnTo>
                    <a:pt x="0" y="76"/>
                  </a:lnTo>
                  <a:lnTo>
                    <a:pt x="1" y="97"/>
                  </a:lnTo>
                  <a:lnTo>
                    <a:pt x="16" y="91"/>
                  </a:lnTo>
                  <a:lnTo>
                    <a:pt x="17" y="76"/>
                  </a:lnTo>
                  <a:lnTo>
                    <a:pt x="23" y="53"/>
                  </a:lnTo>
                  <a:lnTo>
                    <a:pt x="33" y="27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6" name="Freeform 316"/>
            <p:cNvSpPr>
              <a:spLocks/>
            </p:cNvSpPr>
            <p:nvPr/>
          </p:nvSpPr>
          <p:spPr bwMode="auto">
            <a:xfrm>
              <a:off x="2470" y="2296"/>
              <a:ext cx="21" cy="25"/>
            </a:xfrm>
            <a:custGeom>
              <a:avLst/>
              <a:gdLst>
                <a:gd name="T0" fmla="*/ 31 w 42"/>
                <a:gd name="T1" fmla="*/ 0 h 50"/>
                <a:gd name="T2" fmla="*/ 20 w 42"/>
                <a:gd name="T3" fmla="*/ 10 h 50"/>
                <a:gd name="T4" fmla="*/ 12 w 42"/>
                <a:gd name="T5" fmla="*/ 20 h 50"/>
                <a:gd name="T6" fmla="*/ 6 w 42"/>
                <a:gd name="T7" fmla="*/ 31 h 50"/>
                <a:gd name="T8" fmla="*/ 0 w 42"/>
                <a:gd name="T9" fmla="*/ 44 h 50"/>
                <a:gd name="T10" fmla="*/ 15 w 42"/>
                <a:gd name="T11" fmla="*/ 50 h 50"/>
                <a:gd name="T12" fmla="*/ 20 w 42"/>
                <a:gd name="T13" fmla="*/ 39 h 50"/>
                <a:gd name="T14" fmla="*/ 26 w 42"/>
                <a:gd name="T15" fmla="*/ 29 h 50"/>
                <a:gd name="T16" fmla="*/ 32 w 42"/>
                <a:gd name="T17" fmla="*/ 22 h 50"/>
                <a:gd name="T18" fmla="*/ 42 w 42"/>
                <a:gd name="T19" fmla="*/ 12 h 50"/>
                <a:gd name="T20" fmla="*/ 31 w 42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50"/>
                <a:gd name="T35" fmla="*/ 42 w 42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50">
                  <a:moveTo>
                    <a:pt x="31" y="0"/>
                  </a:moveTo>
                  <a:lnTo>
                    <a:pt x="20" y="10"/>
                  </a:lnTo>
                  <a:lnTo>
                    <a:pt x="12" y="20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15" y="50"/>
                  </a:lnTo>
                  <a:lnTo>
                    <a:pt x="20" y="39"/>
                  </a:lnTo>
                  <a:lnTo>
                    <a:pt x="26" y="29"/>
                  </a:lnTo>
                  <a:lnTo>
                    <a:pt x="32" y="22"/>
                  </a:lnTo>
                  <a:lnTo>
                    <a:pt x="42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7" name="Freeform 317"/>
            <p:cNvSpPr>
              <a:spLocks/>
            </p:cNvSpPr>
            <p:nvPr/>
          </p:nvSpPr>
          <p:spPr bwMode="auto">
            <a:xfrm>
              <a:off x="2485" y="2295"/>
              <a:ext cx="8" cy="7"/>
            </a:xfrm>
            <a:custGeom>
              <a:avLst/>
              <a:gdLst>
                <a:gd name="T0" fmla="*/ 11 w 14"/>
                <a:gd name="T1" fmla="*/ 15 h 15"/>
                <a:gd name="T2" fmla="*/ 14 w 14"/>
                <a:gd name="T3" fmla="*/ 9 h 15"/>
                <a:gd name="T4" fmla="*/ 11 w 14"/>
                <a:gd name="T5" fmla="*/ 3 h 15"/>
                <a:gd name="T6" fmla="*/ 5 w 14"/>
                <a:gd name="T7" fmla="*/ 0 h 15"/>
                <a:gd name="T8" fmla="*/ 0 w 14"/>
                <a:gd name="T9" fmla="*/ 3 h 15"/>
                <a:gd name="T10" fmla="*/ 11 w 14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5"/>
                <a:gd name="T20" fmla="*/ 14 w 14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5">
                  <a:moveTo>
                    <a:pt x="11" y="15"/>
                  </a:moveTo>
                  <a:lnTo>
                    <a:pt x="14" y="9"/>
                  </a:lnTo>
                  <a:lnTo>
                    <a:pt x="11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8" name="Freeform 318"/>
            <p:cNvSpPr>
              <a:spLocks/>
            </p:cNvSpPr>
            <p:nvPr/>
          </p:nvSpPr>
          <p:spPr bwMode="auto">
            <a:xfrm>
              <a:off x="2404" y="2338"/>
              <a:ext cx="8" cy="7"/>
            </a:xfrm>
            <a:custGeom>
              <a:avLst/>
              <a:gdLst>
                <a:gd name="T0" fmla="*/ 3 w 15"/>
                <a:gd name="T1" fmla="*/ 0 h 15"/>
                <a:gd name="T2" fmla="*/ 0 w 15"/>
                <a:gd name="T3" fmla="*/ 6 h 15"/>
                <a:gd name="T4" fmla="*/ 3 w 15"/>
                <a:gd name="T5" fmla="*/ 12 h 15"/>
                <a:gd name="T6" fmla="*/ 9 w 15"/>
                <a:gd name="T7" fmla="*/ 15 h 15"/>
                <a:gd name="T8" fmla="*/ 15 w 15"/>
                <a:gd name="T9" fmla="*/ 12 h 15"/>
                <a:gd name="T10" fmla="*/ 3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3" y="0"/>
                  </a:moveTo>
                  <a:lnTo>
                    <a:pt x="0" y="6"/>
                  </a:lnTo>
                  <a:lnTo>
                    <a:pt x="3" y="12"/>
                  </a:lnTo>
                  <a:lnTo>
                    <a:pt x="9" y="15"/>
                  </a:lnTo>
                  <a:lnTo>
                    <a:pt x="15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9" name="Freeform 319"/>
            <p:cNvSpPr>
              <a:spLocks/>
            </p:cNvSpPr>
            <p:nvPr/>
          </p:nvSpPr>
          <p:spPr bwMode="auto">
            <a:xfrm>
              <a:off x="2406" y="2332"/>
              <a:ext cx="14" cy="11"/>
            </a:xfrm>
            <a:custGeom>
              <a:avLst/>
              <a:gdLst>
                <a:gd name="T0" fmla="*/ 14 w 28"/>
                <a:gd name="T1" fmla="*/ 0 h 24"/>
                <a:gd name="T2" fmla="*/ 14 w 28"/>
                <a:gd name="T3" fmla="*/ 0 h 24"/>
                <a:gd name="T4" fmla="*/ 11 w 28"/>
                <a:gd name="T5" fmla="*/ 5 h 24"/>
                <a:gd name="T6" fmla="*/ 11 w 28"/>
                <a:gd name="T7" fmla="*/ 5 h 24"/>
                <a:gd name="T8" fmla="*/ 8 w 28"/>
                <a:gd name="T9" fmla="*/ 6 h 24"/>
                <a:gd name="T10" fmla="*/ 0 w 28"/>
                <a:gd name="T11" fmla="*/ 12 h 24"/>
                <a:gd name="T12" fmla="*/ 12 w 28"/>
                <a:gd name="T13" fmla="*/ 24 h 24"/>
                <a:gd name="T14" fmla="*/ 16 w 28"/>
                <a:gd name="T15" fmla="*/ 21 h 24"/>
                <a:gd name="T16" fmla="*/ 19 w 28"/>
                <a:gd name="T17" fmla="*/ 19 h 24"/>
                <a:gd name="T18" fmla="*/ 25 w 28"/>
                <a:gd name="T19" fmla="*/ 14 h 24"/>
                <a:gd name="T20" fmla="*/ 28 w 28"/>
                <a:gd name="T21" fmla="*/ 6 h 24"/>
                <a:gd name="T22" fmla="*/ 28 w 28"/>
                <a:gd name="T23" fmla="*/ 6 h 24"/>
                <a:gd name="T24" fmla="*/ 14 w 28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4"/>
                <a:gd name="T41" fmla="*/ 28 w 28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4">
                  <a:moveTo>
                    <a:pt x="14" y="0"/>
                  </a:moveTo>
                  <a:lnTo>
                    <a:pt x="14" y="0"/>
                  </a:lnTo>
                  <a:lnTo>
                    <a:pt x="11" y="5"/>
                  </a:lnTo>
                  <a:lnTo>
                    <a:pt x="8" y="6"/>
                  </a:lnTo>
                  <a:lnTo>
                    <a:pt x="0" y="12"/>
                  </a:lnTo>
                  <a:lnTo>
                    <a:pt x="12" y="24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5" y="14"/>
                  </a:lnTo>
                  <a:lnTo>
                    <a:pt x="28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0" name="Freeform 320"/>
            <p:cNvSpPr>
              <a:spLocks/>
            </p:cNvSpPr>
            <p:nvPr/>
          </p:nvSpPr>
          <p:spPr bwMode="auto">
            <a:xfrm>
              <a:off x="2412" y="2291"/>
              <a:ext cx="30" cy="44"/>
            </a:xfrm>
            <a:custGeom>
              <a:avLst/>
              <a:gdLst>
                <a:gd name="T0" fmla="*/ 48 w 59"/>
                <a:gd name="T1" fmla="*/ 0 h 87"/>
                <a:gd name="T2" fmla="*/ 48 w 59"/>
                <a:gd name="T3" fmla="*/ 0 h 87"/>
                <a:gd name="T4" fmla="*/ 40 w 59"/>
                <a:gd name="T5" fmla="*/ 7 h 87"/>
                <a:gd name="T6" fmla="*/ 35 w 59"/>
                <a:gd name="T7" fmla="*/ 17 h 87"/>
                <a:gd name="T8" fmla="*/ 27 w 59"/>
                <a:gd name="T9" fmla="*/ 27 h 87"/>
                <a:gd name="T10" fmla="*/ 20 w 59"/>
                <a:gd name="T11" fmla="*/ 42 h 87"/>
                <a:gd name="T12" fmla="*/ 14 w 59"/>
                <a:gd name="T13" fmla="*/ 54 h 87"/>
                <a:gd name="T14" fmla="*/ 7 w 59"/>
                <a:gd name="T15" fmla="*/ 64 h 87"/>
                <a:gd name="T16" fmla="*/ 2 w 59"/>
                <a:gd name="T17" fmla="*/ 76 h 87"/>
                <a:gd name="T18" fmla="*/ 0 w 59"/>
                <a:gd name="T19" fmla="*/ 81 h 87"/>
                <a:gd name="T20" fmla="*/ 14 w 59"/>
                <a:gd name="T21" fmla="*/ 87 h 87"/>
                <a:gd name="T22" fmla="*/ 17 w 59"/>
                <a:gd name="T23" fmla="*/ 81 h 87"/>
                <a:gd name="T24" fmla="*/ 21 w 59"/>
                <a:gd name="T25" fmla="*/ 73 h 87"/>
                <a:gd name="T26" fmla="*/ 29 w 59"/>
                <a:gd name="T27" fmla="*/ 63 h 87"/>
                <a:gd name="T28" fmla="*/ 35 w 59"/>
                <a:gd name="T29" fmla="*/ 48 h 87"/>
                <a:gd name="T30" fmla="*/ 42 w 59"/>
                <a:gd name="T31" fmla="*/ 36 h 87"/>
                <a:gd name="T32" fmla="*/ 49 w 59"/>
                <a:gd name="T33" fmla="*/ 26 h 87"/>
                <a:gd name="T34" fmla="*/ 55 w 59"/>
                <a:gd name="T35" fmla="*/ 16 h 87"/>
                <a:gd name="T36" fmla="*/ 59 w 59"/>
                <a:gd name="T37" fmla="*/ 11 h 87"/>
                <a:gd name="T38" fmla="*/ 59 w 59"/>
                <a:gd name="T39" fmla="*/ 11 h 87"/>
                <a:gd name="T40" fmla="*/ 48 w 5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87"/>
                <a:gd name="T65" fmla="*/ 59 w 5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87">
                  <a:moveTo>
                    <a:pt x="48" y="0"/>
                  </a:moveTo>
                  <a:lnTo>
                    <a:pt x="48" y="0"/>
                  </a:lnTo>
                  <a:lnTo>
                    <a:pt x="40" y="7"/>
                  </a:lnTo>
                  <a:lnTo>
                    <a:pt x="35" y="17"/>
                  </a:lnTo>
                  <a:lnTo>
                    <a:pt x="27" y="27"/>
                  </a:lnTo>
                  <a:lnTo>
                    <a:pt x="20" y="42"/>
                  </a:lnTo>
                  <a:lnTo>
                    <a:pt x="14" y="54"/>
                  </a:lnTo>
                  <a:lnTo>
                    <a:pt x="7" y="64"/>
                  </a:lnTo>
                  <a:lnTo>
                    <a:pt x="2" y="76"/>
                  </a:lnTo>
                  <a:lnTo>
                    <a:pt x="0" y="81"/>
                  </a:lnTo>
                  <a:lnTo>
                    <a:pt x="14" y="87"/>
                  </a:lnTo>
                  <a:lnTo>
                    <a:pt x="17" y="81"/>
                  </a:lnTo>
                  <a:lnTo>
                    <a:pt x="21" y="73"/>
                  </a:lnTo>
                  <a:lnTo>
                    <a:pt x="29" y="63"/>
                  </a:lnTo>
                  <a:lnTo>
                    <a:pt x="35" y="48"/>
                  </a:lnTo>
                  <a:lnTo>
                    <a:pt x="42" y="36"/>
                  </a:lnTo>
                  <a:lnTo>
                    <a:pt x="49" y="26"/>
                  </a:lnTo>
                  <a:lnTo>
                    <a:pt x="55" y="16"/>
                  </a:lnTo>
                  <a:lnTo>
                    <a:pt x="5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1" name="Freeform 321"/>
            <p:cNvSpPr>
              <a:spLocks/>
            </p:cNvSpPr>
            <p:nvPr/>
          </p:nvSpPr>
          <p:spPr bwMode="auto">
            <a:xfrm>
              <a:off x="2436" y="2275"/>
              <a:ext cx="43" cy="22"/>
            </a:xfrm>
            <a:custGeom>
              <a:avLst/>
              <a:gdLst>
                <a:gd name="T0" fmla="*/ 80 w 86"/>
                <a:gd name="T1" fmla="*/ 0 h 43"/>
                <a:gd name="T2" fmla="*/ 73 w 86"/>
                <a:gd name="T3" fmla="*/ 3 h 43"/>
                <a:gd name="T4" fmla="*/ 63 w 86"/>
                <a:gd name="T5" fmla="*/ 5 h 43"/>
                <a:gd name="T6" fmla="*/ 52 w 86"/>
                <a:gd name="T7" fmla="*/ 8 h 43"/>
                <a:gd name="T8" fmla="*/ 39 w 86"/>
                <a:gd name="T9" fmla="*/ 11 h 43"/>
                <a:gd name="T10" fmla="*/ 29 w 86"/>
                <a:gd name="T11" fmla="*/ 16 h 43"/>
                <a:gd name="T12" fmla="*/ 19 w 86"/>
                <a:gd name="T13" fmla="*/ 20 h 43"/>
                <a:gd name="T14" fmla="*/ 9 w 86"/>
                <a:gd name="T15" fmla="*/ 26 h 43"/>
                <a:gd name="T16" fmla="*/ 0 w 86"/>
                <a:gd name="T17" fmla="*/ 32 h 43"/>
                <a:gd name="T18" fmla="*/ 11 w 86"/>
                <a:gd name="T19" fmla="*/ 43 h 43"/>
                <a:gd name="T20" fmla="*/ 17 w 86"/>
                <a:gd name="T21" fmla="*/ 41 h 43"/>
                <a:gd name="T22" fmla="*/ 25 w 86"/>
                <a:gd name="T23" fmla="*/ 35 h 43"/>
                <a:gd name="T24" fmla="*/ 35 w 86"/>
                <a:gd name="T25" fmla="*/ 33 h 43"/>
                <a:gd name="T26" fmla="*/ 45 w 86"/>
                <a:gd name="T27" fmla="*/ 29 h 43"/>
                <a:gd name="T28" fmla="*/ 55 w 86"/>
                <a:gd name="T29" fmla="*/ 26 h 43"/>
                <a:gd name="T30" fmla="*/ 65 w 86"/>
                <a:gd name="T31" fmla="*/ 23 h 43"/>
                <a:gd name="T32" fmla="*/ 76 w 86"/>
                <a:gd name="T33" fmla="*/ 20 h 43"/>
                <a:gd name="T34" fmla="*/ 86 w 86"/>
                <a:gd name="T35" fmla="*/ 17 h 43"/>
                <a:gd name="T36" fmla="*/ 80 w 86"/>
                <a:gd name="T37" fmla="*/ 0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43"/>
                <a:gd name="T59" fmla="*/ 86 w 86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43">
                  <a:moveTo>
                    <a:pt x="80" y="0"/>
                  </a:moveTo>
                  <a:lnTo>
                    <a:pt x="73" y="3"/>
                  </a:lnTo>
                  <a:lnTo>
                    <a:pt x="63" y="5"/>
                  </a:lnTo>
                  <a:lnTo>
                    <a:pt x="52" y="8"/>
                  </a:lnTo>
                  <a:lnTo>
                    <a:pt x="39" y="11"/>
                  </a:lnTo>
                  <a:lnTo>
                    <a:pt x="29" y="16"/>
                  </a:lnTo>
                  <a:lnTo>
                    <a:pt x="19" y="20"/>
                  </a:lnTo>
                  <a:lnTo>
                    <a:pt x="9" y="26"/>
                  </a:lnTo>
                  <a:lnTo>
                    <a:pt x="0" y="32"/>
                  </a:lnTo>
                  <a:lnTo>
                    <a:pt x="11" y="43"/>
                  </a:lnTo>
                  <a:lnTo>
                    <a:pt x="17" y="41"/>
                  </a:lnTo>
                  <a:lnTo>
                    <a:pt x="25" y="35"/>
                  </a:lnTo>
                  <a:lnTo>
                    <a:pt x="35" y="33"/>
                  </a:lnTo>
                  <a:lnTo>
                    <a:pt x="45" y="29"/>
                  </a:lnTo>
                  <a:lnTo>
                    <a:pt x="55" y="26"/>
                  </a:lnTo>
                  <a:lnTo>
                    <a:pt x="65" y="23"/>
                  </a:lnTo>
                  <a:lnTo>
                    <a:pt x="76" y="20"/>
                  </a:lnTo>
                  <a:lnTo>
                    <a:pt x="86" y="17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2" name="Freeform 322"/>
            <p:cNvSpPr>
              <a:spLocks/>
            </p:cNvSpPr>
            <p:nvPr/>
          </p:nvSpPr>
          <p:spPr bwMode="auto">
            <a:xfrm>
              <a:off x="2477" y="2275"/>
              <a:ext cx="5" cy="9"/>
            </a:xfrm>
            <a:custGeom>
              <a:avLst/>
              <a:gdLst>
                <a:gd name="T0" fmla="*/ 6 w 12"/>
                <a:gd name="T1" fmla="*/ 17 h 17"/>
                <a:gd name="T2" fmla="*/ 12 w 12"/>
                <a:gd name="T3" fmla="*/ 13 h 17"/>
                <a:gd name="T4" fmla="*/ 12 w 12"/>
                <a:gd name="T5" fmla="*/ 5 h 17"/>
                <a:gd name="T6" fmla="*/ 7 w 12"/>
                <a:gd name="T7" fmla="*/ 1 h 17"/>
                <a:gd name="T8" fmla="*/ 0 w 12"/>
                <a:gd name="T9" fmla="*/ 0 h 17"/>
                <a:gd name="T10" fmla="*/ 6 w 12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7"/>
                <a:gd name="T20" fmla="*/ 12 w 1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7">
                  <a:moveTo>
                    <a:pt x="6" y="17"/>
                  </a:moveTo>
                  <a:lnTo>
                    <a:pt x="12" y="13"/>
                  </a:lnTo>
                  <a:lnTo>
                    <a:pt x="12" y="5"/>
                  </a:lnTo>
                  <a:lnTo>
                    <a:pt x="7" y="1"/>
                  </a:lnTo>
                  <a:lnTo>
                    <a:pt x="0" y="0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3" name="Freeform 323"/>
            <p:cNvSpPr>
              <a:spLocks/>
            </p:cNvSpPr>
            <p:nvPr/>
          </p:nvSpPr>
          <p:spPr bwMode="auto">
            <a:xfrm>
              <a:off x="2435" y="2289"/>
              <a:ext cx="4" cy="9"/>
            </a:xfrm>
            <a:custGeom>
              <a:avLst/>
              <a:gdLst>
                <a:gd name="T0" fmla="*/ 9 w 9"/>
                <a:gd name="T1" fmla="*/ 0 h 17"/>
                <a:gd name="T2" fmla="*/ 3 w 9"/>
                <a:gd name="T3" fmla="*/ 3 h 17"/>
                <a:gd name="T4" fmla="*/ 0 w 9"/>
                <a:gd name="T5" fmla="*/ 9 h 17"/>
                <a:gd name="T6" fmla="*/ 3 w 9"/>
                <a:gd name="T7" fmla="*/ 14 h 17"/>
                <a:gd name="T8" fmla="*/ 9 w 9"/>
                <a:gd name="T9" fmla="*/ 17 h 17"/>
                <a:gd name="T10" fmla="*/ 9 w 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9" y="0"/>
                  </a:moveTo>
                  <a:lnTo>
                    <a:pt x="3" y="3"/>
                  </a:lnTo>
                  <a:lnTo>
                    <a:pt x="0" y="9"/>
                  </a:lnTo>
                  <a:lnTo>
                    <a:pt x="3" y="14"/>
                  </a:lnTo>
                  <a:lnTo>
                    <a:pt x="9" y="1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4" name="Freeform 324"/>
            <p:cNvSpPr>
              <a:spLocks/>
            </p:cNvSpPr>
            <p:nvPr/>
          </p:nvSpPr>
          <p:spPr bwMode="auto">
            <a:xfrm>
              <a:off x="2439" y="2289"/>
              <a:ext cx="11" cy="14"/>
            </a:xfrm>
            <a:custGeom>
              <a:avLst/>
              <a:gdLst>
                <a:gd name="T0" fmla="*/ 19 w 20"/>
                <a:gd name="T1" fmla="*/ 26 h 26"/>
                <a:gd name="T2" fmla="*/ 20 w 20"/>
                <a:gd name="T3" fmla="*/ 17 h 26"/>
                <a:gd name="T4" fmla="*/ 14 w 20"/>
                <a:gd name="T5" fmla="*/ 7 h 26"/>
                <a:gd name="T6" fmla="*/ 7 w 20"/>
                <a:gd name="T7" fmla="*/ 3 h 26"/>
                <a:gd name="T8" fmla="*/ 0 w 20"/>
                <a:gd name="T9" fmla="*/ 0 h 26"/>
                <a:gd name="T10" fmla="*/ 0 w 20"/>
                <a:gd name="T11" fmla="*/ 17 h 26"/>
                <a:gd name="T12" fmla="*/ 1 w 20"/>
                <a:gd name="T13" fmla="*/ 17 h 26"/>
                <a:gd name="T14" fmla="*/ 3 w 20"/>
                <a:gd name="T15" fmla="*/ 19 h 26"/>
                <a:gd name="T16" fmla="*/ 3 w 20"/>
                <a:gd name="T17" fmla="*/ 20 h 26"/>
                <a:gd name="T18" fmla="*/ 4 w 20"/>
                <a:gd name="T19" fmla="*/ 20 h 26"/>
                <a:gd name="T20" fmla="*/ 19 w 20"/>
                <a:gd name="T21" fmla="*/ 26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19" y="26"/>
                  </a:moveTo>
                  <a:lnTo>
                    <a:pt x="20" y="17"/>
                  </a:lnTo>
                  <a:lnTo>
                    <a:pt x="14" y="7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5" name="Freeform 325"/>
            <p:cNvSpPr>
              <a:spLocks/>
            </p:cNvSpPr>
            <p:nvPr/>
          </p:nvSpPr>
          <p:spPr bwMode="auto">
            <a:xfrm>
              <a:off x="2441" y="2300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6 h 10"/>
                <a:gd name="T4" fmla="*/ 6 w 15"/>
                <a:gd name="T5" fmla="*/ 9 h 10"/>
                <a:gd name="T6" fmla="*/ 10 w 15"/>
                <a:gd name="T7" fmla="*/ 10 h 10"/>
                <a:gd name="T8" fmla="*/ 15 w 15"/>
                <a:gd name="T9" fmla="*/ 6 h 10"/>
                <a:gd name="T10" fmla="*/ 0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6" name="Freeform 326"/>
            <p:cNvSpPr>
              <a:spLocks/>
            </p:cNvSpPr>
            <p:nvPr/>
          </p:nvSpPr>
          <p:spPr bwMode="auto">
            <a:xfrm>
              <a:off x="2427" y="2281"/>
              <a:ext cx="4" cy="8"/>
            </a:xfrm>
            <a:custGeom>
              <a:avLst/>
              <a:gdLst>
                <a:gd name="T0" fmla="*/ 9 w 9"/>
                <a:gd name="T1" fmla="*/ 0 h 18"/>
                <a:gd name="T2" fmla="*/ 3 w 9"/>
                <a:gd name="T3" fmla="*/ 3 h 18"/>
                <a:gd name="T4" fmla="*/ 0 w 9"/>
                <a:gd name="T5" fmla="*/ 9 h 18"/>
                <a:gd name="T6" fmla="*/ 3 w 9"/>
                <a:gd name="T7" fmla="*/ 15 h 18"/>
                <a:gd name="T8" fmla="*/ 9 w 9"/>
                <a:gd name="T9" fmla="*/ 18 h 18"/>
                <a:gd name="T10" fmla="*/ 9 w 9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8"/>
                <a:gd name="T20" fmla="*/ 9 w 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8">
                  <a:moveTo>
                    <a:pt x="9" y="0"/>
                  </a:moveTo>
                  <a:lnTo>
                    <a:pt x="3" y="3"/>
                  </a:lnTo>
                  <a:lnTo>
                    <a:pt x="0" y="9"/>
                  </a:lnTo>
                  <a:lnTo>
                    <a:pt x="3" y="15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7" name="Freeform 327"/>
            <p:cNvSpPr>
              <a:spLocks/>
            </p:cNvSpPr>
            <p:nvPr/>
          </p:nvSpPr>
          <p:spPr bwMode="auto">
            <a:xfrm>
              <a:off x="2431" y="2281"/>
              <a:ext cx="10" cy="9"/>
            </a:xfrm>
            <a:custGeom>
              <a:avLst/>
              <a:gdLst>
                <a:gd name="T0" fmla="*/ 20 w 20"/>
                <a:gd name="T1" fmla="*/ 13 h 19"/>
                <a:gd name="T2" fmla="*/ 17 w 20"/>
                <a:gd name="T3" fmla="*/ 9 h 19"/>
                <a:gd name="T4" fmla="*/ 11 w 20"/>
                <a:gd name="T5" fmla="*/ 3 h 19"/>
                <a:gd name="T6" fmla="*/ 5 w 20"/>
                <a:gd name="T7" fmla="*/ 0 h 19"/>
                <a:gd name="T8" fmla="*/ 0 w 20"/>
                <a:gd name="T9" fmla="*/ 0 h 19"/>
                <a:gd name="T10" fmla="*/ 0 w 20"/>
                <a:gd name="T11" fmla="*/ 18 h 19"/>
                <a:gd name="T12" fmla="*/ 2 w 20"/>
                <a:gd name="T13" fmla="*/ 18 h 19"/>
                <a:gd name="T14" fmla="*/ 2 w 20"/>
                <a:gd name="T15" fmla="*/ 18 h 19"/>
                <a:gd name="T16" fmla="*/ 2 w 20"/>
                <a:gd name="T17" fmla="*/ 18 h 19"/>
                <a:gd name="T18" fmla="*/ 2 w 20"/>
                <a:gd name="T19" fmla="*/ 19 h 19"/>
                <a:gd name="T20" fmla="*/ 20 w 20"/>
                <a:gd name="T21" fmla="*/ 13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9"/>
                <a:gd name="T35" fmla="*/ 20 w 20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9">
                  <a:moveTo>
                    <a:pt x="20" y="13"/>
                  </a:moveTo>
                  <a:lnTo>
                    <a:pt x="17" y="9"/>
                  </a:lnTo>
                  <a:lnTo>
                    <a:pt x="11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8" name="Freeform 328"/>
            <p:cNvSpPr>
              <a:spLocks/>
            </p:cNvSpPr>
            <p:nvPr/>
          </p:nvSpPr>
          <p:spPr bwMode="auto">
            <a:xfrm>
              <a:off x="2433" y="2287"/>
              <a:ext cx="8" cy="6"/>
            </a:xfrm>
            <a:custGeom>
              <a:avLst/>
              <a:gdLst>
                <a:gd name="T0" fmla="*/ 0 w 18"/>
                <a:gd name="T1" fmla="*/ 6 h 12"/>
                <a:gd name="T2" fmla="*/ 5 w 18"/>
                <a:gd name="T3" fmla="*/ 12 h 12"/>
                <a:gd name="T4" fmla="*/ 12 w 18"/>
                <a:gd name="T5" fmla="*/ 12 h 12"/>
                <a:gd name="T6" fmla="*/ 17 w 18"/>
                <a:gd name="T7" fmla="*/ 8 h 12"/>
                <a:gd name="T8" fmla="*/ 18 w 18"/>
                <a:gd name="T9" fmla="*/ 0 h 12"/>
                <a:gd name="T10" fmla="*/ 0 w 18"/>
                <a:gd name="T11" fmla="*/ 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2"/>
                <a:gd name="T20" fmla="*/ 18 w 1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2">
                  <a:moveTo>
                    <a:pt x="0" y="6"/>
                  </a:moveTo>
                  <a:lnTo>
                    <a:pt x="5" y="12"/>
                  </a:lnTo>
                  <a:lnTo>
                    <a:pt x="12" y="12"/>
                  </a:lnTo>
                  <a:lnTo>
                    <a:pt x="17" y="8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9" name="Freeform 329"/>
            <p:cNvSpPr>
              <a:spLocks/>
            </p:cNvSpPr>
            <p:nvPr/>
          </p:nvSpPr>
          <p:spPr bwMode="auto">
            <a:xfrm>
              <a:off x="2639" y="2385"/>
              <a:ext cx="15" cy="23"/>
            </a:xfrm>
            <a:custGeom>
              <a:avLst/>
              <a:gdLst>
                <a:gd name="T0" fmla="*/ 16 w 29"/>
                <a:gd name="T1" fmla="*/ 0 h 45"/>
                <a:gd name="T2" fmla="*/ 23 w 29"/>
                <a:gd name="T3" fmla="*/ 4 h 45"/>
                <a:gd name="T4" fmla="*/ 29 w 29"/>
                <a:gd name="T5" fmla="*/ 15 h 45"/>
                <a:gd name="T6" fmla="*/ 29 w 29"/>
                <a:gd name="T7" fmla="*/ 29 h 45"/>
                <a:gd name="T8" fmla="*/ 19 w 29"/>
                <a:gd name="T9" fmla="*/ 44 h 45"/>
                <a:gd name="T10" fmla="*/ 14 w 29"/>
                <a:gd name="T11" fmla="*/ 45 h 45"/>
                <a:gd name="T12" fmla="*/ 10 w 29"/>
                <a:gd name="T13" fmla="*/ 45 h 45"/>
                <a:gd name="T14" fmla="*/ 4 w 29"/>
                <a:gd name="T15" fmla="*/ 45 h 45"/>
                <a:gd name="T16" fmla="*/ 0 w 29"/>
                <a:gd name="T17" fmla="*/ 44 h 45"/>
                <a:gd name="T18" fmla="*/ 0 w 29"/>
                <a:gd name="T19" fmla="*/ 44 h 45"/>
                <a:gd name="T20" fmla="*/ 3 w 29"/>
                <a:gd name="T21" fmla="*/ 42 h 45"/>
                <a:gd name="T22" fmla="*/ 9 w 29"/>
                <a:gd name="T23" fmla="*/ 39 h 45"/>
                <a:gd name="T24" fmla="*/ 13 w 29"/>
                <a:gd name="T25" fmla="*/ 34 h 45"/>
                <a:gd name="T26" fmla="*/ 16 w 29"/>
                <a:gd name="T27" fmla="*/ 23 h 45"/>
                <a:gd name="T28" fmla="*/ 16 w 29"/>
                <a:gd name="T29" fmla="*/ 12 h 45"/>
                <a:gd name="T30" fmla="*/ 16 w 29"/>
                <a:gd name="T31" fmla="*/ 3 h 45"/>
                <a:gd name="T32" fmla="*/ 16 w 29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5"/>
                <a:gd name="T53" fmla="*/ 29 w 29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5">
                  <a:moveTo>
                    <a:pt x="16" y="0"/>
                  </a:moveTo>
                  <a:lnTo>
                    <a:pt x="23" y="4"/>
                  </a:lnTo>
                  <a:lnTo>
                    <a:pt x="29" y="15"/>
                  </a:lnTo>
                  <a:lnTo>
                    <a:pt x="29" y="29"/>
                  </a:lnTo>
                  <a:lnTo>
                    <a:pt x="19" y="44"/>
                  </a:lnTo>
                  <a:lnTo>
                    <a:pt x="14" y="45"/>
                  </a:lnTo>
                  <a:lnTo>
                    <a:pt x="10" y="45"/>
                  </a:lnTo>
                  <a:lnTo>
                    <a:pt x="4" y="45"/>
                  </a:lnTo>
                  <a:lnTo>
                    <a:pt x="0" y="44"/>
                  </a:lnTo>
                  <a:lnTo>
                    <a:pt x="3" y="42"/>
                  </a:lnTo>
                  <a:lnTo>
                    <a:pt x="9" y="39"/>
                  </a:lnTo>
                  <a:lnTo>
                    <a:pt x="13" y="34"/>
                  </a:lnTo>
                  <a:lnTo>
                    <a:pt x="16" y="23"/>
                  </a:lnTo>
                  <a:lnTo>
                    <a:pt x="16" y="12"/>
                  </a:lnTo>
                  <a:lnTo>
                    <a:pt x="16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0" name="Freeform 330"/>
            <p:cNvSpPr>
              <a:spLocks/>
            </p:cNvSpPr>
            <p:nvPr/>
          </p:nvSpPr>
          <p:spPr bwMode="auto">
            <a:xfrm>
              <a:off x="2643" y="2375"/>
              <a:ext cx="6" cy="7"/>
            </a:xfrm>
            <a:custGeom>
              <a:avLst/>
              <a:gdLst>
                <a:gd name="T0" fmla="*/ 6 w 12"/>
                <a:gd name="T1" fmla="*/ 0 h 14"/>
                <a:gd name="T2" fmla="*/ 10 w 12"/>
                <a:gd name="T3" fmla="*/ 7 h 14"/>
                <a:gd name="T4" fmla="*/ 12 w 12"/>
                <a:gd name="T5" fmla="*/ 10 h 14"/>
                <a:gd name="T6" fmla="*/ 10 w 12"/>
                <a:gd name="T7" fmla="*/ 11 h 14"/>
                <a:gd name="T8" fmla="*/ 9 w 12"/>
                <a:gd name="T9" fmla="*/ 13 h 14"/>
                <a:gd name="T10" fmla="*/ 7 w 12"/>
                <a:gd name="T11" fmla="*/ 14 h 14"/>
                <a:gd name="T12" fmla="*/ 5 w 12"/>
                <a:gd name="T13" fmla="*/ 13 h 14"/>
                <a:gd name="T14" fmla="*/ 3 w 12"/>
                <a:gd name="T15" fmla="*/ 13 h 14"/>
                <a:gd name="T16" fmla="*/ 0 w 12"/>
                <a:gd name="T17" fmla="*/ 13 h 14"/>
                <a:gd name="T18" fmla="*/ 0 w 12"/>
                <a:gd name="T19" fmla="*/ 10 h 14"/>
                <a:gd name="T20" fmla="*/ 0 w 12"/>
                <a:gd name="T21" fmla="*/ 7 h 14"/>
                <a:gd name="T22" fmla="*/ 2 w 12"/>
                <a:gd name="T23" fmla="*/ 7 h 14"/>
                <a:gd name="T24" fmla="*/ 5 w 12"/>
                <a:gd name="T25" fmla="*/ 7 h 14"/>
                <a:gd name="T26" fmla="*/ 6 w 12"/>
                <a:gd name="T27" fmla="*/ 5 h 14"/>
                <a:gd name="T28" fmla="*/ 6 w 12"/>
                <a:gd name="T29" fmla="*/ 3 h 14"/>
                <a:gd name="T30" fmla="*/ 6 w 12"/>
                <a:gd name="T31" fmla="*/ 1 h 14"/>
                <a:gd name="T32" fmla="*/ 6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10" y="7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1" name="Freeform 331"/>
            <p:cNvSpPr>
              <a:spLocks/>
            </p:cNvSpPr>
            <p:nvPr/>
          </p:nvSpPr>
          <p:spPr bwMode="auto">
            <a:xfrm>
              <a:off x="2635" y="2385"/>
              <a:ext cx="8" cy="8"/>
            </a:xfrm>
            <a:custGeom>
              <a:avLst/>
              <a:gdLst>
                <a:gd name="T0" fmla="*/ 7 w 16"/>
                <a:gd name="T1" fmla="*/ 16 h 16"/>
                <a:gd name="T2" fmla="*/ 10 w 16"/>
                <a:gd name="T3" fmla="*/ 15 h 16"/>
                <a:gd name="T4" fmla="*/ 13 w 16"/>
                <a:gd name="T5" fmla="*/ 13 h 16"/>
                <a:gd name="T6" fmla="*/ 15 w 16"/>
                <a:gd name="T7" fmla="*/ 10 h 16"/>
                <a:gd name="T8" fmla="*/ 16 w 16"/>
                <a:gd name="T9" fmla="*/ 7 h 16"/>
                <a:gd name="T10" fmla="*/ 15 w 16"/>
                <a:gd name="T11" fmla="*/ 4 h 16"/>
                <a:gd name="T12" fmla="*/ 13 w 16"/>
                <a:gd name="T13" fmla="*/ 1 h 16"/>
                <a:gd name="T14" fmla="*/ 10 w 16"/>
                <a:gd name="T15" fmla="*/ 0 h 16"/>
                <a:gd name="T16" fmla="*/ 7 w 16"/>
                <a:gd name="T17" fmla="*/ 0 h 16"/>
                <a:gd name="T18" fmla="*/ 4 w 16"/>
                <a:gd name="T19" fmla="*/ 0 h 16"/>
                <a:gd name="T20" fmla="*/ 3 w 16"/>
                <a:gd name="T21" fmla="*/ 1 h 16"/>
                <a:gd name="T22" fmla="*/ 2 w 16"/>
                <a:gd name="T23" fmla="*/ 4 h 16"/>
                <a:gd name="T24" fmla="*/ 0 w 16"/>
                <a:gd name="T25" fmla="*/ 7 h 16"/>
                <a:gd name="T26" fmla="*/ 2 w 16"/>
                <a:gd name="T27" fmla="*/ 10 h 16"/>
                <a:gd name="T28" fmla="*/ 3 w 16"/>
                <a:gd name="T29" fmla="*/ 13 h 16"/>
                <a:gd name="T30" fmla="*/ 4 w 16"/>
                <a:gd name="T31" fmla="*/ 15 h 16"/>
                <a:gd name="T32" fmla="*/ 7 w 16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7" y="16"/>
                  </a:moveTo>
                  <a:lnTo>
                    <a:pt x="10" y="15"/>
                  </a:lnTo>
                  <a:lnTo>
                    <a:pt x="13" y="13"/>
                  </a:lnTo>
                  <a:lnTo>
                    <a:pt x="15" y="10"/>
                  </a:lnTo>
                  <a:lnTo>
                    <a:pt x="16" y="7"/>
                  </a:lnTo>
                  <a:lnTo>
                    <a:pt x="15" y="4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2" name="Freeform 332"/>
            <p:cNvSpPr>
              <a:spLocks/>
            </p:cNvSpPr>
            <p:nvPr/>
          </p:nvSpPr>
          <p:spPr bwMode="auto">
            <a:xfrm>
              <a:off x="2638" y="2374"/>
              <a:ext cx="3" cy="3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6 h 6"/>
                <a:gd name="T4" fmla="*/ 4 w 6"/>
                <a:gd name="T5" fmla="*/ 6 h 6"/>
                <a:gd name="T6" fmla="*/ 6 w 6"/>
                <a:gd name="T7" fmla="*/ 5 h 6"/>
                <a:gd name="T8" fmla="*/ 6 w 6"/>
                <a:gd name="T9" fmla="*/ 3 h 6"/>
                <a:gd name="T10" fmla="*/ 6 w 6"/>
                <a:gd name="T11" fmla="*/ 2 h 6"/>
                <a:gd name="T12" fmla="*/ 4 w 6"/>
                <a:gd name="T13" fmla="*/ 2 h 6"/>
                <a:gd name="T14" fmla="*/ 4 w 6"/>
                <a:gd name="T15" fmla="*/ 0 h 6"/>
                <a:gd name="T16" fmla="*/ 3 w 6"/>
                <a:gd name="T17" fmla="*/ 0 h 6"/>
                <a:gd name="T18" fmla="*/ 1 w 6"/>
                <a:gd name="T19" fmla="*/ 0 h 6"/>
                <a:gd name="T20" fmla="*/ 1 w 6"/>
                <a:gd name="T21" fmla="*/ 2 h 6"/>
                <a:gd name="T22" fmla="*/ 0 w 6"/>
                <a:gd name="T23" fmla="*/ 2 h 6"/>
                <a:gd name="T24" fmla="*/ 0 w 6"/>
                <a:gd name="T25" fmla="*/ 3 h 6"/>
                <a:gd name="T26" fmla="*/ 0 w 6"/>
                <a:gd name="T27" fmla="*/ 5 h 6"/>
                <a:gd name="T28" fmla="*/ 1 w 6"/>
                <a:gd name="T29" fmla="*/ 6 h 6"/>
                <a:gd name="T30" fmla="*/ 1 w 6"/>
                <a:gd name="T31" fmla="*/ 6 h 6"/>
                <a:gd name="T32" fmla="*/ 3 w 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3" name="Freeform 333"/>
            <p:cNvSpPr>
              <a:spLocks/>
            </p:cNvSpPr>
            <p:nvPr/>
          </p:nvSpPr>
          <p:spPr bwMode="auto">
            <a:xfrm>
              <a:off x="2417" y="2491"/>
              <a:ext cx="11" cy="11"/>
            </a:xfrm>
            <a:custGeom>
              <a:avLst/>
              <a:gdLst>
                <a:gd name="T0" fmla="*/ 10 w 20"/>
                <a:gd name="T1" fmla="*/ 22 h 22"/>
                <a:gd name="T2" fmla="*/ 14 w 20"/>
                <a:gd name="T3" fmla="*/ 20 h 22"/>
                <a:gd name="T4" fmla="*/ 17 w 20"/>
                <a:gd name="T5" fmla="*/ 19 h 22"/>
                <a:gd name="T6" fmla="*/ 19 w 20"/>
                <a:gd name="T7" fmla="*/ 16 h 22"/>
                <a:gd name="T8" fmla="*/ 20 w 20"/>
                <a:gd name="T9" fmla="*/ 11 h 22"/>
                <a:gd name="T10" fmla="*/ 19 w 20"/>
                <a:gd name="T11" fmla="*/ 7 h 22"/>
                <a:gd name="T12" fmla="*/ 17 w 20"/>
                <a:gd name="T13" fmla="*/ 3 h 22"/>
                <a:gd name="T14" fmla="*/ 14 w 20"/>
                <a:gd name="T15" fmla="*/ 1 h 22"/>
                <a:gd name="T16" fmla="*/ 10 w 20"/>
                <a:gd name="T17" fmla="*/ 0 h 22"/>
                <a:gd name="T18" fmla="*/ 6 w 20"/>
                <a:gd name="T19" fmla="*/ 1 h 22"/>
                <a:gd name="T20" fmla="*/ 3 w 20"/>
                <a:gd name="T21" fmla="*/ 3 h 22"/>
                <a:gd name="T22" fmla="*/ 1 w 20"/>
                <a:gd name="T23" fmla="*/ 7 h 22"/>
                <a:gd name="T24" fmla="*/ 0 w 20"/>
                <a:gd name="T25" fmla="*/ 11 h 22"/>
                <a:gd name="T26" fmla="*/ 1 w 20"/>
                <a:gd name="T27" fmla="*/ 16 h 22"/>
                <a:gd name="T28" fmla="*/ 3 w 20"/>
                <a:gd name="T29" fmla="*/ 19 h 22"/>
                <a:gd name="T30" fmla="*/ 6 w 20"/>
                <a:gd name="T31" fmla="*/ 20 h 22"/>
                <a:gd name="T32" fmla="*/ 10 w 20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10" y="22"/>
                  </a:moveTo>
                  <a:lnTo>
                    <a:pt x="14" y="20"/>
                  </a:lnTo>
                  <a:lnTo>
                    <a:pt x="17" y="19"/>
                  </a:lnTo>
                  <a:lnTo>
                    <a:pt x="19" y="16"/>
                  </a:lnTo>
                  <a:lnTo>
                    <a:pt x="20" y="11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6" y="20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4" name="Freeform 334"/>
            <p:cNvSpPr>
              <a:spLocks/>
            </p:cNvSpPr>
            <p:nvPr/>
          </p:nvSpPr>
          <p:spPr bwMode="auto">
            <a:xfrm>
              <a:off x="2414" y="2497"/>
              <a:ext cx="8" cy="9"/>
            </a:xfrm>
            <a:custGeom>
              <a:avLst/>
              <a:gdLst>
                <a:gd name="T0" fmla="*/ 9 w 17"/>
                <a:gd name="T1" fmla="*/ 17 h 17"/>
                <a:gd name="T2" fmla="*/ 12 w 17"/>
                <a:gd name="T3" fmla="*/ 16 h 17"/>
                <a:gd name="T4" fmla="*/ 15 w 17"/>
                <a:gd name="T5" fmla="*/ 14 h 17"/>
                <a:gd name="T6" fmla="*/ 17 w 17"/>
                <a:gd name="T7" fmla="*/ 11 h 17"/>
                <a:gd name="T8" fmla="*/ 17 w 17"/>
                <a:gd name="T9" fmla="*/ 9 h 17"/>
                <a:gd name="T10" fmla="*/ 17 w 17"/>
                <a:gd name="T11" fmla="*/ 4 h 17"/>
                <a:gd name="T12" fmla="*/ 15 w 17"/>
                <a:gd name="T13" fmla="*/ 1 h 17"/>
                <a:gd name="T14" fmla="*/ 12 w 17"/>
                <a:gd name="T15" fmla="*/ 0 h 17"/>
                <a:gd name="T16" fmla="*/ 9 w 17"/>
                <a:gd name="T17" fmla="*/ 0 h 17"/>
                <a:gd name="T18" fmla="*/ 6 w 17"/>
                <a:gd name="T19" fmla="*/ 0 h 17"/>
                <a:gd name="T20" fmla="*/ 3 w 17"/>
                <a:gd name="T21" fmla="*/ 1 h 17"/>
                <a:gd name="T22" fmla="*/ 2 w 17"/>
                <a:gd name="T23" fmla="*/ 4 h 17"/>
                <a:gd name="T24" fmla="*/ 0 w 17"/>
                <a:gd name="T25" fmla="*/ 9 h 17"/>
                <a:gd name="T26" fmla="*/ 2 w 17"/>
                <a:gd name="T27" fmla="*/ 11 h 17"/>
                <a:gd name="T28" fmla="*/ 3 w 17"/>
                <a:gd name="T29" fmla="*/ 14 h 17"/>
                <a:gd name="T30" fmla="*/ 6 w 17"/>
                <a:gd name="T31" fmla="*/ 16 h 17"/>
                <a:gd name="T32" fmla="*/ 9 w 17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9" y="17"/>
                  </a:moveTo>
                  <a:lnTo>
                    <a:pt x="12" y="16"/>
                  </a:lnTo>
                  <a:lnTo>
                    <a:pt x="15" y="14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0" y="9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5" name="Freeform 335"/>
            <p:cNvSpPr>
              <a:spLocks/>
            </p:cNvSpPr>
            <p:nvPr/>
          </p:nvSpPr>
          <p:spPr bwMode="auto">
            <a:xfrm>
              <a:off x="2678" y="2665"/>
              <a:ext cx="5" cy="5"/>
            </a:xfrm>
            <a:custGeom>
              <a:avLst/>
              <a:gdLst>
                <a:gd name="T0" fmla="*/ 6 w 11"/>
                <a:gd name="T1" fmla="*/ 8 h 8"/>
                <a:gd name="T2" fmla="*/ 8 w 11"/>
                <a:gd name="T3" fmla="*/ 8 h 8"/>
                <a:gd name="T4" fmla="*/ 9 w 11"/>
                <a:gd name="T5" fmla="*/ 7 h 8"/>
                <a:gd name="T6" fmla="*/ 11 w 11"/>
                <a:gd name="T7" fmla="*/ 5 h 8"/>
                <a:gd name="T8" fmla="*/ 11 w 11"/>
                <a:gd name="T9" fmla="*/ 4 h 8"/>
                <a:gd name="T10" fmla="*/ 11 w 11"/>
                <a:gd name="T11" fmla="*/ 2 h 8"/>
                <a:gd name="T12" fmla="*/ 9 w 11"/>
                <a:gd name="T13" fmla="*/ 1 h 8"/>
                <a:gd name="T14" fmla="*/ 8 w 11"/>
                <a:gd name="T15" fmla="*/ 0 h 8"/>
                <a:gd name="T16" fmla="*/ 6 w 11"/>
                <a:gd name="T17" fmla="*/ 0 h 8"/>
                <a:gd name="T18" fmla="*/ 5 w 11"/>
                <a:gd name="T19" fmla="*/ 0 h 8"/>
                <a:gd name="T20" fmla="*/ 2 w 11"/>
                <a:gd name="T21" fmla="*/ 1 h 8"/>
                <a:gd name="T22" fmla="*/ 0 w 11"/>
                <a:gd name="T23" fmla="*/ 2 h 8"/>
                <a:gd name="T24" fmla="*/ 0 w 11"/>
                <a:gd name="T25" fmla="*/ 4 h 8"/>
                <a:gd name="T26" fmla="*/ 0 w 11"/>
                <a:gd name="T27" fmla="*/ 5 h 8"/>
                <a:gd name="T28" fmla="*/ 2 w 11"/>
                <a:gd name="T29" fmla="*/ 7 h 8"/>
                <a:gd name="T30" fmla="*/ 5 w 11"/>
                <a:gd name="T31" fmla="*/ 8 h 8"/>
                <a:gd name="T32" fmla="*/ 6 w 11"/>
                <a:gd name="T33" fmla="*/ 8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8"/>
                <a:gd name="T53" fmla="*/ 11 w 1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8">
                  <a:moveTo>
                    <a:pt x="6" y="8"/>
                  </a:moveTo>
                  <a:lnTo>
                    <a:pt x="8" y="8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6" name="Freeform 336"/>
            <p:cNvSpPr>
              <a:spLocks/>
            </p:cNvSpPr>
            <p:nvPr/>
          </p:nvSpPr>
          <p:spPr bwMode="auto">
            <a:xfrm>
              <a:off x="3025" y="2671"/>
              <a:ext cx="4" cy="4"/>
            </a:xfrm>
            <a:custGeom>
              <a:avLst/>
              <a:gdLst>
                <a:gd name="T0" fmla="*/ 5 w 7"/>
                <a:gd name="T1" fmla="*/ 9 h 9"/>
                <a:gd name="T2" fmla="*/ 6 w 7"/>
                <a:gd name="T3" fmla="*/ 9 h 9"/>
                <a:gd name="T4" fmla="*/ 6 w 7"/>
                <a:gd name="T5" fmla="*/ 7 h 9"/>
                <a:gd name="T6" fmla="*/ 7 w 7"/>
                <a:gd name="T7" fmla="*/ 6 h 9"/>
                <a:gd name="T8" fmla="*/ 7 w 7"/>
                <a:gd name="T9" fmla="*/ 5 h 9"/>
                <a:gd name="T10" fmla="*/ 7 w 7"/>
                <a:gd name="T11" fmla="*/ 3 h 9"/>
                <a:gd name="T12" fmla="*/ 6 w 7"/>
                <a:gd name="T13" fmla="*/ 2 h 9"/>
                <a:gd name="T14" fmla="*/ 6 w 7"/>
                <a:gd name="T15" fmla="*/ 0 h 9"/>
                <a:gd name="T16" fmla="*/ 5 w 7"/>
                <a:gd name="T17" fmla="*/ 0 h 9"/>
                <a:gd name="T18" fmla="*/ 3 w 7"/>
                <a:gd name="T19" fmla="*/ 0 h 9"/>
                <a:gd name="T20" fmla="*/ 2 w 7"/>
                <a:gd name="T21" fmla="*/ 2 h 9"/>
                <a:gd name="T22" fmla="*/ 0 w 7"/>
                <a:gd name="T23" fmla="*/ 3 h 9"/>
                <a:gd name="T24" fmla="*/ 0 w 7"/>
                <a:gd name="T25" fmla="*/ 5 h 9"/>
                <a:gd name="T26" fmla="*/ 0 w 7"/>
                <a:gd name="T27" fmla="*/ 6 h 9"/>
                <a:gd name="T28" fmla="*/ 2 w 7"/>
                <a:gd name="T29" fmla="*/ 7 h 9"/>
                <a:gd name="T30" fmla="*/ 3 w 7"/>
                <a:gd name="T31" fmla="*/ 9 h 9"/>
                <a:gd name="T32" fmla="*/ 5 w 7"/>
                <a:gd name="T33" fmla="*/ 9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9"/>
                <a:gd name="T53" fmla="*/ 7 w 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9">
                  <a:moveTo>
                    <a:pt x="5" y="9"/>
                  </a:moveTo>
                  <a:lnTo>
                    <a:pt x="6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7" name="Freeform 337"/>
            <p:cNvSpPr>
              <a:spLocks/>
            </p:cNvSpPr>
            <p:nvPr/>
          </p:nvSpPr>
          <p:spPr bwMode="auto">
            <a:xfrm>
              <a:off x="3208" y="2219"/>
              <a:ext cx="8" cy="13"/>
            </a:xfrm>
            <a:custGeom>
              <a:avLst/>
              <a:gdLst>
                <a:gd name="T0" fmla="*/ 0 w 16"/>
                <a:gd name="T1" fmla="*/ 26 h 26"/>
                <a:gd name="T2" fmla="*/ 10 w 16"/>
                <a:gd name="T3" fmla="*/ 23 h 26"/>
                <a:gd name="T4" fmla="*/ 16 w 16"/>
                <a:gd name="T5" fmla="*/ 14 h 26"/>
                <a:gd name="T6" fmla="*/ 14 w 16"/>
                <a:gd name="T7" fmla="*/ 6 h 26"/>
                <a:gd name="T8" fmla="*/ 6 w 16"/>
                <a:gd name="T9" fmla="*/ 0 h 26"/>
                <a:gd name="T10" fmla="*/ 0 w 16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6"/>
                <a:gd name="T20" fmla="*/ 16 w 1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6">
                  <a:moveTo>
                    <a:pt x="0" y="26"/>
                  </a:moveTo>
                  <a:lnTo>
                    <a:pt x="10" y="23"/>
                  </a:lnTo>
                  <a:lnTo>
                    <a:pt x="16" y="14"/>
                  </a:lnTo>
                  <a:lnTo>
                    <a:pt x="14" y="6"/>
                  </a:lnTo>
                  <a:lnTo>
                    <a:pt x="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8" name="Freeform 338"/>
            <p:cNvSpPr>
              <a:spLocks/>
            </p:cNvSpPr>
            <p:nvPr/>
          </p:nvSpPr>
          <p:spPr bwMode="auto">
            <a:xfrm>
              <a:off x="2814" y="2114"/>
              <a:ext cx="397" cy="118"/>
            </a:xfrm>
            <a:custGeom>
              <a:avLst/>
              <a:gdLst>
                <a:gd name="T0" fmla="*/ 12 w 795"/>
                <a:gd name="T1" fmla="*/ 26 h 236"/>
                <a:gd name="T2" fmla="*/ 3 w 795"/>
                <a:gd name="T3" fmla="*/ 26 h 236"/>
                <a:gd name="T4" fmla="*/ 789 w 795"/>
                <a:gd name="T5" fmla="*/ 236 h 236"/>
                <a:gd name="T6" fmla="*/ 795 w 795"/>
                <a:gd name="T7" fmla="*/ 210 h 236"/>
                <a:gd name="T8" fmla="*/ 9 w 795"/>
                <a:gd name="T9" fmla="*/ 0 h 236"/>
                <a:gd name="T10" fmla="*/ 0 w 795"/>
                <a:gd name="T11" fmla="*/ 0 h 236"/>
                <a:gd name="T12" fmla="*/ 12 w 795"/>
                <a:gd name="T13" fmla="*/ 26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5"/>
                <a:gd name="T22" fmla="*/ 0 h 236"/>
                <a:gd name="T23" fmla="*/ 795 w 795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5" h="236">
                  <a:moveTo>
                    <a:pt x="12" y="26"/>
                  </a:moveTo>
                  <a:lnTo>
                    <a:pt x="3" y="26"/>
                  </a:lnTo>
                  <a:lnTo>
                    <a:pt x="789" y="236"/>
                  </a:lnTo>
                  <a:lnTo>
                    <a:pt x="795" y="210"/>
                  </a:lnTo>
                  <a:lnTo>
                    <a:pt x="9" y="0"/>
                  </a:lnTo>
                  <a:lnTo>
                    <a:pt x="0" y="0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9" name="Freeform 339"/>
            <p:cNvSpPr>
              <a:spLocks/>
            </p:cNvSpPr>
            <p:nvPr/>
          </p:nvSpPr>
          <p:spPr bwMode="auto">
            <a:xfrm>
              <a:off x="2788" y="2114"/>
              <a:ext cx="32" cy="25"/>
            </a:xfrm>
            <a:custGeom>
              <a:avLst/>
              <a:gdLst>
                <a:gd name="T0" fmla="*/ 6 w 63"/>
                <a:gd name="T1" fmla="*/ 36 h 49"/>
                <a:gd name="T2" fmla="*/ 12 w 63"/>
                <a:gd name="T3" fmla="*/ 49 h 49"/>
                <a:gd name="T4" fmla="*/ 63 w 63"/>
                <a:gd name="T5" fmla="*/ 26 h 49"/>
                <a:gd name="T6" fmla="*/ 51 w 63"/>
                <a:gd name="T7" fmla="*/ 0 h 49"/>
                <a:gd name="T8" fmla="*/ 0 w 63"/>
                <a:gd name="T9" fmla="*/ 23 h 49"/>
                <a:gd name="T10" fmla="*/ 6 w 63"/>
                <a:gd name="T11" fmla="*/ 36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9"/>
                <a:gd name="T20" fmla="*/ 63 w 63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9">
                  <a:moveTo>
                    <a:pt x="6" y="36"/>
                  </a:moveTo>
                  <a:lnTo>
                    <a:pt x="12" y="49"/>
                  </a:lnTo>
                  <a:lnTo>
                    <a:pt x="63" y="26"/>
                  </a:lnTo>
                  <a:lnTo>
                    <a:pt x="51" y="0"/>
                  </a:lnTo>
                  <a:lnTo>
                    <a:pt x="0" y="23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0" name="Freeform 340"/>
            <p:cNvSpPr>
              <a:spLocks/>
            </p:cNvSpPr>
            <p:nvPr/>
          </p:nvSpPr>
          <p:spPr bwMode="auto">
            <a:xfrm>
              <a:off x="2785" y="2126"/>
              <a:ext cx="9" cy="13"/>
            </a:xfrm>
            <a:custGeom>
              <a:avLst/>
              <a:gdLst>
                <a:gd name="T0" fmla="*/ 7 w 19"/>
                <a:gd name="T1" fmla="*/ 0 h 26"/>
                <a:gd name="T2" fmla="*/ 0 w 19"/>
                <a:gd name="T3" fmla="*/ 9 h 26"/>
                <a:gd name="T4" fmla="*/ 0 w 19"/>
                <a:gd name="T5" fmla="*/ 19 h 26"/>
                <a:gd name="T6" fmla="*/ 7 w 19"/>
                <a:gd name="T7" fmla="*/ 26 h 26"/>
                <a:gd name="T8" fmla="*/ 19 w 19"/>
                <a:gd name="T9" fmla="*/ 26 h 26"/>
                <a:gd name="T10" fmla="*/ 7 w 1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6"/>
                <a:gd name="T20" fmla="*/ 19 w 1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6">
                  <a:moveTo>
                    <a:pt x="7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9" y="2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1" name="Freeform 341"/>
            <p:cNvSpPr>
              <a:spLocks/>
            </p:cNvSpPr>
            <p:nvPr/>
          </p:nvSpPr>
          <p:spPr bwMode="auto">
            <a:xfrm>
              <a:off x="2510" y="2269"/>
              <a:ext cx="9" cy="12"/>
            </a:xfrm>
            <a:custGeom>
              <a:avLst/>
              <a:gdLst>
                <a:gd name="T0" fmla="*/ 6 w 18"/>
                <a:gd name="T1" fmla="*/ 0 h 23"/>
                <a:gd name="T2" fmla="*/ 0 w 18"/>
                <a:gd name="T3" fmla="*/ 7 h 23"/>
                <a:gd name="T4" fmla="*/ 2 w 18"/>
                <a:gd name="T5" fmla="*/ 17 h 23"/>
                <a:gd name="T6" fmla="*/ 8 w 18"/>
                <a:gd name="T7" fmla="*/ 23 h 23"/>
                <a:gd name="T8" fmla="*/ 18 w 18"/>
                <a:gd name="T9" fmla="*/ 23 h 23"/>
                <a:gd name="T10" fmla="*/ 6 w 1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3"/>
                <a:gd name="T20" fmla="*/ 18 w 1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3">
                  <a:moveTo>
                    <a:pt x="6" y="0"/>
                  </a:moveTo>
                  <a:lnTo>
                    <a:pt x="0" y="7"/>
                  </a:lnTo>
                  <a:lnTo>
                    <a:pt x="2" y="17"/>
                  </a:lnTo>
                  <a:lnTo>
                    <a:pt x="8" y="23"/>
                  </a:lnTo>
                  <a:lnTo>
                    <a:pt x="18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2" name="Freeform 342"/>
            <p:cNvSpPr>
              <a:spLocks/>
            </p:cNvSpPr>
            <p:nvPr/>
          </p:nvSpPr>
          <p:spPr bwMode="auto">
            <a:xfrm>
              <a:off x="2513" y="2236"/>
              <a:ext cx="72" cy="45"/>
            </a:xfrm>
            <a:custGeom>
              <a:avLst/>
              <a:gdLst>
                <a:gd name="T0" fmla="*/ 137 w 143"/>
                <a:gd name="T1" fmla="*/ 12 h 89"/>
                <a:gd name="T2" fmla="*/ 132 w 143"/>
                <a:gd name="T3" fmla="*/ 0 h 89"/>
                <a:gd name="T4" fmla="*/ 0 w 143"/>
                <a:gd name="T5" fmla="*/ 66 h 89"/>
                <a:gd name="T6" fmla="*/ 12 w 143"/>
                <a:gd name="T7" fmla="*/ 89 h 89"/>
                <a:gd name="T8" fmla="*/ 143 w 143"/>
                <a:gd name="T9" fmla="*/ 24 h 89"/>
                <a:gd name="T10" fmla="*/ 137 w 143"/>
                <a:gd name="T11" fmla="*/ 12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89"/>
                <a:gd name="T20" fmla="*/ 143 w 143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89">
                  <a:moveTo>
                    <a:pt x="137" y="12"/>
                  </a:moveTo>
                  <a:lnTo>
                    <a:pt x="132" y="0"/>
                  </a:lnTo>
                  <a:lnTo>
                    <a:pt x="0" y="66"/>
                  </a:lnTo>
                  <a:lnTo>
                    <a:pt x="12" y="89"/>
                  </a:lnTo>
                  <a:lnTo>
                    <a:pt x="143" y="24"/>
                  </a:lnTo>
                  <a:lnTo>
                    <a:pt x="137" y="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3" name="Freeform 343"/>
            <p:cNvSpPr>
              <a:spLocks/>
            </p:cNvSpPr>
            <p:nvPr/>
          </p:nvSpPr>
          <p:spPr bwMode="auto">
            <a:xfrm>
              <a:off x="2579" y="2236"/>
              <a:ext cx="9" cy="12"/>
            </a:xfrm>
            <a:custGeom>
              <a:avLst/>
              <a:gdLst>
                <a:gd name="T0" fmla="*/ 11 w 17"/>
                <a:gd name="T1" fmla="*/ 24 h 24"/>
                <a:gd name="T2" fmla="*/ 17 w 17"/>
                <a:gd name="T3" fmla="*/ 16 h 24"/>
                <a:gd name="T4" fmla="*/ 17 w 17"/>
                <a:gd name="T5" fmla="*/ 6 h 24"/>
                <a:gd name="T6" fmla="*/ 10 w 17"/>
                <a:gd name="T7" fmla="*/ 0 h 24"/>
                <a:gd name="T8" fmla="*/ 0 w 17"/>
                <a:gd name="T9" fmla="*/ 0 h 24"/>
                <a:gd name="T10" fmla="*/ 11 w 17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11" y="24"/>
                  </a:moveTo>
                  <a:lnTo>
                    <a:pt x="17" y="16"/>
                  </a:lnTo>
                  <a:lnTo>
                    <a:pt x="17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4" name="Freeform 344"/>
            <p:cNvSpPr>
              <a:spLocks/>
            </p:cNvSpPr>
            <p:nvPr/>
          </p:nvSpPr>
          <p:spPr bwMode="auto">
            <a:xfrm>
              <a:off x="2835" y="2678"/>
              <a:ext cx="5" cy="7"/>
            </a:xfrm>
            <a:custGeom>
              <a:avLst/>
              <a:gdLst>
                <a:gd name="T0" fmla="*/ 0 w 11"/>
                <a:gd name="T1" fmla="*/ 15 h 15"/>
                <a:gd name="T2" fmla="*/ 6 w 11"/>
                <a:gd name="T3" fmla="*/ 15 h 15"/>
                <a:gd name="T4" fmla="*/ 11 w 11"/>
                <a:gd name="T5" fmla="*/ 9 h 15"/>
                <a:gd name="T6" fmla="*/ 11 w 11"/>
                <a:gd name="T7" fmla="*/ 5 h 15"/>
                <a:gd name="T8" fmla="*/ 6 w 11"/>
                <a:gd name="T9" fmla="*/ 0 h 15"/>
                <a:gd name="T10" fmla="*/ 0 w 11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5"/>
                <a:gd name="T20" fmla="*/ 11 w 1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5">
                  <a:moveTo>
                    <a:pt x="0" y="15"/>
                  </a:moveTo>
                  <a:lnTo>
                    <a:pt x="6" y="15"/>
                  </a:lnTo>
                  <a:lnTo>
                    <a:pt x="11" y="9"/>
                  </a:lnTo>
                  <a:lnTo>
                    <a:pt x="11" y="5"/>
                  </a:lnTo>
                  <a:lnTo>
                    <a:pt x="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5" name="Freeform 345"/>
            <p:cNvSpPr>
              <a:spLocks/>
            </p:cNvSpPr>
            <p:nvPr/>
          </p:nvSpPr>
          <p:spPr bwMode="auto">
            <a:xfrm>
              <a:off x="2808" y="2675"/>
              <a:ext cx="30" cy="11"/>
            </a:xfrm>
            <a:custGeom>
              <a:avLst/>
              <a:gdLst>
                <a:gd name="T0" fmla="*/ 18 w 60"/>
                <a:gd name="T1" fmla="*/ 0 h 22"/>
                <a:gd name="T2" fmla="*/ 16 w 60"/>
                <a:gd name="T3" fmla="*/ 17 h 22"/>
                <a:gd name="T4" fmla="*/ 30 w 60"/>
                <a:gd name="T5" fmla="*/ 21 h 22"/>
                <a:gd name="T6" fmla="*/ 41 w 60"/>
                <a:gd name="T7" fmla="*/ 21 h 22"/>
                <a:gd name="T8" fmla="*/ 51 w 60"/>
                <a:gd name="T9" fmla="*/ 22 h 22"/>
                <a:gd name="T10" fmla="*/ 54 w 60"/>
                <a:gd name="T11" fmla="*/ 21 h 22"/>
                <a:gd name="T12" fmla="*/ 60 w 60"/>
                <a:gd name="T13" fmla="*/ 6 h 22"/>
                <a:gd name="T14" fmla="*/ 51 w 60"/>
                <a:gd name="T15" fmla="*/ 5 h 22"/>
                <a:gd name="T16" fmla="*/ 41 w 60"/>
                <a:gd name="T17" fmla="*/ 3 h 22"/>
                <a:gd name="T18" fmla="*/ 30 w 60"/>
                <a:gd name="T19" fmla="*/ 3 h 22"/>
                <a:gd name="T20" fmla="*/ 25 w 60"/>
                <a:gd name="T21" fmla="*/ 2 h 22"/>
                <a:gd name="T22" fmla="*/ 24 w 60"/>
                <a:gd name="T23" fmla="*/ 18 h 22"/>
                <a:gd name="T24" fmla="*/ 18 w 60"/>
                <a:gd name="T25" fmla="*/ 0 h 22"/>
                <a:gd name="T26" fmla="*/ 0 w 60"/>
                <a:gd name="T27" fmla="*/ 8 h 22"/>
                <a:gd name="T28" fmla="*/ 16 w 60"/>
                <a:gd name="T29" fmla="*/ 17 h 22"/>
                <a:gd name="T30" fmla="*/ 18 w 60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22"/>
                <a:gd name="T50" fmla="*/ 60 w 60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22">
                  <a:moveTo>
                    <a:pt x="18" y="0"/>
                  </a:moveTo>
                  <a:lnTo>
                    <a:pt x="16" y="17"/>
                  </a:lnTo>
                  <a:lnTo>
                    <a:pt x="30" y="21"/>
                  </a:lnTo>
                  <a:lnTo>
                    <a:pt x="41" y="21"/>
                  </a:lnTo>
                  <a:lnTo>
                    <a:pt x="51" y="22"/>
                  </a:lnTo>
                  <a:lnTo>
                    <a:pt x="54" y="21"/>
                  </a:lnTo>
                  <a:lnTo>
                    <a:pt x="60" y="6"/>
                  </a:lnTo>
                  <a:lnTo>
                    <a:pt x="51" y="5"/>
                  </a:lnTo>
                  <a:lnTo>
                    <a:pt x="41" y="3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24" y="18"/>
                  </a:lnTo>
                  <a:lnTo>
                    <a:pt x="18" y="0"/>
                  </a:lnTo>
                  <a:lnTo>
                    <a:pt x="0" y="8"/>
                  </a:lnTo>
                  <a:lnTo>
                    <a:pt x="16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6" name="Freeform 346"/>
            <p:cNvSpPr>
              <a:spLocks/>
            </p:cNvSpPr>
            <p:nvPr/>
          </p:nvSpPr>
          <p:spPr bwMode="auto">
            <a:xfrm>
              <a:off x="2817" y="2674"/>
              <a:ext cx="23" cy="12"/>
            </a:xfrm>
            <a:custGeom>
              <a:avLst/>
              <a:gdLst>
                <a:gd name="T0" fmla="*/ 45 w 45"/>
                <a:gd name="T1" fmla="*/ 9 h 23"/>
                <a:gd name="T2" fmla="*/ 45 w 45"/>
                <a:gd name="T3" fmla="*/ 9 h 23"/>
                <a:gd name="T4" fmla="*/ 35 w 45"/>
                <a:gd name="T5" fmla="*/ 4 h 23"/>
                <a:gd name="T6" fmla="*/ 23 w 45"/>
                <a:gd name="T7" fmla="*/ 1 h 23"/>
                <a:gd name="T8" fmla="*/ 10 w 45"/>
                <a:gd name="T9" fmla="*/ 0 h 23"/>
                <a:gd name="T10" fmla="*/ 0 w 45"/>
                <a:gd name="T11" fmla="*/ 1 h 23"/>
                <a:gd name="T12" fmla="*/ 6 w 45"/>
                <a:gd name="T13" fmla="*/ 19 h 23"/>
                <a:gd name="T14" fmla="*/ 10 w 45"/>
                <a:gd name="T15" fmla="*/ 18 h 23"/>
                <a:gd name="T16" fmla="*/ 20 w 45"/>
                <a:gd name="T17" fmla="*/ 19 h 23"/>
                <a:gd name="T18" fmla="*/ 32 w 45"/>
                <a:gd name="T19" fmla="*/ 22 h 23"/>
                <a:gd name="T20" fmla="*/ 39 w 45"/>
                <a:gd name="T21" fmla="*/ 23 h 23"/>
                <a:gd name="T22" fmla="*/ 39 w 45"/>
                <a:gd name="T23" fmla="*/ 23 h 23"/>
                <a:gd name="T24" fmla="*/ 45 w 45"/>
                <a:gd name="T25" fmla="*/ 9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23"/>
                <a:gd name="T41" fmla="*/ 45 w 45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23">
                  <a:moveTo>
                    <a:pt x="45" y="9"/>
                  </a:moveTo>
                  <a:lnTo>
                    <a:pt x="45" y="9"/>
                  </a:lnTo>
                  <a:lnTo>
                    <a:pt x="35" y="4"/>
                  </a:lnTo>
                  <a:lnTo>
                    <a:pt x="23" y="1"/>
                  </a:lnTo>
                  <a:lnTo>
                    <a:pt x="10" y="0"/>
                  </a:lnTo>
                  <a:lnTo>
                    <a:pt x="0" y="1"/>
                  </a:lnTo>
                  <a:lnTo>
                    <a:pt x="6" y="19"/>
                  </a:lnTo>
                  <a:lnTo>
                    <a:pt x="10" y="18"/>
                  </a:lnTo>
                  <a:lnTo>
                    <a:pt x="20" y="19"/>
                  </a:lnTo>
                  <a:lnTo>
                    <a:pt x="32" y="22"/>
                  </a:lnTo>
                  <a:lnTo>
                    <a:pt x="39" y="23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7" name="Freeform 347"/>
            <p:cNvSpPr>
              <a:spLocks/>
            </p:cNvSpPr>
            <p:nvPr/>
          </p:nvSpPr>
          <p:spPr bwMode="auto">
            <a:xfrm>
              <a:off x="2837" y="2678"/>
              <a:ext cx="33" cy="14"/>
            </a:xfrm>
            <a:custGeom>
              <a:avLst/>
              <a:gdLst>
                <a:gd name="T0" fmla="*/ 60 w 67"/>
                <a:gd name="T1" fmla="*/ 0 h 28"/>
                <a:gd name="T2" fmla="*/ 59 w 67"/>
                <a:gd name="T3" fmla="*/ 0 h 28"/>
                <a:gd name="T4" fmla="*/ 51 w 67"/>
                <a:gd name="T5" fmla="*/ 5 h 28"/>
                <a:gd name="T6" fmla="*/ 47 w 67"/>
                <a:gd name="T7" fmla="*/ 8 h 28"/>
                <a:gd name="T8" fmla="*/ 41 w 67"/>
                <a:gd name="T9" fmla="*/ 11 h 28"/>
                <a:gd name="T10" fmla="*/ 40 w 67"/>
                <a:gd name="T11" fmla="*/ 11 h 28"/>
                <a:gd name="T12" fmla="*/ 32 w 67"/>
                <a:gd name="T13" fmla="*/ 11 h 28"/>
                <a:gd name="T14" fmla="*/ 28 w 67"/>
                <a:gd name="T15" fmla="*/ 9 h 28"/>
                <a:gd name="T16" fmla="*/ 18 w 67"/>
                <a:gd name="T17" fmla="*/ 5 h 28"/>
                <a:gd name="T18" fmla="*/ 6 w 67"/>
                <a:gd name="T19" fmla="*/ 2 h 28"/>
                <a:gd name="T20" fmla="*/ 0 w 67"/>
                <a:gd name="T21" fmla="*/ 16 h 28"/>
                <a:gd name="T22" fmla="*/ 12 w 67"/>
                <a:gd name="T23" fmla="*/ 22 h 28"/>
                <a:gd name="T24" fmla="*/ 22 w 67"/>
                <a:gd name="T25" fmla="*/ 27 h 28"/>
                <a:gd name="T26" fmla="*/ 32 w 67"/>
                <a:gd name="T27" fmla="*/ 28 h 28"/>
                <a:gd name="T28" fmla="*/ 40 w 67"/>
                <a:gd name="T29" fmla="*/ 28 h 28"/>
                <a:gd name="T30" fmla="*/ 47 w 67"/>
                <a:gd name="T31" fmla="*/ 25 h 28"/>
                <a:gd name="T32" fmla="*/ 53 w 67"/>
                <a:gd name="T33" fmla="*/ 22 h 28"/>
                <a:gd name="T34" fmla="*/ 60 w 67"/>
                <a:gd name="T35" fmla="*/ 19 h 28"/>
                <a:gd name="T36" fmla="*/ 67 w 67"/>
                <a:gd name="T37" fmla="*/ 15 h 28"/>
                <a:gd name="T38" fmla="*/ 66 w 67"/>
                <a:gd name="T39" fmla="*/ 15 h 28"/>
                <a:gd name="T40" fmla="*/ 60 w 67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28"/>
                <a:gd name="T65" fmla="*/ 67 w 6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28">
                  <a:moveTo>
                    <a:pt x="60" y="0"/>
                  </a:moveTo>
                  <a:lnTo>
                    <a:pt x="59" y="0"/>
                  </a:lnTo>
                  <a:lnTo>
                    <a:pt x="51" y="5"/>
                  </a:lnTo>
                  <a:lnTo>
                    <a:pt x="47" y="8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2" y="11"/>
                  </a:lnTo>
                  <a:lnTo>
                    <a:pt x="28" y="9"/>
                  </a:lnTo>
                  <a:lnTo>
                    <a:pt x="18" y="5"/>
                  </a:lnTo>
                  <a:lnTo>
                    <a:pt x="6" y="2"/>
                  </a:lnTo>
                  <a:lnTo>
                    <a:pt x="0" y="16"/>
                  </a:lnTo>
                  <a:lnTo>
                    <a:pt x="12" y="22"/>
                  </a:lnTo>
                  <a:lnTo>
                    <a:pt x="22" y="27"/>
                  </a:lnTo>
                  <a:lnTo>
                    <a:pt x="32" y="28"/>
                  </a:lnTo>
                  <a:lnTo>
                    <a:pt x="40" y="28"/>
                  </a:lnTo>
                  <a:lnTo>
                    <a:pt x="47" y="25"/>
                  </a:lnTo>
                  <a:lnTo>
                    <a:pt x="53" y="22"/>
                  </a:lnTo>
                  <a:lnTo>
                    <a:pt x="60" y="19"/>
                  </a:lnTo>
                  <a:lnTo>
                    <a:pt x="67" y="15"/>
                  </a:lnTo>
                  <a:lnTo>
                    <a:pt x="66" y="1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8" name="Freeform 348"/>
            <p:cNvSpPr>
              <a:spLocks/>
            </p:cNvSpPr>
            <p:nvPr/>
          </p:nvSpPr>
          <p:spPr bwMode="auto">
            <a:xfrm>
              <a:off x="2867" y="2663"/>
              <a:ext cx="40" cy="22"/>
            </a:xfrm>
            <a:custGeom>
              <a:avLst/>
              <a:gdLst>
                <a:gd name="T0" fmla="*/ 53 w 82"/>
                <a:gd name="T1" fmla="*/ 26 h 44"/>
                <a:gd name="T2" fmla="*/ 44 w 82"/>
                <a:gd name="T3" fmla="*/ 12 h 44"/>
                <a:gd name="T4" fmla="*/ 40 w 82"/>
                <a:gd name="T5" fmla="*/ 13 h 44"/>
                <a:gd name="T6" fmla="*/ 37 w 82"/>
                <a:gd name="T7" fmla="*/ 15 h 44"/>
                <a:gd name="T8" fmla="*/ 29 w 82"/>
                <a:gd name="T9" fmla="*/ 16 h 44"/>
                <a:gd name="T10" fmla="*/ 24 w 82"/>
                <a:gd name="T11" fmla="*/ 19 h 44"/>
                <a:gd name="T12" fmla="*/ 16 w 82"/>
                <a:gd name="T13" fmla="*/ 21 h 44"/>
                <a:gd name="T14" fmla="*/ 10 w 82"/>
                <a:gd name="T15" fmla="*/ 23 h 44"/>
                <a:gd name="T16" fmla="*/ 5 w 82"/>
                <a:gd name="T17" fmla="*/ 26 h 44"/>
                <a:gd name="T18" fmla="*/ 0 w 82"/>
                <a:gd name="T19" fmla="*/ 29 h 44"/>
                <a:gd name="T20" fmla="*/ 6 w 82"/>
                <a:gd name="T21" fmla="*/ 44 h 44"/>
                <a:gd name="T22" fmla="*/ 10 w 82"/>
                <a:gd name="T23" fmla="*/ 41 h 44"/>
                <a:gd name="T24" fmla="*/ 16 w 82"/>
                <a:gd name="T25" fmla="*/ 41 h 44"/>
                <a:gd name="T26" fmla="*/ 22 w 82"/>
                <a:gd name="T27" fmla="*/ 38 h 44"/>
                <a:gd name="T28" fmla="*/ 29 w 82"/>
                <a:gd name="T29" fmla="*/ 37 h 44"/>
                <a:gd name="T30" fmla="*/ 35 w 82"/>
                <a:gd name="T31" fmla="*/ 34 h 44"/>
                <a:gd name="T32" fmla="*/ 40 w 82"/>
                <a:gd name="T33" fmla="*/ 32 h 44"/>
                <a:gd name="T34" fmla="*/ 45 w 82"/>
                <a:gd name="T35" fmla="*/ 31 h 44"/>
                <a:gd name="T36" fmla="*/ 50 w 82"/>
                <a:gd name="T37" fmla="*/ 29 h 44"/>
                <a:gd name="T38" fmla="*/ 41 w 82"/>
                <a:gd name="T39" fmla="*/ 15 h 44"/>
                <a:gd name="T40" fmla="*/ 53 w 82"/>
                <a:gd name="T41" fmla="*/ 26 h 44"/>
                <a:gd name="T42" fmla="*/ 82 w 82"/>
                <a:gd name="T43" fmla="*/ 0 h 44"/>
                <a:gd name="T44" fmla="*/ 44 w 82"/>
                <a:gd name="T45" fmla="*/ 12 h 44"/>
                <a:gd name="T46" fmla="*/ 53 w 82"/>
                <a:gd name="T47" fmla="*/ 26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"/>
                <a:gd name="T73" fmla="*/ 0 h 44"/>
                <a:gd name="T74" fmla="*/ 82 w 8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" h="44">
                  <a:moveTo>
                    <a:pt x="53" y="26"/>
                  </a:moveTo>
                  <a:lnTo>
                    <a:pt x="44" y="12"/>
                  </a:lnTo>
                  <a:lnTo>
                    <a:pt x="40" y="13"/>
                  </a:lnTo>
                  <a:lnTo>
                    <a:pt x="37" y="15"/>
                  </a:lnTo>
                  <a:lnTo>
                    <a:pt x="29" y="16"/>
                  </a:lnTo>
                  <a:lnTo>
                    <a:pt x="24" y="19"/>
                  </a:lnTo>
                  <a:lnTo>
                    <a:pt x="16" y="21"/>
                  </a:lnTo>
                  <a:lnTo>
                    <a:pt x="10" y="23"/>
                  </a:lnTo>
                  <a:lnTo>
                    <a:pt x="5" y="26"/>
                  </a:lnTo>
                  <a:lnTo>
                    <a:pt x="0" y="29"/>
                  </a:lnTo>
                  <a:lnTo>
                    <a:pt x="6" y="44"/>
                  </a:lnTo>
                  <a:lnTo>
                    <a:pt x="10" y="41"/>
                  </a:lnTo>
                  <a:lnTo>
                    <a:pt x="16" y="41"/>
                  </a:lnTo>
                  <a:lnTo>
                    <a:pt x="22" y="38"/>
                  </a:lnTo>
                  <a:lnTo>
                    <a:pt x="29" y="37"/>
                  </a:lnTo>
                  <a:lnTo>
                    <a:pt x="35" y="34"/>
                  </a:lnTo>
                  <a:lnTo>
                    <a:pt x="40" y="32"/>
                  </a:lnTo>
                  <a:lnTo>
                    <a:pt x="45" y="31"/>
                  </a:lnTo>
                  <a:lnTo>
                    <a:pt x="50" y="29"/>
                  </a:lnTo>
                  <a:lnTo>
                    <a:pt x="41" y="15"/>
                  </a:lnTo>
                  <a:lnTo>
                    <a:pt x="53" y="26"/>
                  </a:lnTo>
                  <a:lnTo>
                    <a:pt x="82" y="0"/>
                  </a:lnTo>
                  <a:lnTo>
                    <a:pt x="44" y="12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9" name="Freeform 349"/>
            <p:cNvSpPr>
              <a:spLocks/>
            </p:cNvSpPr>
            <p:nvPr/>
          </p:nvSpPr>
          <p:spPr bwMode="auto">
            <a:xfrm>
              <a:off x="2874" y="2670"/>
              <a:ext cx="19" cy="13"/>
            </a:xfrm>
            <a:custGeom>
              <a:avLst/>
              <a:gdLst>
                <a:gd name="T0" fmla="*/ 3 w 38"/>
                <a:gd name="T1" fmla="*/ 25 h 25"/>
                <a:gd name="T2" fmla="*/ 10 w 38"/>
                <a:gd name="T3" fmla="*/ 23 h 25"/>
                <a:gd name="T4" fmla="*/ 19 w 38"/>
                <a:gd name="T5" fmla="*/ 22 h 25"/>
                <a:gd name="T6" fmla="*/ 28 w 38"/>
                <a:gd name="T7" fmla="*/ 17 h 25"/>
                <a:gd name="T8" fmla="*/ 38 w 38"/>
                <a:gd name="T9" fmla="*/ 11 h 25"/>
                <a:gd name="T10" fmla="*/ 26 w 38"/>
                <a:gd name="T11" fmla="*/ 0 h 25"/>
                <a:gd name="T12" fmla="*/ 22 w 38"/>
                <a:gd name="T13" fmla="*/ 3 h 25"/>
                <a:gd name="T14" fmla="*/ 16 w 38"/>
                <a:gd name="T15" fmla="*/ 4 h 25"/>
                <a:gd name="T16" fmla="*/ 7 w 38"/>
                <a:gd name="T17" fmla="*/ 6 h 25"/>
                <a:gd name="T18" fmla="*/ 0 w 38"/>
                <a:gd name="T19" fmla="*/ 7 h 25"/>
                <a:gd name="T20" fmla="*/ 3 w 38"/>
                <a:gd name="T21" fmla="*/ 25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5"/>
                <a:gd name="T35" fmla="*/ 38 w 38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5">
                  <a:moveTo>
                    <a:pt x="3" y="25"/>
                  </a:moveTo>
                  <a:lnTo>
                    <a:pt x="10" y="23"/>
                  </a:lnTo>
                  <a:lnTo>
                    <a:pt x="19" y="22"/>
                  </a:lnTo>
                  <a:lnTo>
                    <a:pt x="28" y="17"/>
                  </a:lnTo>
                  <a:lnTo>
                    <a:pt x="38" y="11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16" y="4"/>
                  </a:lnTo>
                  <a:lnTo>
                    <a:pt x="7" y="6"/>
                  </a:lnTo>
                  <a:lnTo>
                    <a:pt x="0" y="7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60" name="Freeform 350"/>
            <p:cNvSpPr>
              <a:spLocks/>
            </p:cNvSpPr>
            <p:nvPr/>
          </p:nvSpPr>
          <p:spPr bwMode="auto">
            <a:xfrm>
              <a:off x="2870" y="2674"/>
              <a:ext cx="5" cy="9"/>
            </a:xfrm>
            <a:custGeom>
              <a:avLst/>
              <a:gdLst>
                <a:gd name="T0" fmla="*/ 8 w 11"/>
                <a:gd name="T1" fmla="*/ 0 h 18"/>
                <a:gd name="T2" fmla="*/ 2 w 11"/>
                <a:gd name="T3" fmla="*/ 3 h 18"/>
                <a:gd name="T4" fmla="*/ 0 w 11"/>
                <a:gd name="T5" fmla="*/ 10 h 18"/>
                <a:gd name="T6" fmla="*/ 3 w 11"/>
                <a:gd name="T7" fmla="*/ 16 h 18"/>
                <a:gd name="T8" fmla="*/ 11 w 11"/>
                <a:gd name="T9" fmla="*/ 18 h 18"/>
                <a:gd name="T10" fmla="*/ 8 w 1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8"/>
                <a:gd name="T20" fmla="*/ 11 w 1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8">
                  <a:moveTo>
                    <a:pt x="8" y="0"/>
                  </a:moveTo>
                  <a:lnTo>
                    <a:pt x="2" y="3"/>
                  </a:lnTo>
                  <a:lnTo>
                    <a:pt x="0" y="10"/>
                  </a:lnTo>
                  <a:lnTo>
                    <a:pt x="3" y="16"/>
                  </a:lnTo>
                  <a:lnTo>
                    <a:pt x="11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61" name="Freeform 351"/>
            <p:cNvSpPr>
              <a:spLocks/>
            </p:cNvSpPr>
            <p:nvPr/>
          </p:nvSpPr>
          <p:spPr bwMode="auto">
            <a:xfrm>
              <a:off x="2701" y="2352"/>
              <a:ext cx="271" cy="59"/>
            </a:xfrm>
            <a:custGeom>
              <a:avLst/>
              <a:gdLst>
                <a:gd name="T0" fmla="*/ 542 w 542"/>
                <a:gd name="T1" fmla="*/ 34 h 117"/>
                <a:gd name="T2" fmla="*/ 511 w 542"/>
                <a:gd name="T3" fmla="*/ 25 h 117"/>
                <a:gd name="T4" fmla="*/ 480 w 542"/>
                <a:gd name="T5" fmla="*/ 18 h 117"/>
                <a:gd name="T6" fmla="*/ 447 w 542"/>
                <a:gd name="T7" fmla="*/ 11 h 117"/>
                <a:gd name="T8" fmla="*/ 410 w 542"/>
                <a:gd name="T9" fmla="*/ 6 h 117"/>
                <a:gd name="T10" fmla="*/ 374 w 542"/>
                <a:gd name="T11" fmla="*/ 3 h 117"/>
                <a:gd name="T12" fmla="*/ 337 w 542"/>
                <a:gd name="T13" fmla="*/ 0 h 117"/>
                <a:gd name="T14" fmla="*/ 301 w 542"/>
                <a:gd name="T15" fmla="*/ 0 h 117"/>
                <a:gd name="T16" fmla="*/ 264 w 542"/>
                <a:gd name="T17" fmla="*/ 3 h 117"/>
                <a:gd name="T18" fmla="*/ 225 w 542"/>
                <a:gd name="T19" fmla="*/ 6 h 117"/>
                <a:gd name="T20" fmla="*/ 188 w 542"/>
                <a:gd name="T21" fmla="*/ 12 h 117"/>
                <a:gd name="T22" fmla="*/ 153 w 542"/>
                <a:gd name="T23" fmla="*/ 21 h 117"/>
                <a:gd name="T24" fmla="*/ 118 w 542"/>
                <a:gd name="T25" fmla="*/ 31 h 117"/>
                <a:gd name="T26" fmla="*/ 86 w 542"/>
                <a:gd name="T27" fmla="*/ 43 h 117"/>
                <a:gd name="T28" fmla="*/ 54 w 542"/>
                <a:gd name="T29" fmla="*/ 59 h 117"/>
                <a:gd name="T30" fmla="*/ 26 w 542"/>
                <a:gd name="T31" fmla="*/ 76 h 117"/>
                <a:gd name="T32" fmla="*/ 0 w 542"/>
                <a:gd name="T33" fmla="*/ 97 h 117"/>
                <a:gd name="T34" fmla="*/ 17 w 542"/>
                <a:gd name="T35" fmla="*/ 117 h 117"/>
                <a:gd name="T36" fmla="*/ 40 w 542"/>
                <a:gd name="T37" fmla="*/ 100 h 117"/>
                <a:gd name="T38" fmla="*/ 65 w 542"/>
                <a:gd name="T39" fmla="*/ 82 h 117"/>
                <a:gd name="T40" fmla="*/ 95 w 542"/>
                <a:gd name="T41" fmla="*/ 69 h 117"/>
                <a:gd name="T42" fmla="*/ 127 w 542"/>
                <a:gd name="T43" fmla="*/ 57 h 117"/>
                <a:gd name="T44" fmla="*/ 159 w 542"/>
                <a:gd name="T45" fmla="*/ 47 h 117"/>
                <a:gd name="T46" fmla="*/ 194 w 542"/>
                <a:gd name="T47" fmla="*/ 38 h 117"/>
                <a:gd name="T48" fmla="*/ 227 w 542"/>
                <a:gd name="T49" fmla="*/ 32 h 117"/>
                <a:gd name="T50" fmla="*/ 264 w 542"/>
                <a:gd name="T51" fmla="*/ 30 h 117"/>
                <a:gd name="T52" fmla="*/ 301 w 542"/>
                <a:gd name="T53" fmla="*/ 30 h 117"/>
                <a:gd name="T54" fmla="*/ 337 w 542"/>
                <a:gd name="T55" fmla="*/ 30 h 117"/>
                <a:gd name="T56" fmla="*/ 374 w 542"/>
                <a:gd name="T57" fmla="*/ 30 h 117"/>
                <a:gd name="T58" fmla="*/ 410 w 542"/>
                <a:gd name="T59" fmla="*/ 32 h 117"/>
                <a:gd name="T60" fmla="*/ 444 w 542"/>
                <a:gd name="T61" fmla="*/ 37 h 117"/>
                <a:gd name="T62" fmla="*/ 474 w 542"/>
                <a:gd name="T63" fmla="*/ 44 h 117"/>
                <a:gd name="T64" fmla="*/ 505 w 542"/>
                <a:gd name="T65" fmla="*/ 51 h 117"/>
                <a:gd name="T66" fmla="*/ 533 w 542"/>
                <a:gd name="T67" fmla="*/ 60 h 117"/>
                <a:gd name="T68" fmla="*/ 542 w 542"/>
                <a:gd name="T69" fmla="*/ 34 h 1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2"/>
                <a:gd name="T106" fmla="*/ 0 h 117"/>
                <a:gd name="T107" fmla="*/ 542 w 542"/>
                <a:gd name="T108" fmla="*/ 117 h 1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2" h="117">
                  <a:moveTo>
                    <a:pt x="542" y="34"/>
                  </a:moveTo>
                  <a:lnTo>
                    <a:pt x="511" y="25"/>
                  </a:lnTo>
                  <a:lnTo>
                    <a:pt x="480" y="18"/>
                  </a:lnTo>
                  <a:lnTo>
                    <a:pt x="447" y="11"/>
                  </a:lnTo>
                  <a:lnTo>
                    <a:pt x="410" y="6"/>
                  </a:lnTo>
                  <a:lnTo>
                    <a:pt x="374" y="3"/>
                  </a:lnTo>
                  <a:lnTo>
                    <a:pt x="337" y="0"/>
                  </a:lnTo>
                  <a:lnTo>
                    <a:pt x="301" y="0"/>
                  </a:lnTo>
                  <a:lnTo>
                    <a:pt x="264" y="3"/>
                  </a:lnTo>
                  <a:lnTo>
                    <a:pt x="225" y="6"/>
                  </a:lnTo>
                  <a:lnTo>
                    <a:pt x="188" y="12"/>
                  </a:lnTo>
                  <a:lnTo>
                    <a:pt x="153" y="21"/>
                  </a:lnTo>
                  <a:lnTo>
                    <a:pt x="118" y="31"/>
                  </a:lnTo>
                  <a:lnTo>
                    <a:pt x="86" y="43"/>
                  </a:lnTo>
                  <a:lnTo>
                    <a:pt x="54" y="59"/>
                  </a:lnTo>
                  <a:lnTo>
                    <a:pt x="26" y="76"/>
                  </a:lnTo>
                  <a:lnTo>
                    <a:pt x="0" y="97"/>
                  </a:lnTo>
                  <a:lnTo>
                    <a:pt x="17" y="117"/>
                  </a:lnTo>
                  <a:lnTo>
                    <a:pt x="40" y="100"/>
                  </a:lnTo>
                  <a:lnTo>
                    <a:pt x="65" y="82"/>
                  </a:lnTo>
                  <a:lnTo>
                    <a:pt x="95" y="69"/>
                  </a:lnTo>
                  <a:lnTo>
                    <a:pt x="127" y="57"/>
                  </a:lnTo>
                  <a:lnTo>
                    <a:pt x="159" y="47"/>
                  </a:lnTo>
                  <a:lnTo>
                    <a:pt x="194" y="38"/>
                  </a:lnTo>
                  <a:lnTo>
                    <a:pt x="227" y="32"/>
                  </a:lnTo>
                  <a:lnTo>
                    <a:pt x="264" y="30"/>
                  </a:lnTo>
                  <a:lnTo>
                    <a:pt x="301" y="30"/>
                  </a:lnTo>
                  <a:lnTo>
                    <a:pt x="337" y="30"/>
                  </a:lnTo>
                  <a:lnTo>
                    <a:pt x="374" y="30"/>
                  </a:lnTo>
                  <a:lnTo>
                    <a:pt x="410" y="32"/>
                  </a:lnTo>
                  <a:lnTo>
                    <a:pt x="444" y="37"/>
                  </a:lnTo>
                  <a:lnTo>
                    <a:pt x="474" y="44"/>
                  </a:lnTo>
                  <a:lnTo>
                    <a:pt x="505" y="51"/>
                  </a:lnTo>
                  <a:lnTo>
                    <a:pt x="533" y="60"/>
                  </a:lnTo>
                  <a:lnTo>
                    <a:pt x="542" y="3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hu-HU" dirty="0"/>
              <a:t>2. További hardver és szoftver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hu-HU" sz="2800" dirty="0"/>
              <a:t>2.1 MIBŐL </a:t>
            </a:r>
            <a:r>
              <a:rPr lang="hu-HU" sz="2800"/>
              <a:t>ÁLL EGY SZÁMÍTÓGÉP?</a:t>
            </a:r>
            <a:endParaRPr lang="hu-HU" sz="2800" dirty="0"/>
          </a:p>
          <a:p>
            <a:pPr marL="342900" lvl="1" indent="-342900">
              <a:buNone/>
            </a:pPr>
            <a:r>
              <a:rPr lang="hu-HU" dirty="0"/>
              <a:t>(2.2 </a:t>
            </a:r>
            <a:r>
              <a:rPr lang="hu-HU" dirty="0" err="1"/>
              <a:t>-ből</a:t>
            </a:r>
            <a:r>
              <a:rPr lang="hu-HU" dirty="0"/>
              <a:t> olvasmány anyag: A SZÁMÍTÓGÉPEK JELLEMZÉSE, SZOKÁSOS ÉPÍTŐELEMEIK, AZOK FELADATAI: 11-17. oldal)</a:t>
            </a:r>
          </a:p>
          <a:p>
            <a:pPr marL="342900" lvl="1" indent="-342900">
              <a:buNone/>
            </a:pPr>
            <a:r>
              <a:rPr lang="hu-HU" dirty="0"/>
              <a:t>2.3 A SZÁMÍTÓGÉP MŰKÖDÉSÉNEK ALAPVETŐ MŰVELETEI</a:t>
            </a:r>
          </a:p>
          <a:p>
            <a:pPr marL="342900" lvl="1" indent="-342900">
              <a:buNone/>
            </a:pPr>
            <a:r>
              <a:rPr lang="hu-HU" dirty="0"/>
              <a:t>2.4 SZOFTVER ÉS HARDVER, MIRE HASZNÁLHATÓAK A PROGRAMOK?</a:t>
            </a:r>
          </a:p>
          <a:p>
            <a:pPr marL="342900" lvl="1" indent="-342900">
              <a:buNone/>
            </a:pPr>
            <a:r>
              <a:rPr lang="hu-HU" dirty="0"/>
              <a:t>2.5 SZOFTVER FAJTÁK, SZOFTVER HIERARCHIA A SZÁMÍTÓGÉPEKBEN, ÉS AZ ADATÁLLOMÁNYOK</a:t>
            </a:r>
          </a:p>
          <a:p>
            <a:pPr marL="342900" lvl="1" indent="-342900">
              <a:buNone/>
            </a:pPr>
            <a:endParaRPr lang="hu-HU" dirty="0"/>
          </a:p>
          <a:p>
            <a:pPr marL="342900" lvl="1" indent="-342900">
              <a:buNone/>
            </a:pPr>
            <a:endParaRPr lang="hu-HU" dirty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/>
              <a:t>3. Informatikai alapfogalmak áttekintése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584176"/>
          </a:xfrm>
        </p:spPr>
        <p:txBody>
          <a:bodyPr/>
          <a:lstStyle/>
          <a:p>
            <a:pPr marL="342900" lvl="1" indent="-342900">
              <a:buNone/>
            </a:pPr>
            <a:r>
              <a:rPr lang="hu-HU" dirty="0"/>
              <a:t>3.1 ÜZLETI INFORMATIKAI FOGALMAK, DEFINÍCIÓK</a:t>
            </a:r>
          </a:p>
          <a:p>
            <a:pPr marL="342900" lvl="1" indent="-342900">
              <a:buNone/>
            </a:pPr>
            <a:r>
              <a:rPr lang="hu-HU" dirty="0"/>
              <a:t>3.2 INFORMATIKA ÉS ÜZLETI INTELLIGENCIA</a:t>
            </a:r>
          </a:p>
          <a:p>
            <a:pPr marL="342900" lvl="1" indent="-342900">
              <a:buNone/>
            </a:pPr>
            <a:r>
              <a:rPr lang="hu-HU" dirty="0"/>
              <a:t>3.3 INFORMÁCIÓ-RENDSZEREK</a:t>
            </a:r>
          </a:p>
          <a:p>
            <a:pPr marL="342900" lvl="1" indent="-342900">
              <a:buNone/>
            </a:pPr>
            <a:endParaRPr lang="hu-HU" dirty="0"/>
          </a:p>
          <a:p>
            <a:pPr marL="342900" lvl="1" indent="-342900">
              <a:buNone/>
            </a:pPr>
            <a:endParaRPr lang="hu-HU" sz="2400" dirty="0"/>
          </a:p>
          <a:p>
            <a:pPr marL="342900" lvl="1" indent="-342900">
              <a:buNone/>
            </a:pPr>
            <a:endParaRPr lang="hu-HU" sz="2400" dirty="0"/>
          </a:p>
          <a:p>
            <a:pPr>
              <a:buNone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539552" y="32849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hu-HU" sz="4400" dirty="0">
                <a:latin typeface="+mj-lt"/>
                <a:ea typeface="+mj-ea"/>
                <a:cs typeface="+mj-cs"/>
              </a:rPr>
              <a:t>4. Az üzleti informatika szakmai területei és szintjei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467544" y="4509120"/>
            <a:ext cx="82296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2800" noProof="0" dirty="0">
                <a:latin typeface="+mn-lt"/>
              </a:rPr>
              <a:t>4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.1 SZAKMAI TERÜLETEK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2800" dirty="0">
                <a:latin typeface="+mn-lt"/>
              </a:rPr>
              <a:t>4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.2 VEZETÉSI SZINTEK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lvl="0"/>
            <a:r>
              <a:rPr lang="hu-HU" dirty="0"/>
              <a:t>5. Számítógépes hálózatok és adatfeldolgozási módszerek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152128"/>
          </a:xfrm>
        </p:spPr>
        <p:txBody>
          <a:bodyPr/>
          <a:lstStyle/>
          <a:p>
            <a:pPr marL="342900" lvl="1" indent="-342900">
              <a:buNone/>
            </a:pPr>
            <a:r>
              <a:rPr lang="hu-HU" dirty="0"/>
              <a:t>5.1 HÁLÓZATOK</a:t>
            </a:r>
          </a:p>
          <a:p>
            <a:pPr marL="342900" lvl="1" indent="-342900">
              <a:buNone/>
            </a:pPr>
            <a:r>
              <a:rPr lang="hu-HU" dirty="0"/>
              <a:t>5.2 ADATFELDOLGOZÁSI MÓDSZEREK</a:t>
            </a:r>
          </a:p>
          <a:p>
            <a:pPr marL="342900" lvl="1" indent="-342900">
              <a:buNone/>
            </a:pPr>
            <a:endParaRPr lang="hu-HU" dirty="0"/>
          </a:p>
          <a:p>
            <a:pPr marL="342900" lvl="1" indent="-342900">
              <a:buNone/>
            </a:pPr>
            <a:endParaRPr lang="hu-HU" sz="2400" dirty="0"/>
          </a:p>
          <a:p>
            <a:pPr marL="342900" lvl="1" indent="-342900">
              <a:buNone/>
            </a:pPr>
            <a:endParaRPr lang="hu-HU" sz="2400" dirty="0"/>
          </a:p>
          <a:p>
            <a:pPr>
              <a:buNone/>
            </a:pPr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561975"/>
          </a:xfrm>
        </p:spPr>
        <p:txBody>
          <a:bodyPr/>
          <a:lstStyle/>
          <a:p>
            <a:r>
              <a:rPr lang="hu-HU" sz="2800" dirty="0">
                <a:latin typeface="Arial" charset="0"/>
              </a:rPr>
              <a:t>A minden feladatot tökéletesen megoldó ügyviteli szoftver-csomag… 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107950" y="5661025"/>
            <a:ext cx="8686800" cy="11969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hu-HU" sz="2800" dirty="0">
                <a:latin typeface="Arial" charset="0"/>
              </a:rPr>
              <a:t>	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24" y="869016"/>
            <a:ext cx="5940552" cy="5800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620713"/>
            <a:ext cx="5815013" cy="62484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3412"/>
          </a:xfrm>
        </p:spPr>
        <p:txBody>
          <a:bodyPr/>
          <a:lstStyle/>
          <a:p>
            <a:r>
              <a:rPr lang="hu-HU" sz="4000">
                <a:latin typeface="Arial" charset="0"/>
              </a:rPr>
              <a:t>Hozzáférés az adatainkhoz…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5473700" y="1484313"/>
            <a:ext cx="3670300" cy="2952750"/>
          </a:xfrm>
          <a:noFill/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800">
                <a:latin typeface="Arial" charset="0"/>
              </a:rPr>
              <a:t>	Tisztelt Főnök Úr, a megfelelő kódok ismeretében akár Ön is bármikor hozzáférhet a saját adataihoz…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39775"/>
            <a:ext cx="7521575" cy="6073775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hu-HU" sz="4000">
                <a:latin typeface="Arial" charset="0"/>
              </a:rPr>
              <a:t>Hogyan használjuk az informatikát? 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2124075" y="6021388"/>
            <a:ext cx="6551613" cy="431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hu-HU" sz="2000" b="1">
                <a:latin typeface="Arial" charset="0"/>
              </a:rPr>
              <a:t>Ha az autók ezzel mennének …számoljunk 10-ig…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1975"/>
          </a:xfrm>
        </p:spPr>
        <p:txBody>
          <a:bodyPr/>
          <a:lstStyle/>
          <a:p>
            <a:r>
              <a:rPr lang="hu-HU" sz="2800">
                <a:latin typeface="Arial" charset="0"/>
              </a:rPr>
              <a:t>A szoftverek automatikusan frissítik saját magukat…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107950" y="5661025"/>
            <a:ext cx="8686800" cy="11969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hu-HU" sz="2800">
                <a:latin typeface="Arial" charset="0"/>
              </a:rPr>
              <a:t>	„Nyomuló”, segíteni akaró automatizmus; mindenképpen letörlik a szélvédőjét, akár akarja, akár nem, és fizetni kell érte</a:t>
            </a:r>
          </a:p>
        </p:txBody>
      </p:sp>
      <p:pic>
        <p:nvPicPr>
          <p:cNvPr id="16388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8064500" cy="474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400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93175" cy="777875"/>
          </a:xfrm>
        </p:spPr>
        <p:txBody>
          <a:bodyPr/>
          <a:lstStyle/>
          <a:p>
            <a:r>
              <a:rPr lang="hu-HU" sz="4000" dirty="0">
                <a:latin typeface="Arial" charset="0"/>
              </a:rPr>
              <a:t>Témaválaszték a csoportmunkához 1.: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61913" y="1196975"/>
            <a:ext cx="9082087" cy="56610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Bemutató </a:t>
            </a:r>
            <a:r>
              <a:rPr lang="hu-HU" sz="2200" b="1" i="1" dirty="0" err="1"/>
              <a:t>PowerPoint-tal</a:t>
            </a:r>
            <a:r>
              <a:rPr lang="hu-HU" sz="2200" b="1" i="1" dirty="0"/>
              <a:t> és más eszközökkel (pl. </a:t>
            </a:r>
            <a:r>
              <a:rPr lang="hu-HU" sz="2200" b="1" i="1" dirty="0" err="1"/>
              <a:t>Prezi</a:t>
            </a:r>
            <a:r>
              <a:rPr lang="hu-HU" sz="2200" b="1" i="1" dirty="0"/>
              <a:t>) (7).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Excel használat. Alapvető képletek kezelése. Táblázatok összefüggései (4).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Szövegszerkesztés alapfogalmai. Képek, ábrák kezelése. Táblázatok kezelése szövegszerkesztés alatt (3).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Adatbázisok, adatállományok, relációs </a:t>
            </a:r>
            <a:r>
              <a:rPr lang="hu-HU" sz="2200" b="1" i="1" dirty="0" err="1"/>
              <a:t>adatbáziskezelő</a:t>
            </a:r>
            <a:r>
              <a:rPr lang="hu-HU" sz="2200" b="1" i="1" dirty="0"/>
              <a:t> rendszerek (12).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Elektronikus jogi adatbázisok (</a:t>
            </a:r>
            <a:r>
              <a:rPr lang="hu-HU" sz="2200" b="1" i="1" dirty="0" err="1"/>
              <a:t>jogszabálynyilvántartások</a:t>
            </a:r>
            <a:r>
              <a:rPr lang="hu-HU" sz="2200" b="1" i="1" dirty="0"/>
              <a:t>) kezelése, keresés az adatbázisokban (8).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Bevezetés az internet használatába. Professzionális keresés az interneten (6).</a:t>
            </a:r>
            <a:endParaRPr lang="hu-HU" sz="2200" i="1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i="1" dirty="0"/>
              <a:t>(Közbenső:) A szövegszerkesztő, táblázatkezelő és levelező programok együttes használatának szinergiái (5).</a:t>
            </a:r>
            <a:endParaRPr lang="hu-HU" sz="2200" b="1" i="1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Az elektronikus ügyintézési felületek áttekintése, alapvető funkcióik (9).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(2. Programozás, Nyílt forráskódú szoftverek használata.)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(10. Grafikonok. Statisztikai képletek kezelése. Statisztika Excellel.)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200" b="1" i="1" dirty="0"/>
              <a:t>(11. Hosszú dokumentumok kezelése, címsorok, jegyzékek, hivatkozások készítése. Körlevél készítés.)</a:t>
            </a:r>
            <a:r>
              <a:rPr lang="hu-HU" sz="2200" dirty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u-HU" sz="800" dirty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hu-HU" sz="2400" b="1" dirty="0"/>
              <a:t>GYAKORLATI JEGY: Prezentáció (40%), 2 tesztlap (40%), és aktivitás a prezentációk értékelésekor (20%).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93175" cy="777875"/>
          </a:xfrm>
        </p:spPr>
        <p:txBody>
          <a:bodyPr/>
          <a:lstStyle/>
          <a:p>
            <a:r>
              <a:rPr lang="hu-HU" sz="4000" dirty="0">
                <a:latin typeface="Arial" charset="0"/>
              </a:rPr>
              <a:t>Témaválaszték a csoportmunkához 2.: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35496" y="1196975"/>
            <a:ext cx="9082087" cy="566102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u-HU" sz="1800" b="1" i="1" dirty="0"/>
              <a:t>Internetes fizetési lehetőségek,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Adatbázis-kezelők, Access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Monitor, Megjelenítő, Nyomtatás, </a:t>
            </a:r>
            <a:r>
              <a:rPr lang="hu-HU" sz="1800" b="1" i="1" dirty="0" err="1"/>
              <a:t>nyomtatás</a:t>
            </a:r>
            <a:r>
              <a:rPr lang="hu-HU" sz="1800" b="1" i="1" dirty="0"/>
              <a:t>, háttér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 err="1"/>
              <a:t>Fake</a:t>
            </a:r>
            <a:r>
              <a:rPr lang="hu-HU" sz="1800" b="1" i="1"/>
              <a:t> News: Álhírek az interneten – Biztonságtechnika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/>
              <a:t>Nyílt </a:t>
            </a:r>
            <a:r>
              <a:rPr lang="hu-HU" sz="1800" b="1" i="1" dirty="0" err="1"/>
              <a:t>forráskodú</a:t>
            </a:r>
            <a:r>
              <a:rPr lang="hu-HU" sz="1800" b="1" i="1" dirty="0"/>
              <a:t> szoftverek, programozás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Füstjeltől a rádiótelefonig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Az internet veszélyei, …. Egészséges számítógép használat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Az internetes ügyintézés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 err="1"/>
              <a:t>Prezi</a:t>
            </a:r>
            <a:r>
              <a:rPr lang="hu-HU" sz="1800" b="1" i="1" dirty="0"/>
              <a:t>,  …..   Vonalkód,  ….. 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Grafikonok és statisztika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Mesterséges Intelligencia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Vírusok és Vírusirtók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Digitális rajzprogramok,   …. Saját Videók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Professzionális internetes keresés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A </a:t>
            </a:r>
            <a:r>
              <a:rPr lang="hu-HU" sz="1800" b="1" i="1" dirty="0" err="1"/>
              <a:t>Google</a:t>
            </a:r>
            <a:r>
              <a:rPr lang="hu-HU" sz="1800" b="1" i="1" dirty="0"/>
              <a:t> cég története és bemutatása, az Apple cég története és bemutatása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Számítógépes kommunikáció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Operációs rendszerek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Legális pénzkeresési lehetőségek a neten</a:t>
            </a:r>
          </a:p>
          <a:p>
            <a:pPr>
              <a:lnSpc>
                <a:spcPct val="80000"/>
              </a:lnSpc>
              <a:buNone/>
            </a:pPr>
            <a:r>
              <a:rPr lang="hu-HU" sz="1800" b="1" i="1" dirty="0"/>
              <a:t>Elektronikus ügyintézés…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hu-HU" sz="2400" b="1" dirty="0"/>
              <a:t>GYAKORLATI JEGY: Prezentáció (50%), és 2 tesztlap (50%).</a:t>
            </a:r>
          </a:p>
        </p:txBody>
      </p:sp>
    </p:spTree>
    <p:extLst>
      <p:ext uri="{BB962C8B-B14F-4D97-AF65-F5344CB8AC3E}">
        <p14:creationId xmlns:p14="http://schemas.microsoft.com/office/powerpoint/2010/main" val="334029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Informatika elméleti anyag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hu-HU" dirty="0"/>
              <a:t>1.1 AZ ÜZLETI INFORMATIKA, ÉS ALKALMAZÁSI ESZKÖZEI: 3. oldal</a:t>
            </a:r>
          </a:p>
          <a:p>
            <a:pPr lvl="0">
              <a:buNone/>
            </a:pPr>
            <a:r>
              <a:rPr lang="hu-HU" dirty="0"/>
              <a:t>(1.2 Olvasmány anyag: ÜZLETI ÉS ÜGYVITELI ESZKÖZÖK, TEVÉKENYSÉGEK: 4-9. oldal)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5796137" y="1700808"/>
            <a:ext cx="3347863" cy="45370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altLang="zh-CN" i="1" dirty="0"/>
              <a:t>	2.1 A számítógép felépítése: az ún. </a:t>
            </a:r>
            <a:r>
              <a:rPr lang="hu-HU" altLang="zh-CN" i="1" dirty="0" err="1"/>
              <a:t>periférák</a:t>
            </a:r>
            <a:r>
              <a:rPr lang="hu-HU" altLang="zh-CN" i="1" dirty="0"/>
              <a:t> (memóriák) szemléltetése</a:t>
            </a:r>
            <a:r>
              <a:rPr lang="hu-HU" altLang="zh-CN" dirty="0"/>
              <a:t> </a:t>
            </a:r>
            <a:endParaRPr lang="hu-HU" dirty="0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79388" y="188913"/>
            <a:ext cx="6229350" cy="6400800"/>
            <a:chOff x="1237" y="4117"/>
            <a:chExt cx="9811" cy="10080"/>
          </a:xfrm>
        </p:grpSpPr>
        <p:grpSp>
          <p:nvGrpSpPr>
            <p:cNvPr id="18437" name="Group 5"/>
            <p:cNvGrpSpPr>
              <a:grpSpLocks/>
            </p:cNvGrpSpPr>
            <p:nvPr/>
          </p:nvGrpSpPr>
          <p:grpSpPr bwMode="auto">
            <a:xfrm>
              <a:off x="1237" y="4117"/>
              <a:ext cx="9811" cy="10080"/>
              <a:chOff x="1237" y="1597"/>
              <a:chExt cx="9811" cy="10080"/>
            </a:xfrm>
          </p:grpSpPr>
          <p:grpSp>
            <p:nvGrpSpPr>
              <p:cNvPr id="18438" name="Group 6"/>
              <p:cNvGrpSpPr>
                <a:grpSpLocks/>
              </p:cNvGrpSpPr>
              <p:nvPr/>
            </p:nvGrpSpPr>
            <p:grpSpPr bwMode="auto">
              <a:xfrm>
                <a:off x="1237" y="1597"/>
                <a:ext cx="9811" cy="10080"/>
                <a:chOff x="1237" y="3757"/>
                <a:chExt cx="9811" cy="9964"/>
              </a:xfrm>
            </p:grpSpPr>
            <p:grpSp>
              <p:nvGrpSpPr>
                <p:cNvPr id="18439" name="Group 7"/>
                <p:cNvGrpSpPr>
                  <a:grpSpLocks/>
                </p:cNvGrpSpPr>
                <p:nvPr/>
              </p:nvGrpSpPr>
              <p:grpSpPr bwMode="auto">
                <a:xfrm>
                  <a:off x="8977" y="4477"/>
                  <a:ext cx="1800" cy="1860"/>
                  <a:chOff x="8977" y="4477"/>
                  <a:chExt cx="1800" cy="1860"/>
                </a:xfrm>
              </p:grpSpPr>
              <p:sp>
                <p:nvSpPr>
                  <p:cNvPr id="18440" name="Text Box 8" descr="Háló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77" y="4477"/>
                    <a:ext cx="1800" cy="1800"/>
                  </a:xfrm>
                  <a:prstGeom prst="rect">
                    <a:avLst/>
                  </a:prstGeom>
                  <a:pattFill prst="trellis">
                    <a:fgClr>
                      <a:srgbClr val="C0C0C0"/>
                    </a:fgClr>
                    <a:bgClr>
                      <a:srgbClr val="FFFFFF"/>
                    </a:bgClr>
                  </a:patt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hu-HU" sz="1200">
                        <a:latin typeface="Times New Roman" pitchFamily="18" charset="0"/>
                      </a:rPr>
                      <a:t>CD – DVD meghajtó:</a:t>
                    </a:r>
                  </a:p>
                  <a:p>
                    <a:pPr algn="ctr"/>
                    <a:r>
                      <a:rPr lang="hu-HU" sz="1200">
                        <a:latin typeface="Times New Roman" pitchFamily="18" charset="0"/>
                      </a:rPr>
                      <a:t>író, olvasó tárolóelem</a:t>
                    </a:r>
                  </a:p>
                  <a:p>
                    <a:endParaRPr lang="hu-HU"/>
                  </a:p>
                </p:txBody>
              </p:sp>
              <p:sp>
                <p:nvSpPr>
                  <p:cNvPr id="1844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77" y="5917"/>
                    <a:ext cx="1800" cy="42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hu-HU" sz="1200">
                        <a:latin typeface="Times New Roman" pitchFamily="18" charset="0"/>
                      </a:rPr>
                      <a:t>0,7… 4,3 GB</a:t>
                    </a:r>
                    <a:endParaRPr lang="hu-HU"/>
                  </a:p>
                </p:txBody>
              </p:sp>
            </p:grpSp>
            <p:grpSp>
              <p:nvGrpSpPr>
                <p:cNvPr id="18442" name="Group 10"/>
                <p:cNvGrpSpPr>
                  <a:grpSpLocks/>
                </p:cNvGrpSpPr>
                <p:nvPr/>
              </p:nvGrpSpPr>
              <p:grpSpPr bwMode="auto">
                <a:xfrm>
                  <a:off x="1237" y="3757"/>
                  <a:ext cx="9811" cy="9964"/>
                  <a:chOff x="1237" y="3757"/>
                  <a:chExt cx="9811" cy="9964"/>
                </a:xfrm>
              </p:grpSpPr>
              <p:sp>
                <p:nvSpPr>
                  <p:cNvPr id="18443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17" y="6097"/>
                    <a:ext cx="2160" cy="1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lg" len="lg"/>
                    <a:tailEnd type="triangle" w="lg" len="lg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8444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57" y="6277"/>
                    <a:ext cx="108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grpSp>
                <p:nvGrpSpPr>
                  <p:cNvPr id="1844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237" y="3757"/>
                    <a:ext cx="9811" cy="9964"/>
                    <a:chOff x="1237" y="3757"/>
                    <a:chExt cx="9811" cy="9964"/>
                  </a:xfrm>
                </p:grpSpPr>
                <p:sp>
                  <p:nvSpPr>
                    <p:cNvPr id="18446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7" y="11317"/>
                      <a:ext cx="18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lg" len="lg"/>
                      <a:tailEnd type="triangle" w="lg" len="lg"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grpSp>
                  <p:nvGrpSpPr>
                    <p:cNvPr id="18447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4" y="3757"/>
                      <a:ext cx="9274" cy="9685"/>
                      <a:chOff x="1774" y="3754"/>
                      <a:chExt cx="9274" cy="9685"/>
                    </a:xfrm>
                  </p:grpSpPr>
                  <p:grpSp>
                    <p:nvGrpSpPr>
                      <p:cNvPr id="18448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74" y="3754"/>
                        <a:ext cx="9274" cy="9685"/>
                        <a:chOff x="1774" y="3754"/>
                        <a:chExt cx="9274" cy="9685"/>
                      </a:xfrm>
                    </p:grpSpPr>
                    <p:sp>
                      <p:nvSpPr>
                        <p:cNvPr id="18449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5728" y="9530"/>
                          <a:ext cx="355" cy="175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triangl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grpSp>
                      <p:nvGrpSpPr>
                        <p:cNvPr id="18450" name="Group 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63" y="4302"/>
                          <a:ext cx="3970" cy="1785"/>
                          <a:chOff x="3917" y="5012"/>
                          <a:chExt cx="3970" cy="1785"/>
                        </a:xfrm>
                      </p:grpSpPr>
                      <p:sp>
                        <p:nvSpPr>
                          <p:cNvPr id="18451" name="Rectangle 19" descr="Sűrű pepita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7" y="5012"/>
                            <a:ext cx="2602" cy="1412"/>
                          </a:xfrm>
                          <a:prstGeom prst="rect">
                            <a:avLst/>
                          </a:prstGeom>
                          <a:pattFill prst="smCheck">
                            <a:fgClr>
                              <a:srgbClr val="FFFFFF"/>
                            </a:fgClr>
                            <a:bgClr>
                              <a:srgbClr val="C0C0C0"/>
                            </a:bgClr>
                          </a:pattFill>
                          <a:ln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36195" tIns="36195" rIns="36195" bIns="36195"/>
                          <a:lstStyle/>
                          <a:p>
                            <a:endParaRPr lang="hu-HU" sz="1200">
                              <a:latin typeface="Times New Roman" pitchFamily="18" charset="0"/>
                            </a:endParaRPr>
                          </a:p>
                          <a:p>
                            <a:pPr algn="ctr"/>
                            <a:r>
                              <a:rPr lang="hu-HU" sz="1200">
                                <a:latin typeface="Times New Roman" pitchFamily="18" charset="0"/>
                              </a:rPr>
                              <a:t>Operatív (műveletvégző) memória</a:t>
                            </a:r>
                          </a:p>
                          <a:p>
                            <a:pPr algn="ctr"/>
                            <a:r>
                              <a:rPr lang="hu-HU" sz="1200" b="1">
                                <a:latin typeface="Times New Roman" pitchFamily="18" charset="0"/>
                              </a:rPr>
                              <a:t>RAM</a:t>
                            </a:r>
                            <a:endParaRPr lang="hu-HU"/>
                          </a:p>
                        </p:txBody>
                      </p:sp>
                      <p:sp>
                        <p:nvSpPr>
                          <p:cNvPr id="1845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7" y="6412"/>
                            <a:ext cx="2602" cy="38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36195" tIns="36195" rIns="36195" bIns="36195"/>
                          <a:lstStyle/>
                          <a:p>
                            <a:pPr algn="ctr"/>
                            <a:r>
                              <a:rPr lang="hu-HU" sz="1200">
                                <a:latin typeface="Times New Roman" pitchFamily="18" charset="0"/>
                              </a:rPr>
                              <a:t>Kapacitás: 2GB... 24GB</a:t>
                            </a:r>
                          </a:p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18453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36" y="5012"/>
                            <a:ext cx="1351" cy="178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noFill/>
                            <a:prstDash val="sysDot"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36195" tIns="36195" rIns="36195" bIns="36195"/>
                          <a:lstStyle/>
                          <a:p>
                            <a:endParaRPr lang="hu-HU" sz="1200">
                              <a:latin typeface="Times New Roman" pitchFamily="18" charset="0"/>
                            </a:endParaRPr>
                          </a:p>
                          <a:p>
                            <a:endParaRPr lang="hu-HU"/>
                          </a:p>
                        </p:txBody>
                      </p:sp>
                    </p:grpSp>
                    <p:sp>
                      <p:nvSpPr>
                        <p:cNvPr id="18454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50" y="7046"/>
                          <a:ext cx="2663" cy="2484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55" name="Rectangl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3" y="7254"/>
                          <a:ext cx="1815" cy="87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Billentyűzet (tasztatúra)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56" name="Rectangle 24" descr="Keskeny vízszintes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82" y="8361"/>
                          <a:ext cx="1606" cy="933"/>
                        </a:xfrm>
                        <a:prstGeom prst="rect">
                          <a:avLst/>
                        </a:prstGeom>
                        <a:pattFill prst="narHorz">
                          <a:fgClr>
                            <a:srgbClr val="FFFFFF"/>
                          </a:fgClr>
                          <a:bgClr>
                            <a:srgbClr val="C0C0C0"/>
                          </a:bgClr>
                        </a:patt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r>
                            <a:rPr lang="hu-HU" sz="1100">
                              <a:latin typeface="Times New Roman" pitchFamily="18" charset="0"/>
                            </a:rPr>
                            <a:t>További soros és párhuzamos illesztések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57" name="Rectangle 25" descr="Keskeny vízszintes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58" y="9310"/>
                          <a:ext cx="1523" cy="1442"/>
                        </a:xfrm>
                        <a:prstGeom prst="rect">
                          <a:avLst/>
                        </a:prstGeom>
                        <a:pattFill prst="narHorz">
                          <a:fgClr>
                            <a:srgbClr val="FFFFFF"/>
                          </a:fgClr>
                          <a:bgClr>
                            <a:srgbClr val="C0C0C0"/>
                          </a:bgClr>
                        </a:patt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endParaRPr lang="hu-HU" sz="500">
                            <a:latin typeface="Times New Roman" pitchFamily="18" charset="0"/>
                          </a:endParaRPr>
                        </a:p>
                        <a:p>
                          <a:pPr algn="ctr"/>
                          <a:endParaRPr lang="hu-HU" sz="500">
                            <a:latin typeface="Times New Roman" pitchFamily="18" charset="0"/>
                          </a:endParaRPr>
                        </a:p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Router, switch, vagy hub egység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58" name="Rectangle 26" descr="Háló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48" y="11284"/>
                          <a:ext cx="2830" cy="1551"/>
                        </a:xfrm>
                        <a:prstGeom prst="rect">
                          <a:avLst/>
                        </a:prstGeom>
                        <a:pattFill prst="trellis">
                          <a:fgClr>
                            <a:srgbClr val="FFFFFF"/>
                          </a:fgClr>
                          <a:bgClr>
                            <a:srgbClr val="969696"/>
                          </a:bgClr>
                        </a:patt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"Hard-disc" (HDD, Winchester): belső, vagy kívülről csatlakoztatható fő memória egység</a:t>
                          </a:r>
                        </a:p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n*10GB… 10 TB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59" name="Rectangle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59" y="10188"/>
                          <a:ext cx="2746" cy="108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r>
                            <a:rPr lang="hu-HU" sz="1200">
                              <a:latin typeface="Times New Roman" pitchFamily="18" charset="0"/>
                            </a:rPr>
                            <a:t>Monitor és nyomtatóvezérlő, illesztő egység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60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59" y="8361"/>
                          <a:ext cx="1856" cy="87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ROM (fix)</a:t>
                          </a:r>
                        </a:p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indító memória</a:t>
                          </a:r>
                          <a:endParaRPr lang="hu-HU"/>
                        </a:p>
                      </p:txBody>
                    </p:sp>
                    <p:grpSp>
                      <p:nvGrpSpPr>
                        <p:cNvPr id="18461" name="Group 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16" y="5935"/>
                          <a:ext cx="1662" cy="2074"/>
                          <a:chOff x="1970" y="6645"/>
                          <a:chExt cx="1662" cy="2073"/>
                        </a:xfrm>
                      </p:grpSpPr>
                      <p:sp>
                        <p:nvSpPr>
                          <p:cNvPr id="18462" name="Rectangle 30" descr="Háló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70" y="6645"/>
                            <a:ext cx="1662" cy="1478"/>
                          </a:xfrm>
                          <a:prstGeom prst="rect">
                            <a:avLst/>
                          </a:prstGeom>
                          <a:pattFill prst="trellis">
                            <a:fgClr>
                              <a:srgbClr val="FFFFFF"/>
                            </a:fgClr>
                            <a:bgClr>
                              <a:srgbClr val="C0C0C0"/>
                            </a:bgClr>
                          </a:pattFill>
                          <a:ln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36195" tIns="36195" rIns="36195" bIns="36195"/>
                          <a:lstStyle/>
                          <a:p>
                            <a:pPr algn="ctr"/>
                            <a:endParaRPr lang="hu-HU" sz="500">
                              <a:latin typeface="Times New Roman" pitchFamily="18" charset="0"/>
                            </a:endParaRPr>
                          </a:p>
                          <a:p>
                            <a:pPr algn="ctr"/>
                            <a:r>
                              <a:rPr lang="hu-HU" sz="1200">
                                <a:latin typeface="Times New Roman" pitchFamily="18" charset="0"/>
                              </a:rPr>
                              <a:t>Csatlakoz-tatható </a:t>
                            </a:r>
                          </a:p>
                          <a:p>
                            <a:pPr algn="ctr"/>
                            <a:r>
                              <a:rPr lang="hu-HU" sz="1200">
                                <a:latin typeface="Times New Roman" pitchFamily="18" charset="0"/>
                              </a:rPr>
                              <a:t>„Pen-drive” memória</a:t>
                            </a:r>
                            <a:endParaRPr lang="hu-HU"/>
                          </a:p>
                        </p:txBody>
                      </p:sp>
                      <p:sp>
                        <p:nvSpPr>
                          <p:cNvPr id="18463" name="Rectangl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70" y="8102"/>
                            <a:ext cx="1662" cy="61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lIns="36195" tIns="36195" rIns="36195" bIns="36195"/>
                          <a:lstStyle/>
                          <a:p>
                            <a:pPr algn="ctr"/>
                            <a:endParaRPr lang="hu-HU" sz="500">
                              <a:latin typeface="Times New Roman" pitchFamily="18" charset="0"/>
                            </a:endParaRPr>
                          </a:p>
                          <a:p>
                            <a:pPr algn="ctr"/>
                            <a:r>
                              <a:rPr lang="hu-HU" sz="1200">
                                <a:latin typeface="Times New Roman" pitchFamily="18" charset="0"/>
                              </a:rPr>
                              <a:t>1 GB… 32GB</a:t>
                            </a:r>
                            <a:endParaRPr lang="hu-HU"/>
                          </a:p>
                        </p:txBody>
                      </p:sp>
                    </p:grpSp>
                    <p:sp>
                      <p:nvSpPr>
                        <p:cNvPr id="18464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548" y="6100"/>
                          <a:ext cx="1" cy="96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triangl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65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979" y="7554"/>
                          <a:ext cx="382" cy="16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66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820" y="8603"/>
                          <a:ext cx="656" cy="16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67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774" y="11284"/>
                          <a:ext cx="583" cy="90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68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853" y="9147"/>
                          <a:ext cx="952" cy="104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triangl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69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57" y="6796"/>
                          <a:ext cx="1089" cy="65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triangl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70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7098" y="8563"/>
                          <a:ext cx="1878" cy="30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triangl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71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442" y="9374"/>
                          <a:ext cx="820" cy="58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triangle" w="lg" len="lg"/>
                          <a:tailEnd type="triangle" w="lg" len="lg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grpSp>
                      <p:nvGrpSpPr>
                        <p:cNvPr id="18472" name="Group 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781" y="10038"/>
                          <a:ext cx="1990" cy="1"/>
                          <a:chOff x="8735" y="10748"/>
                          <a:chExt cx="1990" cy="1"/>
                        </a:xfrm>
                      </p:grpSpPr>
                      <p:sp>
                        <p:nvSpPr>
                          <p:cNvPr id="18473" name="Lin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735" y="10748"/>
                            <a:ext cx="1426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lg" len="lg"/>
                            <a:tailEnd type="none" w="lg" len="lg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18474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996" y="10748"/>
                            <a:ext cx="729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triangle" w="lg" len="lg"/>
                            <a:tailEnd type="triangle" w="lg" len="lg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</p:grpSp>
                    <p:sp>
                      <p:nvSpPr>
                        <p:cNvPr id="18475" name="Rectangle 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54" y="7554"/>
                          <a:ext cx="2107" cy="13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r>
                            <a:rPr lang="el-GR" sz="2400">
                              <a:latin typeface="Times New Roman" pitchFamily="18" charset="0"/>
                              <a:cs typeface="Times New Roman" pitchFamily="18" charset="0"/>
                              <a:sym typeface="Antique Olive"/>
                            </a:rPr>
                            <a:t>μ</a:t>
                          </a:r>
                          <a:r>
                            <a:rPr lang="hu-HU" sz="3000">
                              <a:latin typeface="Times New Roman" pitchFamily="18" charset="0"/>
                            </a:rPr>
                            <a:t>P</a:t>
                          </a:r>
                          <a:endParaRPr lang="hu-HU" sz="1200">
                            <a:latin typeface="Times New Roman" pitchFamily="18" charset="0"/>
                          </a:endParaRPr>
                        </a:p>
                        <a:p>
                          <a:pPr algn="ctr"/>
                          <a:r>
                            <a:rPr lang="hu-HU" sz="1200">
                              <a:latin typeface="Times New Roman" pitchFamily="18" charset="0"/>
                            </a:rPr>
                            <a:t>mikroprocesszor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76" name="Rectangle 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93" y="3754"/>
                          <a:ext cx="729" cy="52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r>
                            <a:rPr lang="hu-HU" b="1">
                              <a:latin typeface="Times New Roman" pitchFamily="18" charset="0"/>
                            </a:rPr>
                            <a:t>E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77" name="Rectangle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19" y="5331"/>
                          <a:ext cx="688" cy="54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r>
                            <a:rPr lang="hu-HU" b="1">
                              <a:latin typeface="Times New Roman" pitchFamily="18" charset="0"/>
                            </a:rPr>
                            <a:t>M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78" name="Rectangle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15" y="10735"/>
                          <a:ext cx="674" cy="48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r>
                            <a:rPr lang="hu-HU" b="1">
                              <a:latin typeface="Times New Roman" pitchFamily="18" charset="0"/>
                            </a:rPr>
                            <a:t>M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79" name="Rectangle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16" y="10188"/>
                          <a:ext cx="2232" cy="119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pPr algn="ctr"/>
                          <a:r>
                            <a:rPr lang="hu-HU" sz="1000">
                              <a:latin typeface="Times New Roman" pitchFamily="18" charset="0"/>
                            </a:rPr>
                            <a:t>Csatlakozás számítógépes belső hálózathoz, vagy internethez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80" name="Rectangle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16" y="11875"/>
                          <a:ext cx="2469" cy="156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lIns="36195" tIns="36195" rIns="36195" bIns="36195"/>
                        <a:lstStyle/>
                        <a:p>
                          <a:r>
                            <a:rPr lang="hu-HU" sz="1600" b="1">
                              <a:latin typeface="Times New Roman" pitchFamily="18" charset="0"/>
                            </a:rPr>
                            <a:t>M:</a:t>
                          </a:r>
                          <a:r>
                            <a:rPr lang="hu-HU" sz="1200">
                              <a:latin typeface="Times New Roman" pitchFamily="18" charset="0"/>
                            </a:rPr>
                            <a:t> </a:t>
                          </a:r>
                          <a:r>
                            <a:rPr lang="hu-HU" sz="1100">
                              <a:latin typeface="Times New Roman" pitchFamily="18" charset="0"/>
                            </a:rPr>
                            <a:t>mágneses elvű;</a:t>
                          </a:r>
                          <a:endParaRPr lang="hu-HU" sz="1200">
                            <a:latin typeface="Times New Roman" pitchFamily="18" charset="0"/>
                          </a:endParaRPr>
                        </a:p>
                        <a:p>
                          <a:r>
                            <a:rPr lang="hu-HU" sz="1600" b="1">
                              <a:latin typeface="Times New Roman" pitchFamily="18" charset="0"/>
                            </a:rPr>
                            <a:t>E:</a:t>
                          </a:r>
                          <a:r>
                            <a:rPr lang="hu-HU" b="1">
                              <a:latin typeface="Times New Roman" pitchFamily="18" charset="0"/>
                            </a:rPr>
                            <a:t> </a:t>
                          </a:r>
                          <a:r>
                            <a:rPr lang="hu-HU" sz="1100">
                              <a:latin typeface="Times New Roman" pitchFamily="18" charset="0"/>
                            </a:rPr>
                            <a:t>elektronikus elvű</a:t>
                          </a:r>
                        </a:p>
                        <a:p>
                          <a:r>
                            <a:rPr lang="hu-HU" sz="1600" b="1">
                              <a:latin typeface="Times New Roman" pitchFamily="18" charset="0"/>
                            </a:rPr>
                            <a:t>O:</a:t>
                          </a:r>
                          <a:r>
                            <a:rPr lang="hu-HU" b="1">
                              <a:latin typeface="Times New Roman" pitchFamily="18" charset="0"/>
                            </a:rPr>
                            <a:t> </a:t>
                          </a:r>
                          <a:r>
                            <a:rPr lang="hu-HU" sz="1100">
                              <a:latin typeface="Times New Roman" pitchFamily="18" charset="0"/>
                            </a:rPr>
                            <a:t>optikai elvű</a:t>
                          </a:r>
                        </a:p>
                        <a:p>
                          <a:r>
                            <a:rPr lang="hu-HU" sz="1100" b="1">
                              <a:latin typeface="Times New Roman" pitchFamily="18" charset="0"/>
                            </a:rPr>
                            <a:t>MEMÓRIA </a:t>
                          </a:r>
                          <a:r>
                            <a:rPr lang="hu-HU" sz="1100">
                              <a:latin typeface="Times New Roman" pitchFamily="18" charset="0"/>
                            </a:rPr>
                            <a:t>(TÁROLÓ)</a:t>
                          </a:r>
                          <a:endParaRPr lang="hu-HU"/>
                        </a:p>
                      </p:txBody>
                    </p:sp>
                    <p:sp>
                      <p:nvSpPr>
                        <p:cNvPr id="18481" name="AutoShap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7441" y="5650"/>
                          <a:ext cx="900" cy="707"/>
                        </a:xfrm>
                        <a:prstGeom prst="flowChartDelay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82" name="Text Box 5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37" y="5554"/>
                          <a:ext cx="180" cy="32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83" name="Text Box 5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77" y="5554"/>
                          <a:ext cx="180" cy="32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84" name="Text Box 5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717" y="5554"/>
                          <a:ext cx="180" cy="32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18485" name="Text Box 5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897" y="5554"/>
                          <a:ext cx="180" cy="32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</p:grpSp>
                  <p:sp>
                    <p:nvSpPr>
                      <p:cNvPr id="18486" name="Text Box 5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257" y="4117"/>
                        <a:ext cx="660" cy="5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hu-HU" b="1">
                            <a:latin typeface="Times New Roman" pitchFamily="18" charset="0"/>
                          </a:rPr>
                          <a:t>O</a:t>
                        </a:r>
                        <a:endParaRPr lang="hu-HU"/>
                      </a:p>
                    </p:txBody>
                  </p:sp>
                </p:grpSp>
                <p:pic>
                  <p:nvPicPr>
                    <p:cNvPr id="18487" name="Picture 5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237" y="12217"/>
                      <a:ext cx="1530" cy="150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</p:grpSp>
          <p:pic>
            <p:nvPicPr>
              <p:cNvPr id="18488" name="Picture 5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7" y="10237"/>
                <a:ext cx="1980" cy="1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89" name="Text Box 57"/>
            <p:cNvSpPr txBox="1">
              <a:spLocks noChangeArrowheads="1"/>
            </p:cNvSpPr>
            <p:nvPr/>
          </p:nvSpPr>
          <p:spPr bwMode="auto">
            <a:xfrm>
              <a:off x="7515" y="6277"/>
              <a:ext cx="74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hu-HU" sz="1200">
                  <a:latin typeface="Times New Roman" pitchFamily="18" charset="0"/>
                </a:rPr>
                <a:t>Egér</a:t>
              </a:r>
              <a:endParaRPr lang="hu-H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563</Words>
  <Application>Microsoft Office PowerPoint</Application>
  <PresentationFormat>Diavetítés a képernyőre (4:3 oldalarány)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Office-téma</vt:lpstr>
      <vt:lpstr>INFORMATIKA</vt:lpstr>
      <vt:lpstr>A minden feladatot tökéletesen megoldó ügyviteli szoftver-csomag… </vt:lpstr>
      <vt:lpstr>Hozzáférés az adatainkhoz…</vt:lpstr>
      <vt:lpstr>Hogyan használjuk az informatikát? </vt:lpstr>
      <vt:lpstr>A szoftverek automatikusan frissítik saját magukat…</vt:lpstr>
      <vt:lpstr>Témaválaszték a csoportmunkához 1.:</vt:lpstr>
      <vt:lpstr>Témaválaszték a csoportmunkához 2.:</vt:lpstr>
      <vt:lpstr>Informatika elméleti anyag</vt:lpstr>
      <vt:lpstr>PowerPoint-bemutató</vt:lpstr>
      <vt:lpstr>2. További hardver és szoftver ismeretek</vt:lpstr>
      <vt:lpstr>3. Informatikai alapfogalmak áttekintése</vt:lpstr>
      <vt:lpstr>5. Számítógépes hálózatok és adatfeldolgozási módszerek</vt:lpstr>
    </vt:vector>
  </TitlesOfParts>
  <Company>Edutus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</dc:title>
  <dc:creator>Fabricius-Ferke György</dc:creator>
  <cp:lastModifiedBy>Fabricius</cp:lastModifiedBy>
  <cp:revision>39</cp:revision>
  <dcterms:created xsi:type="dcterms:W3CDTF">2016-09-12T17:04:04Z</dcterms:created>
  <dcterms:modified xsi:type="dcterms:W3CDTF">2020-02-12T10:09:41Z</dcterms:modified>
</cp:coreProperties>
</file>