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0" r:id="rId11"/>
    <p:sldId id="272" r:id="rId1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8486" autoAdjust="0"/>
  </p:normalViewPr>
  <p:slideViewPr>
    <p:cSldViewPr>
      <p:cViewPr varScale="1">
        <p:scale>
          <a:sx n="46" d="100"/>
          <a:sy n="46" d="100"/>
        </p:scale>
        <p:origin x="207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8012E-03E0-4A0D-85B4-9434A03A2730}" type="datetimeFigureOut">
              <a:rPr lang="hu-HU" smtClean="0"/>
              <a:pPr/>
              <a:t>2019.09.06.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E471C3-3D3D-422F-8B4C-43899E7D1AE9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58761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471C3-3D3D-422F-8B4C-43899E7D1AE9}" type="slidenum">
              <a:rPr lang="hu-HU" smtClean="0"/>
              <a:pPr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/>
              <a:t>VI. A stratégiai és az operatív kontrolling szervezési munkáiról készült projekt-zárójelentés összeállítása és döntésre, elfogadásra való beterjesztése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/>
              <a:t>VII.   A kontrollingrendszer informatikai támogatásának kifejlesztése (hardver és szoftver)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/>
              <a:t>Szoftverfejlesztési munkák elvégzése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/>
              <a:t>Hardver rendszerintegrációs háttér létrehozása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/>
              <a:t>A szoftver adaptálása és a működtetés betanítása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471C3-3D3D-422F-8B4C-43899E7D1AE9}" type="slidenum">
              <a:rPr lang="hu-HU" smtClean="0"/>
              <a:pPr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VIII.</a:t>
            </a:r>
            <a:r>
              <a:rPr lang="hu-HU" baseline="0" dirty="0"/>
              <a:t> </a:t>
            </a:r>
            <a:r>
              <a:rPr lang="hu-HU" dirty="0"/>
              <a:t>A kontrolling apparátus létrehozása és annak elhelyezése a szervezetei struktúrában</a:t>
            </a:r>
          </a:p>
          <a:p>
            <a:endParaRPr lang="hu-HU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/>
              <a:t>IX. A kontrolling szakmai szabályzatának elkészítése (a feladatok, a hatáskörök és a felelősségi körök deklarálásával) és kiadása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471C3-3D3D-422F-8B4C-43899E7D1AE9}" type="slidenum">
              <a:rPr lang="hu-HU" smtClean="0"/>
              <a:pPr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A bevezetés adaptáció szempontjából</a:t>
            </a:r>
            <a:r>
              <a:rPr lang="hu-HU" baseline="0" dirty="0"/>
              <a:t> lényeges, h a felső vezetés ill. középvezetés is akarja is és képes is legyen a c. </a:t>
            </a:r>
            <a:r>
              <a:rPr lang="hu-HU" baseline="0" dirty="0" err="1"/>
              <a:t>rsz-és</a:t>
            </a:r>
            <a:r>
              <a:rPr lang="hu-HU" baseline="0" dirty="0"/>
              <a:t> gondolkodás megvalósítására.</a:t>
            </a:r>
          </a:p>
          <a:p>
            <a:r>
              <a:rPr lang="hu-HU" baseline="0" dirty="0"/>
              <a:t>Eleinte lelkesen támogatják a gyors információkat, a naprakész versenyképességet biztosító új </a:t>
            </a:r>
            <a:r>
              <a:rPr lang="hu-HU" baseline="0" dirty="0" err="1"/>
              <a:t>rsz-t</a:t>
            </a:r>
            <a:r>
              <a:rPr lang="hu-HU" baseline="0" dirty="0"/>
              <a:t>, majd a kiépítés folytán rájönnek, hogy nemcsak ők kapnak infókat, hanem az ő munkájukat is leinformálja a </a:t>
            </a:r>
            <a:r>
              <a:rPr lang="hu-HU" baseline="0" dirty="0" err="1"/>
              <a:t>rsz</a:t>
            </a:r>
            <a:r>
              <a:rPr lang="hu-HU" baseline="0" dirty="0"/>
              <a:t>, a hibákért felelősségre vonhatóak lesznek. Ettől kezdve lelassítják esetleg akadályoztatják a c. bevezetését, mintegy ellenségként tekintve rá.</a:t>
            </a:r>
          </a:p>
          <a:p>
            <a:r>
              <a:rPr lang="hu-HU" baseline="0" dirty="0"/>
              <a:t>A </a:t>
            </a:r>
            <a:r>
              <a:rPr lang="hu-HU" baseline="0" dirty="0" err="1"/>
              <a:t>kül</a:t>
            </a:r>
            <a:r>
              <a:rPr lang="hu-HU" baseline="0" dirty="0"/>
              <a:t>. Hierarchia szinten lévő vezetőket még a c. bevezetésére </a:t>
            </a:r>
            <a:r>
              <a:rPr lang="hu-HU" baseline="0" dirty="0" err="1"/>
              <a:t>von-ó</a:t>
            </a:r>
            <a:r>
              <a:rPr lang="hu-HU" baseline="0" dirty="0"/>
              <a:t> döntés előtt, </a:t>
            </a:r>
            <a:r>
              <a:rPr lang="hu-HU" baseline="0" dirty="0" err="1"/>
              <a:t>ill</a:t>
            </a:r>
            <a:r>
              <a:rPr lang="hu-HU" baseline="0" dirty="0"/>
              <a:t> bevezetés előkészítésekor alaposan tájékoztatni kell a c. céljairól, feladatairól, és annak várható eredményességéről. Meg kell, h értésék, hogy a </a:t>
            </a:r>
            <a:r>
              <a:rPr lang="hu-HU" baseline="0" dirty="0" err="1"/>
              <a:t>rsztől</a:t>
            </a:r>
            <a:r>
              <a:rPr lang="hu-HU" baseline="0" dirty="0"/>
              <a:t> ők csak kapnak, ez a szervezet hatékony működését szolgálja, és így az ő érdekeiket is szolgálja.</a:t>
            </a:r>
          </a:p>
          <a:p>
            <a:r>
              <a:rPr lang="hu-HU" baseline="0" dirty="0"/>
              <a:t>Célszerű külső tanácsadó igénybevétele, mivel teljesen új </a:t>
            </a:r>
            <a:r>
              <a:rPr lang="hu-HU" baseline="0" dirty="0" err="1"/>
              <a:t>rszelem</a:t>
            </a:r>
            <a:r>
              <a:rPr lang="hu-HU" baseline="0" dirty="0"/>
              <a:t> felállításáról, ügyviteli folyamatszervezésről, valamint annak informatikai támogatásáról és működtetéséről (hardver, szoftver) van szó.</a:t>
            </a:r>
          </a:p>
          <a:p>
            <a:r>
              <a:rPr lang="hu-HU" baseline="0" dirty="0"/>
              <a:t>Ezért javasolandó, h a c. alkalmazását stratégiai szervezetfejlesztési célként fogalmazzák meg, ami a vezetők projektmunkája keretében, a vezetők közös elhatározásaként, konszenzusként jelenjék meg. </a:t>
            </a:r>
          </a:p>
          <a:p>
            <a:r>
              <a:rPr lang="hu-HU" baseline="0" dirty="0"/>
              <a:t>A c. </a:t>
            </a:r>
            <a:r>
              <a:rPr lang="hu-HU" baseline="0" dirty="0" err="1"/>
              <a:t>rsz</a:t>
            </a:r>
            <a:r>
              <a:rPr lang="hu-HU" baseline="0" dirty="0"/>
              <a:t> későbbi sikere attól függ, h a vezetők mennyire tudnak azonosulni a c. </a:t>
            </a:r>
            <a:r>
              <a:rPr lang="hu-HU" baseline="0" dirty="0" err="1"/>
              <a:t>rsz</a:t>
            </a:r>
            <a:r>
              <a:rPr lang="hu-HU" baseline="0" dirty="0"/>
              <a:t> kitűzött céljaival, </a:t>
            </a:r>
            <a:r>
              <a:rPr lang="hu-HU" baseline="0" dirty="0" err="1"/>
              <a:t>ill</a:t>
            </a:r>
            <a:r>
              <a:rPr lang="hu-HU" baseline="0" dirty="0"/>
              <a:t> bevezetésének gazdasági szükségességével.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471C3-3D3D-422F-8B4C-43899E7D1AE9}" type="slidenum">
              <a:rPr lang="hu-HU" smtClean="0"/>
              <a:pPr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Melyek azokaz alapvető kérdések, amiket a </a:t>
            </a:r>
            <a:r>
              <a:rPr lang="hu-HU" dirty="0" err="1"/>
              <a:t>c.rsz</a:t>
            </a:r>
            <a:r>
              <a:rPr lang="hu-HU" dirty="0"/>
              <a:t> végleges bevezetésének</a:t>
            </a:r>
            <a:r>
              <a:rPr lang="hu-HU" baseline="0" dirty="0"/>
              <a:t> eldöntése előtt tisztázni kell.</a:t>
            </a:r>
          </a:p>
          <a:p>
            <a:r>
              <a:rPr lang="hu-HU" baseline="0" dirty="0"/>
              <a:t>Mi az adott szervezet specifikumainak megfelelően a </a:t>
            </a:r>
            <a:r>
              <a:rPr lang="hu-HU" baseline="0" dirty="0" err="1"/>
              <a:t>c.rsz</a:t>
            </a:r>
            <a:r>
              <a:rPr lang="hu-HU" baseline="0" dirty="0"/>
              <a:t> bevezetésének célja és melyek a </a:t>
            </a:r>
            <a:r>
              <a:rPr lang="hu-HU" baseline="0" dirty="0" err="1"/>
              <a:t>rsz.rel</a:t>
            </a:r>
            <a:r>
              <a:rPr lang="hu-HU" baseline="0" dirty="0"/>
              <a:t> kapcsolatos elvárások?</a:t>
            </a:r>
          </a:p>
          <a:p>
            <a:r>
              <a:rPr lang="hu-HU" baseline="0" dirty="0"/>
              <a:t>Egy intézménynél </a:t>
            </a:r>
            <a:r>
              <a:rPr lang="hu-HU" baseline="0" dirty="0" err="1"/>
              <a:t>pl</a:t>
            </a:r>
            <a:r>
              <a:rPr lang="hu-HU" baseline="0" dirty="0"/>
              <a:t> alapvető cél lehet a </a:t>
            </a:r>
            <a:r>
              <a:rPr lang="hu-HU" baseline="0" dirty="0" err="1"/>
              <a:t>ktgvetés</a:t>
            </a:r>
            <a:r>
              <a:rPr lang="hu-HU" baseline="0" dirty="0"/>
              <a:t> összeállításánál az előirányzott kiadások és bevételek egyensúlyának biztosítása. Míg egy vállalkozásnál az eredményesség növelése érdekében a teljesítmény, az árbevételi és a </a:t>
            </a:r>
            <a:r>
              <a:rPr lang="hu-HU" baseline="0" dirty="0" err="1"/>
              <a:t>ktgtervek</a:t>
            </a:r>
            <a:r>
              <a:rPr lang="hu-HU" baseline="0" dirty="0"/>
              <a:t> minél pontosabb összehangolása.</a:t>
            </a:r>
          </a:p>
          <a:p>
            <a:endParaRPr lang="hu-HU" baseline="0" dirty="0"/>
          </a:p>
          <a:p>
            <a:r>
              <a:rPr lang="hu-HU" baseline="0" dirty="0"/>
              <a:t>Minden feltétel rend-re áll-e a c. bevezetéséhez?</a:t>
            </a:r>
          </a:p>
          <a:p>
            <a:r>
              <a:rPr lang="hu-HU" baseline="0" dirty="0"/>
              <a:t>Vezetői elhivatottság, jól elhatárolt és mérhető felelősségi és ösztönzési </a:t>
            </a:r>
            <a:r>
              <a:rPr lang="hu-HU" baseline="0" dirty="0" err="1"/>
              <a:t>rsz</a:t>
            </a:r>
            <a:r>
              <a:rPr lang="hu-HU" baseline="0" dirty="0"/>
              <a:t>., a c. adatigényét biztosító egyéb alrendszerek szervezettsége, az informatikai hálózat és a kezelő személyzet felkészültsége. </a:t>
            </a:r>
            <a:r>
              <a:rPr lang="hu-HU" baseline="0" dirty="0" err="1"/>
              <a:t>Stb</a:t>
            </a:r>
            <a:endParaRPr lang="hu-HU" baseline="0" dirty="0"/>
          </a:p>
          <a:p>
            <a:endParaRPr lang="hu-HU" baseline="0" dirty="0"/>
          </a:p>
          <a:p>
            <a:r>
              <a:rPr lang="hu-HU" baseline="0" dirty="0"/>
              <a:t>Milyen időhorizont és </a:t>
            </a:r>
            <a:r>
              <a:rPr lang="hu-HU" baseline="0" dirty="0" err="1"/>
              <a:t>ktgkeret</a:t>
            </a:r>
            <a:r>
              <a:rPr lang="hu-HU" baseline="0" dirty="0"/>
              <a:t> áll rend-re az adaptációhoz?</a:t>
            </a:r>
          </a:p>
          <a:p>
            <a:endParaRPr lang="hu-HU" baseline="0" dirty="0"/>
          </a:p>
          <a:p>
            <a:r>
              <a:rPr lang="hu-HU" baseline="0" dirty="0"/>
              <a:t>Mekkora a szervezet mérete, ki, közepes vagy nagyvállalat?</a:t>
            </a:r>
          </a:p>
          <a:p>
            <a:endParaRPr lang="hu-HU" baseline="0" dirty="0"/>
          </a:p>
          <a:p>
            <a:r>
              <a:rPr lang="hu-HU" baseline="0" dirty="0"/>
              <a:t>Mi a szervezet típusa az értékteremtő folyamatok differenciáló jellege alapján?</a:t>
            </a:r>
          </a:p>
          <a:p>
            <a:r>
              <a:rPr lang="hu-HU" baseline="0" dirty="0"/>
              <a:t> </a:t>
            </a:r>
            <a:r>
              <a:rPr lang="hu-HU" baseline="0" dirty="0" err="1"/>
              <a:t>Pl</a:t>
            </a:r>
            <a:r>
              <a:rPr lang="hu-HU" baseline="0" dirty="0"/>
              <a:t> profitorientált vagy nonprofit állami </a:t>
            </a:r>
            <a:r>
              <a:rPr lang="hu-HU" baseline="0" dirty="0" err="1"/>
              <a:t>ill</a:t>
            </a:r>
            <a:r>
              <a:rPr lang="hu-HU" baseline="0" dirty="0"/>
              <a:t> civil szervezetről van-e szó.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471C3-3D3D-422F-8B4C-43899E7D1AE9}" type="slidenum">
              <a:rPr lang="hu-HU" smtClean="0"/>
              <a:pPr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u-HU" dirty="0"/>
              <a:t>I.      Stratégiai döntés a kontrolling szervezeti bevezetéséről</a:t>
            </a:r>
          </a:p>
          <a:p>
            <a:pPr>
              <a:buNone/>
            </a:pPr>
            <a:r>
              <a:rPr lang="hu-HU" dirty="0"/>
              <a:t>II.     A kontrollingrendszer szervezeti bevezetésének előkészítése</a:t>
            </a:r>
          </a:p>
          <a:p>
            <a:pPr>
              <a:buNone/>
            </a:pPr>
            <a:r>
              <a:rPr lang="hu-HU" dirty="0"/>
              <a:t>III.    A </a:t>
            </a:r>
            <a:r>
              <a:rPr lang="hu-HU" dirty="0" err="1"/>
              <a:t>kontrollingrendszert</a:t>
            </a:r>
            <a:r>
              <a:rPr lang="hu-HU" dirty="0"/>
              <a:t>  megvalósító szervezetfejlesztési projekt létrehozása</a:t>
            </a:r>
          </a:p>
          <a:p>
            <a:pPr>
              <a:buNone/>
            </a:pPr>
            <a:r>
              <a:rPr lang="hu-HU" dirty="0"/>
              <a:t>IV.    A stratégiai kontrollingrendszer szervezése</a:t>
            </a:r>
          </a:p>
          <a:p>
            <a:pPr>
              <a:buNone/>
            </a:pPr>
            <a:r>
              <a:rPr lang="hu-HU" dirty="0"/>
              <a:t>V.     Az operatív kontrollingrendszer szervezése</a:t>
            </a:r>
          </a:p>
          <a:p>
            <a:pPr>
              <a:buNone/>
            </a:pPr>
            <a:r>
              <a:rPr lang="hu-HU" dirty="0"/>
              <a:t>VI.    A stratégiai és az operatív kontrolling szervezési munkáiról készült projekt-zárójelentés összeállítása és döntésre, elfogadásra való beterjesztése</a:t>
            </a:r>
          </a:p>
          <a:p>
            <a:pPr>
              <a:buNone/>
            </a:pPr>
            <a:r>
              <a:rPr lang="hu-HU" dirty="0"/>
              <a:t>VII.   A kontrollingrendszer informatikai támogatásának kifejlesztése (hardver és szoftver)</a:t>
            </a:r>
          </a:p>
          <a:p>
            <a:pPr>
              <a:buNone/>
            </a:pPr>
            <a:r>
              <a:rPr lang="hu-HU" dirty="0"/>
              <a:t>VIII.  A </a:t>
            </a:r>
            <a:r>
              <a:rPr lang="hu-HU" dirty="0" err="1"/>
              <a:t>kontrollingapparátus</a:t>
            </a:r>
            <a:r>
              <a:rPr lang="hu-HU" dirty="0"/>
              <a:t> létrehozása és annak elhelyezése a szervezetei struktúrában</a:t>
            </a:r>
          </a:p>
          <a:p>
            <a:pPr>
              <a:buNone/>
            </a:pPr>
            <a:r>
              <a:rPr lang="hu-HU" dirty="0"/>
              <a:t>IX.   A kontrolling szakmai szabályzatának elkészítése</a:t>
            </a:r>
            <a:r>
              <a:rPr lang="hu-HU" baseline="0" dirty="0"/>
              <a:t> (a feladatok, a hatáskörök és a felelősségi körök deklarálásával)</a:t>
            </a:r>
            <a:r>
              <a:rPr lang="hu-HU" dirty="0"/>
              <a:t> és kiadása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471C3-3D3D-422F-8B4C-43899E7D1AE9}" type="slidenum">
              <a:rPr lang="hu-HU" smtClean="0"/>
              <a:pPr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A </a:t>
            </a:r>
            <a:r>
              <a:rPr lang="hu-HU" dirty="0" err="1"/>
              <a:t>kontr</a:t>
            </a:r>
            <a:r>
              <a:rPr lang="hu-HU" dirty="0"/>
              <a:t> rendszer bevezetési céljának deklarálása a szervezet stratégiai küldetésében , a szervezet hosszú távú politikájában</a:t>
            </a:r>
          </a:p>
          <a:p>
            <a:endParaRPr lang="hu-HU" dirty="0"/>
          </a:p>
          <a:p>
            <a:r>
              <a:rPr lang="hu-HU" dirty="0"/>
              <a:t>A </a:t>
            </a:r>
            <a:r>
              <a:rPr lang="hu-HU" dirty="0" err="1"/>
              <a:t>kontr</a:t>
            </a:r>
            <a:r>
              <a:rPr lang="hu-HU" dirty="0"/>
              <a:t>. Bevezetésének szervezetfejlesztési célként való megjelenítése</a:t>
            </a:r>
          </a:p>
          <a:p>
            <a:endParaRPr lang="hu-HU" dirty="0"/>
          </a:p>
          <a:p>
            <a:r>
              <a:rPr lang="hu-HU" dirty="0"/>
              <a:t>A</a:t>
            </a:r>
            <a:r>
              <a:rPr lang="hu-HU" baseline="0" dirty="0"/>
              <a:t> </a:t>
            </a:r>
            <a:r>
              <a:rPr lang="hu-HU" baseline="0" dirty="0" err="1"/>
              <a:t>kont</a:t>
            </a:r>
            <a:r>
              <a:rPr lang="hu-HU" baseline="0" dirty="0"/>
              <a:t> rendszer létrehozásának beépítése a stratégiai terv intézkedési akciók tervfejezetébe: cél, határidő, költségkeret és a felelős megjelölésével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471C3-3D3D-422F-8B4C-43899E7D1AE9}" type="slidenum">
              <a:rPr lang="hu-HU" smtClean="0"/>
              <a:pPr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A stratégiában meghatározott szervezetfejlesztési cél véglegesítése és pontosítása</a:t>
            </a:r>
          </a:p>
          <a:p>
            <a:endParaRPr lang="hu-HU" dirty="0"/>
          </a:p>
          <a:p>
            <a:r>
              <a:rPr lang="hu-HU" dirty="0"/>
              <a:t>A tanácsadó cég szerződéses formában való felkérése</a:t>
            </a:r>
          </a:p>
          <a:p>
            <a:endParaRPr lang="hu-HU" dirty="0"/>
          </a:p>
          <a:p>
            <a:r>
              <a:rPr lang="hu-HU" dirty="0"/>
              <a:t>A</a:t>
            </a:r>
            <a:r>
              <a:rPr lang="hu-HU" baseline="0" dirty="0"/>
              <a:t> bevezetés feltételrendszerének tisztázására a tanácsadó cég által szervezetátvilágítás elvégzése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471C3-3D3D-422F-8B4C-43899E7D1AE9}" type="slidenum">
              <a:rPr lang="hu-HU" smtClean="0"/>
              <a:pPr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A </a:t>
            </a:r>
            <a:r>
              <a:rPr lang="hu-HU" dirty="0" err="1"/>
              <a:t>kontr-t</a:t>
            </a:r>
            <a:r>
              <a:rPr lang="hu-HU" dirty="0"/>
              <a:t> bevezető projekt felállítása: a szervezet szakembereinek,</a:t>
            </a:r>
            <a:r>
              <a:rPr lang="hu-HU" baseline="0" dirty="0"/>
              <a:t> valamint a külső tanácsadóknak a részvételével</a:t>
            </a:r>
          </a:p>
          <a:p>
            <a:endParaRPr lang="hu-HU" baseline="0" dirty="0"/>
          </a:p>
          <a:p>
            <a:r>
              <a:rPr lang="hu-HU" baseline="0" dirty="0"/>
              <a:t>A projektmenedzsment kinevezése</a:t>
            </a:r>
          </a:p>
          <a:p>
            <a:endParaRPr lang="hu-HU" baseline="0" dirty="0"/>
          </a:p>
          <a:p>
            <a:r>
              <a:rPr lang="hu-HU" baseline="0" dirty="0"/>
              <a:t>A projekt munkatervének összeállítása: a tevékenységek logikai hálóterve, a tevékenységek időtervének </a:t>
            </a:r>
            <a:r>
              <a:rPr lang="hu-HU" baseline="0" dirty="0" err="1"/>
              <a:t>Gantt</a:t>
            </a:r>
            <a:r>
              <a:rPr lang="hu-HU" baseline="0" dirty="0"/>
              <a:t> diagramja, a </a:t>
            </a:r>
            <a:r>
              <a:rPr lang="hu-HU" baseline="0" dirty="0" err="1"/>
              <a:t>milestones-ok</a:t>
            </a:r>
            <a:r>
              <a:rPr lang="hu-HU" baseline="0" dirty="0"/>
              <a:t> által behatárolt részprojektek munkacsomagjának összeállítása, ráfordítások erőforrás- és költségtervezése, valamint a kockázattervezés.</a:t>
            </a:r>
          </a:p>
          <a:p>
            <a:endParaRPr lang="hu-HU" baseline="0" dirty="0"/>
          </a:p>
          <a:p>
            <a:r>
              <a:rPr lang="hu-HU" baseline="0" dirty="0"/>
              <a:t>Oktatási tréningek szervezése a vezetők és a munkatársak részére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471C3-3D3D-422F-8B4C-43899E7D1AE9}" type="slidenum">
              <a:rPr lang="hu-HU" smtClean="0"/>
              <a:pPr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A szervezet tervezési rendszerének kialakítása a stratégiai és az operatív tervezés egymásra épülésével</a:t>
            </a:r>
          </a:p>
          <a:p>
            <a:endParaRPr lang="hu-HU" dirty="0"/>
          </a:p>
          <a:p>
            <a:r>
              <a:rPr lang="hu-HU" dirty="0"/>
              <a:t>A stratégiai tervezés rendszerének kialakítása, a stratégiai terv fő fejezeteinek meghatározása, így:</a:t>
            </a:r>
          </a:p>
          <a:p>
            <a:r>
              <a:rPr lang="hu-HU" dirty="0"/>
              <a:t>	a befektetések tervezése:</a:t>
            </a:r>
            <a:r>
              <a:rPr lang="hu-HU" baseline="0" dirty="0"/>
              <a:t> akvizíciók</a:t>
            </a:r>
          </a:p>
          <a:p>
            <a:r>
              <a:rPr lang="hu-HU" baseline="0" dirty="0"/>
              <a:t>	az intézkedései projektek tervezése: akciók</a:t>
            </a:r>
          </a:p>
          <a:p>
            <a:r>
              <a:rPr lang="hu-HU" baseline="0" dirty="0"/>
              <a:t>	a stratégiai üzleti terv összeállítása</a:t>
            </a:r>
          </a:p>
          <a:p>
            <a:r>
              <a:rPr lang="hu-HU" baseline="0" dirty="0"/>
              <a:t>	a stratégiai időszak éves taktikai terveinek összeállítása</a:t>
            </a:r>
          </a:p>
          <a:p>
            <a:r>
              <a:rPr lang="hu-HU" baseline="0" dirty="0"/>
              <a:t>A stratégiai tervek megvalósulásának terv-tény ellenőrzési rendszere, az ehhez kapcsolódó beszámolási rendszer kialakítása, valamint  visszacsatolás a stratégiához</a:t>
            </a:r>
          </a:p>
          <a:p>
            <a:endParaRPr lang="hu-HU" baseline="0" dirty="0"/>
          </a:p>
          <a:p>
            <a:r>
              <a:rPr lang="hu-HU" baseline="0" dirty="0"/>
              <a:t>A stratégiai terv taktikai terveinek összekapcsolási lehetőségeinek kialakítása az éves operatív kontrolling tervekkel</a:t>
            </a:r>
          </a:p>
          <a:p>
            <a:endParaRPr lang="hu-HU" baseline="0" dirty="0"/>
          </a:p>
          <a:p>
            <a:endParaRPr lang="hu-HU" baseline="0" dirty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471C3-3D3D-422F-8B4C-43899E7D1AE9}" type="slidenum">
              <a:rPr lang="hu-HU" smtClean="0"/>
              <a:pPr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Operatív</a:t>
            </a:r>
            <a:r>
              <a:rPr lang="hu-HU" baseline="0" dirty="0"/>
              <a:t> kontrolling tervezés fő fejezeteinek kiépítése, így:</a:t>
            </a:r>
          </a:p>
          <a:p>
            <a:r>
              <a:rPr lang="hu-HU" baseline="0" dirty="0"/>
              <a:t>	éves szintű </a:t>
            </a:r>
            <a:r>
              <a:rPr lang="hu-HU" baseline="0" dirty="0" err="1"/>
              <a:t>kontr</a:t>
            </a:r>
            <a:r>
              <a:rPr lang="hu-HU" baseline="0" dirty="0"/>
              <a:t> teljesítménytervezés: teljesítmények, termékek mennyiségének megadása </a:t>
            </a:r>
            <a:r>
              <a:rPr lang="hu-HU" baseline="0" dirty="0" err="1"/>
              <a:t>naturáliában</a:t>
            </a:r>
            <a:r>
              <a:rPr lang="hu-HU" baseline="0" dirty="0"/>
              <a:t>, kapacitáskihasználás-tervezés, árbevétel-tervezés</a:t>
            </a:r>
          </a:p>
          <a:p>
            <a:r>
              <a:rPr lang="hu-HU" baseline="0" dirty="0"/>
              <a:t>	éves szintű </a:t>
            </a:r>
            <a:r>
              <a:rPr lang="hu-HU" baseline="0" dirty="0" err="1"/>
              <a:t>kontr</a:t>
            </a:r>
            <a:r>
              <a:rPr lang="hu-HU" baseline="0" dirty="0"/>
              <a:t>. </a:t>
            </a:r>
            <a:r>
              <a:rPr lang="hu-HU" baseline="0" dirty="0" err="1"/>
              <a:t>Ktg</a:t>
            </a:r>
            <a:r>
              <a:rPr lang="hu-HU" baseline="0" dirty="0"/>
              <a:t> tervezés</a:t>
            </a:r>
          </a:p>
          <a:p>
            <a:r>
              <a:rPr lang="hu-HU" baseline="0" dirty="0"/>
              <a:t>	éves szintű </a:t>
            </a:r>
            <a:r>
              <a:rPr lang="hu-HU" baseline="0" dirty="0" err="1"/>
              <a:t>kontr</a:t>
            </a:r>
            <a:r>
              <a:rPr lang="hu-HU" baseline="0" dirty="0"/>
              <a:t> eredmény tervezés: profitorientált szervezeteknél</a:t>
            </a:r>
          </a:p>
          <a:p>
            <a:r>
              <a:rPr lang="hu-HU" baseline="0" dirty="0"/>
              <a:t>	éves szintű </a:t>
            </a:r>
            <a:r>
              <a:rPr lang="hu-HU" baseline="0" dirty="0" err="1"/>
              <a:t>kontr</a:t>
            </a:r>
            <a:r>
              <a:rPr lang="hu-HU" baseline="0" dirty="0"/>
              <a:t>. </a:t>
            </a:r>
            <a:r>
              <a:rPr lang="hu-HU" baseline="0" dirty="0" err="1"/>
              <a:t>Ktgvetés</a:t>
            </a:r>
            <a:r>
              <a:rPr lang="hu-HU" baseline="0" dirty="0"/>
              <a:t> – és finanszírozás tervezés: non-profit szervezeteknél</a:t>
            </a:r>
          </a:p>
          <a:p>
            <a:r>
              <a:rPr lang="hu-HU" baseline="0" dirty="0"/>
              <a:t>	mérleg szintű operatív </a:t>
            </a:r>
            <a:r>
              <a:rPr lang="hu-HU" baseline="0" dirty="0" err="1"/>
              <a:t>kontr.tervezés</a:t>
            </a:r>
            <a:endParaRPr lang="hu-HU" baseline="0" dirty="0"/>
          </a:p>
          <a:p>
            <a:r>
              <a:rPr lang="hu-HU" baseline="0" dirty="0"/>
              <a:t>	</a:t>
            </a:r>
            <a:r>
              <a:rPr lang="hu-HU" baseline="0" dirty="0" err="1"/>
              <a:t>kontr</a:t>
            </a:r>
            <a:r>
              <a:rPr lang="hu-HU" baseline="0" dirty="0"/>
              <a:t>. Pénzügyi likviditás fedezet-tervezés</a:t>
            </a:r>
          </a:p>
          <a:p>
            <a:endParaRPr lang="hu-HU" dirty="0"/>
          </a:p>
          <a:p>
            <a:r>
              <a:rPr lang="hu-HU" dirty="0"/>
              <a:t>Az operatív </a:t>
            </a:r>
            <a:r>
              <a:rPr lang="hu-HU" dirty="0" err="1"/>
              <a:t>kontr</a:t>
            </a:r>
            <a:r>
              <a:rPr lang="hu-HU" dirty="0"/>
              <a:t>. Terv-tény eltérés-elemzési rendszerének létrehozása: az adatszolgáltatás tartalmának és struktúrájának kialakítása</a:t>
            </a:r>
          </a:p>
          <a:p>
            <a:endParaRPr lang="hu-HU" dirty="0"/>
          </a:p>
          <a:p>
            <a:r>
              <a:rPr lang="hu-HU" dirty="0"/>
              <a:t>Az operatív </a:t>
            </a:r>
            <a:r>
              <a:rPr lang="hu-HU" dirty="0" err="1"/>
              <a:t>kontr</a:t>
            </a:r>
            <a:r>
              <a:rPr lang="hu-HU" dirty="0"/>
              <a:t>. Beszámolási rendszerének</a:t>
            </a:r>
            <a:r>
              <a:rPr lang="hu-HU" baseline="0" dirty="0"/>
              <a:t> kialakítása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471C3-3D3D-422F-8B4C-43899E7D1AE9}" type="slidenum">
              <a:rPr lang="hu-HU" smtClean="0"/>
              <a:pPr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hu-HU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EB94E-CDF9-4ECA-B91F-A5FD8FACD629}" type="datetimeFigureOut">
              <a:rPr lang="hu-HU" smtClean="0"/>
              <a:pPr/>
              <a:t>2019.09.06.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A87E-E842-4619-8970-F7731AFD292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EB94E-CDF9-4ECA-B91F-A5FD8FACD629}" type="datetimeFigureOut">
              <a:rPr lang="hu-HU" smtClean="0"/>
              <a:pPr/>
              <a:t>2019.09.06.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A87E-E842-4619-8970-F7731AFD292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EB94E-CDF9-4ECA-B91F-A5FD8FACD629}" type="datetimeFigureOut">
              <a:rPr lang="hu-HU" smtClean="0"/>
              <a:pPr/>
              <a:t>2019.09.06.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A87E-E842-4619-8970-F7731AFD292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EB94E-CDF9-4ECA-B91F-A5FD8FACD629}" type="datetimeFigureOut">
              <a:rPr lang="hu-HU" smtClean="0"/>
              <a:pPr/>
              <a:t>2019.09.06.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A87E-E842-4619-8970-F7731AFD292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EB94E-CDF9-4ECA-B91F-A5FD8FACD629}" type="datetimeFigureOut">
              <a:rPr lang="hu-HU" smtClean="0"/>
              <a:pPr/>
              <a:t>2019.09.06.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A87E-E842-4619-8970-F7731AFD292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EB94E-CDF9-4ECA-B91F-A5FD8FACD629}" type="datetimeFigureOut">
              <a:rPr lang="hu-HU" smtClean="0"/>
              <a:pPr/>
              <a:t>2019.09.06.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A87E-E842-4619-8970-F7731AFD2922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EB94E-CDF9-4ECA-B91F-A5FD8FACD629}" type="datetimeFigureOut">
              <a:rPr lang="hu-HU" smtClean="0"/>
              <a:pPr/>
              <a:t>2019.09.06.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A87E-E842-4619-8970-F7731AFD292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EB94E-CDF9-4ECA-B91F-A5FD8FACD629}" type="datetimeFigureOut">
              <a:rPr lang="hu-HU" smtClean="0"/>
              <a:pPr/>
              <a:t>2019.09.06.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A87E-E842-4619-8970-F7731AFD292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EB94E-CDF9-4ECA-B91F-A5FD8FACD629}" type="datetimeFigureOut">
              <a:rPr lang="hu-HU" smtClean="0"/>
              <a:pPr/>
              <a:t>2019.09.06.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A87E-E842-4619-8970-F7731AFD292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EB94E-CDF9-4ECA-B91F-A5FD8FACD629}" type="datetimeFigureOut">
              <a:rPr lang="hu-HU" smtClean="0"/>
              <a:pPr/>
              <a:t>2019.09.06.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81EA87E-E842-4619-8970-F7731AFD292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EB94E-CDF9-4ECA-B91F-A5FD8FACD629}" type="datetimeFigureOut">
              <a:rPr lang="hu-HU" smtClean="0"/>
              <a:pPr/>
              <a:t>2019.09.06.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A87E-E842-4619-8970-F7731AFD292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A8EB94E-CDF9-4ECA-B91F-A5FD8FACD629}" type="datetimeFigureOut">
              <a:rPr lang="hu-HU" smtClean="0"/>
              <a:pPr/>
              <a:t>2019.09.06.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681EA87E-E842-4619-8970-F7731AFD2922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 rot="19140000">
            <a:off x="385839" y="1317788"/>
            <a:ext cx="5648623" cy="1204306"/>
          </a:xfrm>
        </p:spPr>
        <p:txBody>
          <a:bodyPr>
            <a:normAutofit/>
          </a:bodyPr>
          <a:lstStyle/>
          <a:p>
            <a:r>
              <a:rPr lang="hu-HU" sz="3600" dirty="0"/>
              <a:t>A kontrolling szervezeti bevezetése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 rot="19140000">
            <a:off x="2717734" y="2586509"/>
            <a:ext cx="6511131" cy="3147661"/>
          </a:xfrm>
        </p:spPr>
        <p:txBody>
          <a:bodyPr>
            <a:normAutofit/>
          </a:bodyPr>
          <a:lstStyle/>
          <a:p>
            <a:r>
              <a:rPr lang="hu-HU" sz="1800" b="1" dirty="0"/>
              <a:t>HUMÁN Kontrolling ismeretek</a:t>
            </a:r>
          </a:p>
          <a:p>
            <a:endParaRPr lang="hu-HU" sz="1800" b="1" dirty="0"/>
          </a:p>
          <a:p>
            <a:r>
              <a:rPr lang="hu-HU" sz="1800" b="1" dirty="0"/>
              <a:t>DR: BELYÓ PÁL</a:t>
            </a:r>
          </a:p>
          <a:p>
            <a:r>
              <a:rPr lang="hu-HU" sz="1800" b="1" dirty="0"/>
              <a:t>Károli Gáspár Egyetem</a:t>
            </a:r>
          </a:p>
          <a:p>
            <a:r>
              <a:rPr lang="hu-HU" sz="1800" b="1" dirty="0"/>
              <a:t>2019.</a:t>
            </a:r>
          </a:p>
          <a:p>
            <a:r>
              <a:rPr lang="hu-HU" sz="1800"/>
              <a:t> </a:t>
            </a:r>
            <a:endParaRPr lang="hu-H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 helye 5"/>
          <p:cNvSpPr>
            <a:spLocks noGrp="1"/>
          </p:cNvSpPr>
          <p:nvPr>
            <p:ph type="body" idx="1"/>
          </p:nvPr>
        </p:nvSpPr>
        <p:spPr>
          <a:xfrm>
            <a:off x="395536" y="1124744"/>
            <a:ext cx="4716016" cy="685800"/>
          </a:xfrm>
        </p:spPr>
        <p:txBody>
          <a:bodyPr>
            <a:noAutofit/>
          </a:bodyPr>
          <a:lstStyle/>
          <a:p>
            <a:r>
              <a:rPr lang="hu-HU" sz="2000" b="1" dirty="0" err="1"/>
              <a:t>VI.Projekt</a:t>
            </a:r>
            <a:r>
              <a:rPr lang="hu-HU" sz="2000" b="1" dirty="0"/>
              <a:t> </a:t>
            </a:r>
          </a:p>
          <a:p>
            <a:r>
              <a:rPr lang="hu-HU" sz="2000" b="1" dirty="0"/>
              <a:t>zárójelentés</a:t>
            </a:r>
          </a:p>
        </p:txBody>
      </p:sp>
      <p:sp>
        <p:nvSpPr>
          <p:cNvPr id="7" name="Tartalom helye 6"/>
          <p:cNvSpPr>
            <a:spLocks noGrp="1"/>
          </p:cNvSpPr>
          <p:nvPr>
            <p:ph sz="half" idx="2"/>
          </p:nvPr>
        </p:nvSpPr>
        <p:spPr>
          <a:xfrm>
            <a:off x="467544" y="2185974"/>
            <a:ext cx="4038600" cy="4672026"/>
          </a:xfrm>
        </p:spPr>
        <p:txBody>
          <a:bodyPr/>
          <a:lstStyle/>
          <a:p>
            <a:r>
              <a:rPr lang="hu-HU" dirty="0"/>
              <a:t>A stratégiai és az operatív kontrolling szervezési munkáiról készült projekt-zárójelentés összeállítása és döntésre, elfogadásra való beterjesztése</a:t>
            </a:r>
          </a:p>
          <a:p>
            <a:endParaRPr lang="hu-HU" dirty="0"/>
          </a:p>
        </p:txBody>
      </p:sp>
      <p:sp>
        <p:nvSpPr>
          <p:cNvPr id="8" name="Szöveg helye 7"/>
          <p:cNvSpPr>
            <a:spLocks noGrp="1"/>
          </p:cNvSpPr>
          <p:nvPr>
            <p:ph type="body" sz="quarter" idx="3"/>
          </p:nvPr>
        </p:nvSpPr>
        <p:spPr>
          <a:xfrm>
            <a:off x="4572000" y="1124744"/>
            <a:ext cx="5040560" cy="685800"/>
          </a:xfrm>
        </p:spPr>
        <p:txBody>
          <a:bodyPr>
            <a:noAutofit/>
          </a:bodyPr>
          <a:lstStyle/>
          <a:p>
            <a:r>
              <a:rPr lang="hu-HU" sz="2000" b="1" dirty="0" err="1"/>
              <a:t>VII.Informatikai</a:t>
            </a:r>
            <a:r>
              <a:rPr lang="hu-HU" sz="2000" b="1" dirty="0"/>
              <a:t> </a:t>
            </a:r>
          </a:p>
          <a:p>
            <a:r>
              <a:rPr lang="hu-HU" sz="2000" b="1" dirty="0"/>
              <a:t>támogatás</a:t>
            </a:r>
          </a:p>
        </p:txBody>
      </p:sp>
      <p:sp>
        <p:nvSpPr>
          <p:cNvPr id="9" name="Tartalom helye 8"/>
          <p:cNvSpPr>
            <a:spLocks noGrp="1"/>
          </p:cNvSpPr>
          <p:nvPr>
            <p:ph sz="quarter" idx="4"/>
          </p:nvPr>
        </p:nvSpPr>
        <p:spPr>
          <a:xfrm>
            <a:off x="4644008" y="2244136"/>
            <a:ext cx="4038600" cy="4600588"/>
          </a:xfrm>
        </p:spPr>
        <p:txBody>
          <a:bodyPr/>
          <a:lstStyle/>
          <a:p>
            <a:r>
              <a:rPr lang="hu-HU" dirty="0"/>
              <a:t>Szoftverfejlesztési munkák</a:t>
            </a:r>
          </a:p>
          <a:p>
            <a:r>
              <a:rPr lang="hu-HU" dirty="0"/>
              <a:t>Hardver rendszerintegrációs háttér</a:t>
            </a:r>
          </a:p>
          <a:p>
            <a:r>
              <a:rPr lang="hu-HU" dirty="0"/>
              <a:t>Szoftver adaptálás, betanítás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 helye 5"/>
          <p:cNvSpPr>
            <a:spLocks noGrp="1"/>
          </p:cNvSpPr>
          <p:nvPr>
            <p:ph type="body" idx="1"/>
          </p:nvPr>
        </p:nvSpPr>
        <p:spPr>
          <a:xfrm>
            <a:off x="539552" y="1268760"/>
            <a:ext cx="4040188" cy="685800"/>
          </a:xfrm>
        </p:spPr>
        <p:txBody>
          <a:bodyPr>
            <a:noAutofit/>
          </a:bodyPr>
          <a:lstStyle/>
          <a:p>
            <a:r>
              <a:rPr lang="hu-HU" sz="2400" b="1" dirty="0"/>
              <a:t>VIII.  Kontrolling </a:t>
            </a:r>
          </a:p>
          <a:p>
            <a:r>
              <a:rPr lang="hu-HU" sz="2400" b="1" dirty="0"/>
              <a:t>apparátus </a:t>
            </a:r>
          </a:p>
        </p:txBody>
      </p:sp>
      <p:sp>
        <p:nvSpPr>
          <p:cNvPr id="7" name="Tartalom helye 6"/>
          <p:cNvSpPr>
            <a:spLocks noGrp="1"/>
          </p:cNvSpPr>
          <p:nvPr>
            <p:ph sz="half" idx="2"/>
          </p:nvPr>
        </p:nvSpPr>
        <p:spPr>
          <a:xfrm>
            <a:off x="467544" y="2185974"/>
            <a:ext cx="4038600" cy="4672026"/>
          </a:xfrm>
        </p:spPr>
        <p:txBody>
          <a:bodyPr/>
          <a:lstStyle/>
          <a:p>
            <a:r>
              <a:rPr lang="hu-HU" dirty="0"/>
              <a:t>A kontrolling apparátus létrehozása és annak elhelyezése a szervezetei struktúrában</a:t>
            </a:r>
          </a:p>
        </p:txBody>
      </p:sp>
      <p:sp>
        <p:nvSpPr>
          <p:cNvPr id="8" name="Szöveg helye 7"/>
          <p:cNvSpPr>
            <a:spLocks noGrp="1"/>
          </p:cNvSpPr>
          <p:nvPr>
            <p:ph type="body" sz="quarter" idx="3"/>
          </p:nvPr>
        </p:nvSpPr>
        <p:spPr>
          <a:xfrm>
            <a:off x="4788024" y="836712"/>
            <a:ext cx="4041775" cy="971528"/>
          </a:xfrm>
        </p:spPr>
        <p:txBody>
          <a:bodyPr>
            <a:normAutofit/>
          </a:bodyPr>
          <a:lstStyle/>
          <a:p>
            <a:r>
              <a:rPr lang="hu-HU" sz="2400" b="1" dirty="0"/>
              <a:t>IX.  Szakmai szabályzat</a:t>
            </a:r>
          </a:p>
        </p:txBody>
      </p:sp>
      <p:sp>
        <p:nvSpPr>
          <p:cNvPr id="9" name="Tartalom helye 8"/>
          <p:cNvSpPr>
            <a:spLocks noGrp="1"/>
          </p:cNvSpPr>
          <p:nvPr>
            <p:ph sz="quarter" idx="4"/>
          </p:nvPr>
        </p:nvSpPr>
        <p:spPr>
          <a:xfrm>
            <a:off x="4716016" y="2226930"/>
            <a:ext cx="4038600" cy="4600588"/>
          </a:xfrm>
        </p:spPr>
        <p:txBody>
          <a:bodyPr/>
          <a:lstStyle/>
          <a:p>
            <a:r>
              <a:rPr lang="hu-HU" dirty="0"/>
              <a:t>A kontrolling szakmai szabályzatának elkészítése (a feladatok, a hatáskörök és a felelősségi körök deklarálásával) és kiadása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bevezetés - adaptáció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u-HU" sz="2000" dirty="0"/>
              <a:t>Felső vezetésen a hangsúly</a:t>
            </a:r>
          </a:p>
          <a:p>
            <a:pPr lvl="1"/>
            <a:r>
              <a:rPr lang="hu-HU" sz="2000" dirty="0"/>
              <a:t>Kezdeti lelkesedés után akadályoztatják az információáramlást</a:t>
            </a:r>
          </a:p>
          <a:p>
            <a:r>
              <a:rPr lang="hu-HU" sz="2000" dirty="0"/>
              <a:t>A bevezetésre vonatkozó döntés előtti tájékoztatásuk</a:t>
            </a:r>
          </a:p>
          <a:p>
            <a:pPr lvl="1"/>
            <a:r>
              <a:rPr lang="hu-HU" sz="2000" dirty="0"/>
              <a:t>Kontrolling céljáról</a:t>
            </a:r>
          </a:p>
          <a:p>
            <a:pPr lvl="1"/>
            <a:r>
              <a:rPr lang="hu-HU" sz="2000" dirty="0"/>
              <a:t>Feladatairól</a:t>
            </a:r>
          </a:p>
          <a:p>
            <a:pPr lvl="1"/>
            <a:r>
              <a:rPr lang="hu-HU" sz="2000" dirty="0"/>
              <a:t>Várható eredményességéről</a:t>
            </a:r>
          </a:p>
          <a:p>
            <a:r>
              <a:rPr lang="hu-HU" sz="2000" dirty="0"/>
              <a:t>Külső tanácsadó igénybevétele</a:t>
            </a:r>
          </a:p>
          <a:p>
            <a:pPr lvl="1"/>
            <a:r>
              <a:rPr lang="hu-HU" sz="2000" dirty="0"/>
              <a:t>Új rendszerelem felállítása</a:t>
            </a:r>
          </a:p>
          <a:p>
            <a:pPr lvl="1"/>
            <a:r>
              <a:rPr lang="hu-HU" sz="2000" dirty="0"/>
              <a:t>Ügyviteli folyamatszervezés</a:t>
            </a:r>
          </a:p>
          <a:p>
            <a:pPr lvl="1"/>
            <a:r>
              <a:rPr lang="hu-HU" sz="2000" dirty="0"/>
              <a:t>Informatikai támogatás és működtetés (hardver, szoftver)</a:t>
            </a:r>
          </a:p>
          <a:p>
            <a:r>
              <a:rPr lang="hu-HU" sz="2000" dirty="0"/>
              <a:t>Stratégiai szervezetfejlesztési cél – konszenzus legyen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bevezetés előkészítése -  a kérdések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  <a:p>
            <a:r>
              <a:rPr lang="hu-HU" sz="2400" dirty="0"/>
              <a:t>Mi a bevezetés célja és a rendszerrel kapcsolatos elvárások?</a:t>
            </a:r>
          </a:p>
          <a:p>
            <a:r>
              <a:rPr lang="hu-HU" sz="2400" dirty="0"/>
              <a:t>Minden feltétel rendelkezésre áll-e?</a:t>
            </a:r>
          </a:p>
          <a:p>
            <a:r>
              <a:rPr lang="hu-HU" sz="2400" dirty="0"/>
              <a:t>Milyen időhorizont és költségkeret áll rendelkezésre?</a:t>
            </a:r>
          </a:p>
          <a:p>
            <a:r>
              <a:rPr lang="hu-HU" sz="2400" dirty="0"/>
              <a:t>Mekkora a szervezet mérete?</a:t>
            </a:r>
          </a:p>
          <a:p>
            <a:r>
              <a:rPr lang="hu-HU" sz="2400" dirty="0"/>
              <a:t>Mi a szervezet típusa az értékteremtő folyamatok differenciáló jellege alapján?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bevezetés algoritmusa – 9 lépésben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83568" y="908720"/>
            <a:ext cx="8229600" cy="52101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sz="2400" dirty="0"/>
              <a:t>I.   Döntés a bevezetéséről</a:t>
            </a:r>
          </a:p>
          <a:p>
            <a:pPr>
              <a:buNone/>
            </a:pPr>
            <a:r>
              <a:rPr lang="hu-HU" sz="2400" dirty="0"/>
              <a:t>II.  Szervezeti bevezetésének előkészítése</a:t>
            </a:r>
          </a:p>
          <a:p>
            <a:pPr>
              <a:buNone/>
            </a:pPr>
            <a:r>
              <a:rPr lang="hu-HU" sz="2400" dirty="0"/>
              <a:t>III.  Szervezetfejlesztési projekt létrehozása</a:t>
            </a:r>
          </a:p>
          <a:p>
            <a:pPr>
              <a:buNone/>
            </a:pPr>
            <a:r>
              <a:rPr lang="hu-HU" sz="2400" dirty="0"/>
              <a:t>IV.  Stratégiai kontrollingrendszer szervezése</a:t>
            </a:r>
          </a:p>
          <a:p>
            <a:pPr>
              <a:buNone/>
            </a:pPr>
            <a:r>
              <a:rPr lang="hu-HU" sz="2400" dirty="0"/>
              <a:t>V.   Operatív kontrollingrendszer szervezése</a:t>
            </a:r>
          </a:p>
          <a:p>
            <a:pPr>
              <a:buNone/>
            </a:pPr>
            <a:r>
              <a:rPr lang="hu-HU" sz="2400" dirty="0"/>
              <a:t>VI.  Projekt-zárójelentés összeállítása és beterjesztése</a:t>
            </a:r>
          </a:p>
          <a:p>
            <a:pPr>
              <a:buNone/>
            </a:pPr>
            <a:r>
              <a:rPr lang="hu-HU" sz="2400" dirty="0"/>
              <a:t>VII.  Informatikai támogatás kifejlesztése</a:t>
            </a:r>
          </a:p>
          <a:p>
            <a:pPr>
              <a:buNone/>
            </a:pPr>
            <a:r>
              <a:rPr lang="hu-HU" sz="2400" dirty="0"/>
              <a:t>VIII.  Kontrolling apparátus létrehozása</a:t>
            </a:r>
          </a:p>
          <a:p>
            <a:pPr>
              <a:buNone/>
            </a:pPr>
            <a:r>
              <a:rPr lang="hu-HU" sz="2400" dirty="0"/>
              <a:t>IX.   Kontrolling szakmai szabályzatának elkészítése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27584" y="836712"/>
            <a:ext cx="7520940" cy="548640"/>
          </a:xfrm>
        </p:spPr>
        <p:txBody>
          <a:bodyPr>
            <a:normAutofit fontScale="90000"/>
          </a:bodyPr>
          <a:lstStyle/>
          <a:p>
            <a:r>
              <a:rPr lang="hu-HU" dirty="0"/>
              <a:t>I. Stratégiai döntés a kontrolling szervezeti bevezetéséről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55576" y="1988840"/>
            <a:ext cx="7520940" cy="3579849"/>
          </a:xfrm>
        </p:spPr>
        <p:txBody>
          <a:bodyPr>
            <a:normAutofit/>
          </a:bodyPr>
          <a:lstStyle/>
          <a:p>
            <a:endParaRPr lang="hu-HU" dirty="0"/>
          </a:p>
          <a:p>
            <a:r>
              <a:rPr lang="hu-HU" sz="2400" dirty="0"/>
              <a:t>Bevezetésének célja a stratégiai küldetésben</a:t>
            </a:r>
          </a:p>
          <a:p>
            <a:endParaRPr lang="hu-HU" sz="2400" dirty="0"/>
          </a:p>
          <a:p>
            <a:r>
              <a:rPr lang="hu-HU" sz="2400" dirty="0"/>
              <a:t>Szervezetfejlesztési célként megjeleníteni</a:t>
            </a:r>
          </a:p>
          <a:p>
            <a:endParaRPr lang="hu-HU" sz="2400" dirty="0"/>
          </a:p>
          <a:p>
            <a:r>
              <a:rPr lang="hu-HU" sz="2400" dirty="0"/>
              <a:t>Beépíteni a stratégiai terv intézkedési akciókba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27584" y="1052736"/>
            <a:ext cx="7520940" cy="548640"/>
          </a:xfrm>
        </p:spPr>
        <p:txBody>
          <a:bodyPr>
            <a:normAutofit fontScale="90000"/>
          </a:bodyPr>
          <a:lstStyle/>
          <a:p>
            <a:r>
              <a:rPr lang="hu-HU" dirty="0"/>
              <a:t>II.   A kontrollingrendszer szervezeti bevezetésének előkészítése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27584" y="1988840"/>
            <a:ext cx="7520940" cy="3579849"/>
          </a:xfrm>
        </p:spPr>
        <p:txBody>
          <a:bodyPr/>
          <a:lstStyle/>
          <a:p>
            <a:endParaRPr lang="hu-HU" dirty="0"/>
          </a:p>
          <a:p>
            <a:r>
              <a:rPr lang="hu-HU" sz="2400" dirty="0"/>
              <a:t>Szervezetfejlesztési cél véglegesítése</a:t>
            </a:r>
          </a:p>
          <a:p>
            <a:endParaRPr lang="hu-HU" sz="2400" dirty="0"/>
          </a:p>
          <a:p>
            <a:r>
              <a:rPr lang="hu-HU" sz="2400" dirty="0"/>
              <a:t>Tanácsadó cég felkérése</a:t>
            </a:r>
          </a:p>
          <a:p>
            <a:endParaRPr lang="hu-HU" sz="2400" dirty="0"/>
          </a:p>
          <a:p>
            <a:r>
              <a:rPr lang="hu-HU" sz="2400" dirty="0"/>
              <a:t>Szervezetátvilágítás elvégzése a tanácsadó cég által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III.  Szervezetfejlesztési projekt létrehozása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hu-HU" sz="2400" dirty="0"/>
          </a:p>
          <a:p>
            <a:r>
              <a:rPr lang="hu-HU" sz="2400" dirty="0"/>
              <a:t>Projekt felállítása</a:t>
            </a:r>
          </a:p>
          <a:p>
            <a:endParaRPr lang="hu-HU" sz="2400" dirty="0"/>
          </a:p>
          <a:p>
            <a:r>
              <a:rPr lang="hu-HU" sz="2400" dirty="0"/>
              <a:t>Projektmenedzsment kinevezése</a:t>
            </a:r>
          </a:p>
          <a:p>
            <a:endParaRPr lang="hu-HU" sz="2400" dirty="0"/>
          </a:p>
          <a:p>
            <a:r>
              <a:rPr lang="hu-HU" sz="2400" dirty="0"/>
              <a:t>Projekt munkatervének összeállítása</a:t>
            </a:r>
          </a:p>
          <a:p>
            <a:endParaRPr lang="hu-HU" sz="2400" dirty="0"/>
          </a:p>
          <a:p>
            <a:r>
              <a:rPr lang="hu-HU" sz="2400" dirty="0"/>
              <a:t>Oktatási tréningek szervezése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IV. Stratégiai kontrollingrendszer szervezése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55576" y="1484784"/>
            <a:ext cx="7520940" cy="4248472"/>
          </a:xfrm>
        </p:spPr>
        <p:txBody>
          <a:bodyPr>
            <a:normAutofit/>
          </a:bodyPr>
          <a:lstStyle/>
          <a:p>
            <a:r>
              <a:rPr lang="hu-HU" sz="2000" dirty="0"/>
              <a:t>Tervezési rendszer kialakítása</a:t>
            </a:r>
          </a:p>
          <a:p>
            <a:r>
              <a:rPr lang="hu-HU" sz="2000" dirty="0"/>
              <a:t>Stratégiai terv fő fejezeteinek meghatározása</a:t>
            </a:r>
          </a:p>
          <a:p>
            <a:pPr lvl="1"/>
            <a:r>
              <a:rPr lang="hu-HU" sz="2000" dirty="0"/>
              <a:t>Befektetések tervezése</a:t>
            </a:r>
          </a:p>
          <a:p>
            <a:pPr lvl="1"/>
            <a:r>
              <a:rPr lang="hu-HU" sz="2000" dirty="0"/>
              <a:t>Intézkedési projektek tervezése</a:t>
            </a:r>
          </a:p>
          <a:p>
            <a:pPr lvl="1"/>
            <a:r>
              <a:rPr lang="hu-HU" sz="2000" dirty="0"/>
              <a:t>Stratégiai üzleti terv összeállítása</a:t>
            </a:r>
          </a:p>
          <a:p>
            <a:pPr lvl="1"/>
            <a:r>
              <a:rPr lang="hu-HU" sz="2000" dirty="0"/>
              <a:t>Éves taktikai tervek összeállítása</a:t>
            </a:r>
          </a:p>
          <a:p>
            <a:r>
              <a:rPr lang="hu-HU" sz="2000" dirty="0"/>
              <a:t>Terv-tény ellenőrzési rendszer és beszámolási rendszer kialakítása</a:t>
            </a:r>
          </a:p>
          <a:p>
            <a:r>
              <a:rPr lang="hu-HU" sz="2000" dirty="0"/>
              <a:t>Taktikai tervek összekapcsolása az éves operatív kontrolling tervekkel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V.  Az operatív kontrollingrendszer szervezése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488612"/>
          </a:xfrm>
        </p:spPr>
        <p:txBody>
          <a:bodyPr>
            <a:noAutofit/>
          </a:bodyPr>
          <a:lstStyle/>
          <a:p>
            <a:r>
              <a:rPr lang="hu-HU" sz="2000" dirty="0"/>
              <a:t>Fő fejezetek kiépítése:</a:t>
            </a:r>
          </a:p>
          <a:p>
            <a:pPr lvl="1"/>
            <a:r>
              <a:rPr lang="hu-HU" sz="2000" dirty="0"/>
              <a:t>Éves szintű kontrolling teljesítmény tervezés</a:t>
            </a:r>
          </a:p>
          <a:p>
            <a:pPr lvl="1"/>
            <a:r>
              <a:rPr lang="hu-HU" sz="2000" dirty="0"/>
              <a:t>Éves szintű kontrolling költség tervezése</a:t>
            </a:r>
          </a:p>
          <a:p>
            <a:pPr lvl="1"/>
            <a:r>
              <a:rPr lang="hu-HU" sz="2000" dirty="0"/>
              <a:t>Éves szintű kontrolling eredmény tervezés</a:t>
            </a:r>
          </a:p>
          <a:p>
            <a:pPr lvl="1"/>
            <a:r>
              <a:rPr lang="hu-HU" sz="2000" dirty="0"/>
              <a:t>Éves szintű kontrolling költségvetés – és finanszírozás tervezés</a:t>
            </a:r>
          </a:p>
          <a:p>
            <a:pPr lvl="1"/>
            <a:r>
              <a:rPr lang="hu-HU" sz="2000" dirty="0"/>
              <a:t>Mérleg szintű operatív kontrolling tervezés</a:t>
            </a:r>
          </a:p>
          <a:p>
            <a:pPr lvl="1"/>
            <a:r>
              <a:rPr lang="hu-HU" sz="2000" dirty="0"/>
              <a:t>Kontrolling pénzügyi likviditás fedezet tervezés</a:t>
            </a:r>
          </a:p>
          <a:p>
            <a:endParaRPr lang="hu-HU" sz="2000" dirty="0"/>
          </a:p>
          <a:p>
            <a:r>
              <a:rPr lang="hu-HU" sz="2000" dirty="0"/>
              <a:t>Terv-tény eltérés elemzési rendszer létrehozása</a:t>
            </a:r>
          </a:p>
          <a:p>
            <a:r>
              <a:rPr lang="hu-HU" sz="2000" dirty="0"/>
              <a:t>Beszámolási rendszer kialakítása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zögek">
  <a:themeElements>
    <a:clrScheme name="Szögek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Szög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zöge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290</TotalTime>
  <Words>1122</Words>
  <Application>Microsoft Office PowerPoint</Application>
  <PresentationFormat>Diavetítés a képernyőre (4:3 oldalarány)</PresentationFormat>
  <Paragraphs>180</Paragraphs>
  <Slides>11</Slides>
  <Notes>11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7" baseType="lpstr">
      <vt:lpstr>Arial</vt:lpstr>
      <vt:lpstr>Calibri</vt:lpstr>
      <vt:lpstr>Franklin Gothic Book</vt:lpstr>
      <vt:lpstr>Franklin Gothic Medium</vt:lpstr>
      <vt:lpstr>Wingdings</vt:lpstr>
      <vt:lpstr>Szögek</vt:lpstr>
      <vt:lpstr>A kontrolling szervezeti bevezetése</vt:lpstr>
      <vt:lpstr>A bevezetés - adaptáció</vt:lpstr>
      <vt:lpstr>A bevezetés előkészítése -  a kérdések</vt:lpstr>
      <vt:lpstr>A bevezetés algoritmusa – 9 lépésben</vt:lpstr>
      <vt:lpstr>I. Stratégiai döntés a kontrolling szervezeti bevezetéséről</vt:lpstr>
      <vt:lpstr>II.   A kontrollingrendszer szervezeti bevezetésének előkészítése</vt:lpstr>
      <vt:lpstr>III.  Szervezetfejlesztési projekt létrehozása</vt:lpstr>
      <vt:lpstr>IV. Stratégiai kontrollingrendszer szervezése</vt:lpstr>
      <vt:lpstr>V.  Az operatív kontrollingrendszer szervezése</vt:lpstr>
      <vt:lpstr>PowerPoint-bemutató</vt:lpstr>
      <vt:lpstr>PowerPoint-bemutató</vt:lpstr>
    </vt:vector>
  </TitlesOfParts>
  <Company>AVF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kontrolling szervezeti bevezetése</dc:title>
  <dc:creator>szstakb.avf</dc:creator>
  <cp:lastModifiedBy>Pali</cp:lastModifiedBy>
  <cp:revision>26</cp:revision>
  <dcterms:created xsi:type="dcterms:W3CDTF">2013-06-11T09:24:11Z</dcterms:created>
  <dcterms:modified xsi:type="dcterms:W3CDTF">2019-09-06T18:29:05Z</dcterms:modified>
</cp:coreProperties>
</file>