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Override1.xml" ContentType="application/vnd.openxmlformats-officedocument.themeOverrid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 id="2147483741" r:id="rId2"/>
    <p:sldMasterId id="2147483807" r:id="rId3"/>
    <p:sldMasterId id="2147483819" r:id="rId4"/>
    <p:sldMasterId id="2147483838" r:id="rId5"/>
  </p:sldMasterIdLst>
  <p:notesMasterIdLst>
    <p:notesMasterId r:id="rId132"/>
  </p:notesMasterIdLst>
  <p:sldIdLst>
    <p:sldId id="256" r:id="rId6"/>
    <p:sldId id="326" r:id="rId7"/>
    <p:sldId id="334" r:id="rId8"/>
    <p:sldId id="328" r:id="rId9"/>
    <p:sldId id="329" r:id="rId10"/>
    <p:sldId id="318" r:id="rId11"/>
    <p:sldId id="505" r:id="rId12"/>
    <p:sldId id="507" r:id="rId13"/>
    <p:sldId id="508" r:id="rId14"/>
    <p:sldId id="509" r:id="rId15"/>
    <p:sldId id="510" r:id="rId16"/>
    <p:sldId id="511" r:id="rId17"/>
    <p:sldId id="514" r:id="rId18"/>
    <p:sldId id="515" r:id="rId19"/>
    <p:sldId id="516" r:id="rId20"/>
    <p:sldId id="517" r:id="rId21"/>
    <p:sldId id="291" r:id="rId22"/>
    <p:sldId id="330" r:id="rId23"/>
    <p:sldId id="272" r:id="rId24"/>
    <p:sldId id="259" r:id="rId25"/>
    <p:sldId id="296" r:id="rId26"/>
    <p:sldId id="260" r:id="rId27"/>
    <p:sldId id="261" r:id="rId28"/>
    <p:sldId id="273" r:id="rId29"/>
    <p:sldId id="262" r:id="rId30"/>
    <p:sldId id="263" r:id="rId31"/>
    <p:sldId id="264" r:id="rId32"/>
    <p:sldId id="265" r:id="rId33"/>
    <p:sldId id="309" r:id="rId34"/>
    <p:sldId id="266" r:id="rId35"/>
    <p:sldId id="289" r:id="rId36"/>
    <p:sldId id="292" r:id="rId37"/>
    <p:sldId id="257" r:id="rId38"/>
    <p:sldId id="300" r:id="rId39"/>
    <p:sldId id="301" r:id="rId40"/>
    <p:sldId id="302" r:id="rId41"/>
    <p:sldId id="518" r:id="rId42"/>
    <p:sldId id="332" r:id="rId43"/>
    <p:sldId id="274" r:id="rId44"/>
    <p:sldId id="307" r:id="rId45"/>
    <p:sldId id="267" r:id="rId46"/>
    <p:sldId id="335" r:id="rId47"/>
    <p:sldId id="336" r:id="rId48"/>
    <p:sldId id="339" r:id="rId49"/>
    <p:sldId id="393" r:id="rId50"/>
    <p:sldId id="399" r:id="rId51"/>
    <p:sldId id="400" r:id="rId52"/>
    <p:sldId id="314" r:id="rId53"/>
    <p:sldId id="405" r:id="rId54"/>
    <p:sldId id="406" r:id="rId55"/>
    <p:sldId id="407" r:id="rId56"/>
    <p:sldId id="316" r:id="rId57"/>
    <p:sldId id="409" r:id="rId58"/>
    <p:sldId id="412" r:id="rId59"/>
    <p:sldId id="413" r:id="rId60"/>
    <p:sldId id="415" r:id="rId61"/>
    <p:sldId id="416" r:id="rId62"/>
    <p:sldId id="417" r:id="rId63"/>
    <p:sldId id="404" r:id="rId64"/>
    <p:sldId id="419" r:id="rId65"/>
    <p:sldId id="420" r:id="rId66"/>
    <p:sldId id="270" r:id="rId67"/>
    <p:sldId id="421" r:id="rId68"/>
    <p:sldId id="423" r:id="rId69"/>
    <p:sldId id="424" r:id="rId70"/>
    <p:sldId id="331" r:id="rId71"/>
    <p:sldId id="425" r:id="rId72"/>
    <p:sldId id="394" r:id="rId73"/>
    <p:sldId id="427" r:id="rId74"/>
    <p:sldId id="428" r:id="rId75"/>
    <p:sldId id="429" r:id="rId76"/>
    <p:sldId id="431" r:id="rId77"/>
    <p:sldId id="434" r:id="rId78"/>
    <p:sldId id="435" r:id="rId79"/>
    <p:sldId id="436" r:id="rId80"/>
    <p:sldId id="437" r:id="rId81"/>
    <p:sldId id="439" r:id="rId82"/>
    <p:sldId id="440" r:id="rId83"/>
    <p:sldId id="441" r:id="rId84"/>
    <p:sldId id="442" r:id="rId85"/>
    <p:sldId id="443" r:id="rId86"/>
    <p:sldId id="345" r:id="rId87"/>
    <p:sldId id="445" r:id="rId88"/>
    <p:sldId id="447" r:id="rId89"/>
    <p:sldId id="346" r:id="rId90"/>
    <p:sldId id="347" r:id="rId91"/>
    <p:sldId id="449" r:id="rId92"/>
    <p:sldId id="450" r:id="rId93"/>
    <p:sldId id="451" r:id="rId94"/>
    <p:sldId id="452" r:id="rId95"/>
    <p:sldId id="456" r:id="rId96"/>
    <p:sldId id="457" r:id="rId97"/>
    <p:sldId id="458" r:id="rId98"/>
    <p:sldId id="460" r:id="rId99"/>
    <p:sldId id="461" r:id="rId100"/>
    <p:sldId id="463" r:id="rId101"/>
    <p:sldId id="464" r:id="rId102"/>
    <p:sldId id="465" r:id="rId103"/>
    <p:sldId id="466" r:id="rId104"/>
    <p:sldId id="467" r:id="rId105"/>
    <p:sldId id="468" r:id="rId106"/>
    <p:sldId id="469" r:id="rId107"/>
    <p:sldId id="478" r:id="rId108"/>
    <p:sldId id="479" r:id="rId109"/>
    <p:sldId id="481" r:id="rId110"/>
    <p:sldId id="482" r:id="rId111"/>
    <p:sldId id="488" r:id="rId112"/>
    <p:sldId id="483" r:id="rId113"/>
    <p:sldId id="484" r:id="rId114"/>
    <p:sldId id="487" r:id="rId115"/>
    <p:sldId id="489" r:id="rId116"/>
    <p:sldId id="490" r:id="rId117"/>
    <p:sldId id="491" r:id="rId118"/>
    <p:sldId id="492" r:id="rId119"/>
    <p:sldId id="495" r:id="rId120"/>
    <p:sldId id="496" r:id="rId121"/>
    <p:sldId id="499" r:id="rId122"/>
    <p:sldId id="470" r:id="rId123"/>
    <p:sldId id="471" r:id="rId124"/>
    <p:sldId id="472" r:id="rId125"/>
    <p:sldId id="476" r:id="rId126"/>
    <p:sldId id="473" r:id="rId127"/>
    <p:sldId id="474" r:id="rId128"/>
    <p:sldId id="475" r:id="rId129"/>
    <p:sldId id="477" r:id="rId130"/>
    <p:sldId id="500" r:id="rId131"/>
  </p:sldIdLst>
  <p:sldSz cx="12192000" cy="6858000"/>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6" autoAdjust="0"/>
    <p:restoredTop sz="94660"/>
  </p:normalViewPr>
  <p:slideViewPr>
    <p:cSldViewPr snapToGrid="0">
      <p:cViewPr varScale="1">
        <p:scale>
          <a:sx n="87" d="100"/>
          <a:sy n="87" d="100"/>
        </p:scale>
        <p:origin x="108" y="1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117" Type="http://schemas.openxmlformats.org/officeDocument/2006/relationships/slide" Target="slides/slide112.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12" Type="http://schemas.openxmlformats.org/officeDocument/2006/relationships/slide" Target="slides/slide107.xml"/><Relationship Id="rId133" Type="http://schemas.openxmlformats.org/officeDocument/2006/relationships/presProps" Target="presProps.xml"/><Relationship Id="rId16" Type="http://schemas.openxmlformats.org/officeDocument/2006/relationships/slide" Target="slides/slide11.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slide" Target="slides/slide97.xml"/><Relationship Id="rId123" Type="http://schemas.openxmlformats.org/officeDocument/2006/relationships/slide" Target="slides/slide118.xml"/><Relationship Id="rId128" Type="http://schemas.openxmlformats.org/officeDocument/2006/relationships/slide" Target="slides/slide123.xml"/><Relationship Id="rId5" Type="http://schemas.openxmlformats.org/officeDocument/2006/relationships/slideMaster" Target="slideMasters/slideMaster5.xml"/><Relationship Id="rId90" Type="http://schemas.openxmlformats.org/officeDocument/2006/relationships/slide" Target="slides/slide85.xml"/><Relationship Id="rId95" Type="http://schemas.openxmlformats.org/officeDocument/2006/relationships/slide" Target="slides/slide90.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13" Type="http://schemas.openxmlformats.org/officeDocument/2006/relationships/slide" Target="slides/slide108.xml"/><Relationship Id="rId118" Type="http://schemas.openxmlformats.org/officeDocument/2006/relationships/slide" Target="slides/slide113.xml"/><Relationship Id="rId126" Type="http://schemas.openxmlformats.org/officeDocument/2006/relationships/slide" Target="slides/slide121.xml"/><Relationship Id="rId134"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slide" Target="slides/slide11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103" Type="http://schemas.openxmlformats.org/officeDocument/2006/relationships/slide" Target="slides/slide98.xml"/><Relationship Id="rId108" Type="http://schemas.openxmlformats.org/officeDocument/2006/relationships/slide" Target="slides/slide103.xml"/><Relationship Id="rId116" Type="http://schemas.openxmlformats.org/officeDocument/2006/relationships/slide" Target="slides/slide111.xml"/><Relationship Id="rId124" Type="http://schemas.openxmlformats.org/officeDocument/2006/relationships/slide" Target="slides/slide119.xml"/><Relationship Id="rId129" Type="http://schemas.openxmlformats.org/officeDocument/2006/relationships/slide" Target="slides/slide124.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slide" Target="slides/slide91.xml"/><Relationship Id="rId111" Type="http://schemas.openxmlformats.org/officeDocument/2006/relationships/slide" Target="slides/slide106.xml"/><Relationship Id="rId13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6" Type="http://schemas.openxmlformats.org/officeDocument/2006/relationships/slide" Target="slides/slide101.xml"/><Relationship Id="rId114" Type="http://schemas.openxmlformats.org/officeDocument/2006/relationships/slide" Target="slides/slide109.xml"/><Relationship Id="rId119" Type="http://schemas.openxmlformats.org/officeDocument/2006/relationships/slide" Target="slides/slide114.xml"/><Relationship Id="rId127" Type="http://schemas.openxmlformats.org/officeDocument/2006/relationships/slide" Target="slides/slide12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slide" Target="slides/slide117.xml"/><Relationship Id="rId130" Type="http://schemas.openxmlformats.org/officeDocument/2006/relationships/slide" Target="slides/slide125.xml"/><Relationship Id="rId135"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openxmlformats.org/officeDocument/2006/relationships/slide" Target="slides/slide115.xml"/><Relationship Id="rId125" Type="http://schemas.openxmlformats.org/officeDocument/2006/relationships/slide" Target="slides/slide120.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slideMaster" Target="slideMasters/slideMaster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slide" Target="slides/slide110.xml"/><Relationship Id="rId131" Type="http://schemas.openxmlformats.org/officeDocument/2006/relationships/slide" Target="slides/slide126.xml"/><Relationship Id="rId136" Type="http://schemas.openxmlformats.org/officeDocument/2006/relationships/tableStyles" Target="tableStyles.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A96102-3385-4277-93B8-CAFFDC51AD04}" type="datetimeFigureOut">
              <a:rPr lang="hu-HU" smtClean="0"/>
              <a:t>2025. 03. 27.</a:t>
            </a:fld>
            <a:endParaRPr lang="hu-HU"/>
          </a:p>
        </p:txBody>
      </p:sp>
      <p:sp>
        <p:nvSpPr>
          <p:cNvPr id="4" name="Diakép hely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6" name="Élőláb hely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30527D-5BE6-42E3-9222-43A5CE82C38A}" type="slidenum">
              <a:rPr lang="hu-HU" smtClean="0"/>
              <a:t>‹#›</a:t>
            </a:fld>
            <a:endParaRPr lang="hu-HU"/>
          </a:p>
        </p:txBody>
      </p:sp>
    </p:spTree>
    <p:extLst>
      <p:ext uri="{BB962C8B-B14F-4D97-AF65-F5344CB8AC3E}">
        <p14:creationId xmlns:p14="http://schemas.microsoft.com/office/powerpoint/2010/main" val="40939785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Diakép helye 1">
            <a:extLst>
              <a:ext uri="{FF2B5EF4-FFF2-40B4-BE49-F238E27FC236}">
                <a16:creationId xmlns:a16="http://schemas.microsoft.com/office/drawing/2014/main" id="{9DF47613-5023-73A1-1FFB-9955F007E59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Jegyzetek helye 2">
            <a:extLst>
              <a:ext uri="{FF2B5EF4-FFF2-40B4-BE49-F238E27FC236}">
                <a16:creationId xmlns:a16="http://schemas.microsoft.com/office/drawing/2014/main" id="{4A00894A-94C3-767E-9686-FF4FF6BD4A3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hu-HU" altLang="hu-HU"/>
          </a:p>
        </p:txBody>
      </p:sp>
      <p:sp>
        <p:nvSpPr>
          <p:cNvPr id="51204" name="Dia számának helye 3">
            <a:extLst>
              <a:ext uri="{FF2B5EF4-FFF2-40B4-BE49-F238E27FC236}">
                <a16:creationId xmlns:a16="http://schemas.microsoft.com/office/drawing/2014/main" id="{2BC6D29A-56A8-1083-56C2-B099BB3A0F8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2D37BF9-C141-4FA8-B7F2-F390436E91E7}" type="slidenum">
              <a:rPr lang="hu-HU" altLang="hu-HU" smtClean="0"/>
              <a:pPr/>
              <a:t>25</a:t>
            </a:fld>
            <a:endParaRPr lang="hu-HU" altLang="hu-H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Diakép helye 1">
            <a:extLst>
              <a:ext uri="{FF2B5EF4-FFF2-40B4-BE49-F238E27FC236}">
                <a16:creationId xmlns:a16="http://schemas.microsoft.com/office/drawing/2014/main" id="{0458E368-97C3-5EE1-266A-3FC0FD2ABEE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Jegyzetek helye 2">
            <a:extLst>
              <a:ext uri="{FF2B5EF4-FFF2-40B4-BE49-F238E27FC236}">
                <a16:creationId xmlns:a16="http://schemas.microsoft.com/office/drawing/2014/main" id="{A2117B12-0127-BB67-FBA1-3D2A08EAFA4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hu-HU" altLang="hu-HU"/>
          </a:p>
        </p:txBody>
      </p:sp>
      <p:sp>
        <p:nvSpPr>
          <p:cNvPr id="69636" name="Dia számának helye 3">
            <a:extLst>
              <a:ext uri="{FF2B5EF4-FFF2-40B4-BE49-F238E27FC236}">
                <a16:creationId xmlns:a16="http://schemas.microsoft.com/office/drawing/2014/main" id="{B1C711B7-0698-D7C4-457E-B266A15353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F9009CA-1C21-4444-A9C6-7B3582E89C8E}" type="slidenum">
              <a:rPr lang="hu-HU" altLang="hu-HU" smtClean="0"/>
              <a:pPr/>
              <a:t>38</a:t>
            </a:fld>
            <a:endParaRPr lang="hu-HU" altLang="hu-H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B0DB3-A8FF-4ABB-9E2E-D960422260EB}"/>
              </a:ext>
            </a:extLst>
          </p:cNvPr>
          <p:cNvSpPr>
            <a:spLocks noGrp="1"/>
          </p:cNvSpPr>
          <p:nvPr>
            <p:ph type="ctrTitle"/>
          </p:nvPr>
        </p:nvSpPr>
        <p:spPr>
          <a:xfrm>
            <a:off x="1524000" y="1122363"/>
            <a:ext cx="9144000" cy="3025308"/>
          </a:xfrm>
        </p:spPr>
        <p:txBody>
          <a:bodyPr anchor="b">
            <a:normAutofit/>
          </a:bodyPr>
          <a:lstStyle>
            <a:lvl1pPr algn="ctr">
              <a:defRPr sz="6600"/>
            </a:lvl1pPr>
          </a:lstStyle>
          <a:p>
            <a:r>
              <a:rPr lang="en-US" dirty="0"/>
              <a:t>Click to edit Master title style</a:t>
            </a:r>
          </a:p>
        </p:txBody>
      </p:sp>
      <p:sp>
        <p:nvSpPr>
          <p:cNvPr id="3" name="Subtitle 2">
            <a:extLst>
              <a:ext uri="{FF2B5EF4-FFF2-40B4-BE49-F238E27FC236}">
                <a16:creationId xmlns:a16="http://schemas.microsoft.com/office/drawing/2014/main" id="{8BEE0618-75D7-410F-859C-CDF53BC53E85}"/>
              </a:ext>
            </a:extLst>
          </p:cNvPr>
          <p:cNvSpPr>
            <a:spLocks noGrp="1"/>
          </p:cNvSpPr>
          <p:nvPr>
            <p:ph type="subTitle" idx="1"/>
          </p:nvPr>
        </p:nvSpPr>
        <p:spPr>
          <a:xfrm>
            <a:off x="1524000" y="4386729"/>
            <a:ext cx="9144000" cy="1135529"/>
          </a:xfrm>
        </p:spPr>
        <p:txBody>
          <a:bodyPr>
            <a:normAutofit/>
          </a:bodyPr>
          <a:lstStyle>
            <a:lvl1pPr marL="0" indent="0" algn="ctr">
              <a:lnSpc>
                <a:spcPct val="120000"/>
              </a:lnSpc>
              <a:buNone/>
              <a:defRPr sz="18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A5237F11-76DB-4DD9-9747-3F38D05BA0FE}"/>
              </a:ext>
            </a:extLst>
          </p:cNvPr>
          <p:cNvSpPr>
            <a:spLocks noGrp="1"/>
          </p:cNvSpPr>
          <p:nvPr>
            <p:ph type="dt" sz="half" idx="10"/>
          </p:nvPr>
        </p:nvSpPr>
        <p:spPr/>
        <p:txBody>
          <a:bodyPr/>
          <a:lstStyle/>
          <a:p>
            <a:fld id="{11EAACC7-3B3F-47D1-959A-EF58926E955E}" type="datetimeFigureOut">
              <a:rPr lang="en-US" smtClean="0"/>
              <a:t>3/27/2025</a:t>
            </a:fld>
            <a:endParaRPr lang="en-US"/>
          </a:p>
        </p:txBody>
      </p:sp>
      <p:sp>
        <p:nvSpPr>
          <p:cNvPr id="5" name="Footer Placeholder 4">
            <a:extLst>
              <a:ext uri="{FF2B5EF4-FFF2-40B4-BE49-F238E27FC236}">
                <a16:creationId xmlns:a16="http://schemas.microsoft.com/office/drawing/2014/main" id="{3059F581-81B0-44B3-ABA5-A25CA4BAE4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10D591-ADCF-4300-8282-72AE357F3D2D}"/>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39491574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E5C77-55F8-4677-A96C-E6D3F5545DC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9A064EF-ADDA-4943-8F87-A7469D79975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B0D493-D1E7-4358-95E9-B5B80A49E603}"/>
              </a:ext>
            </a:extLst>
          </p:cNvPr>
          <p:cNvSpPr>
            <a:spLocks noGrp="1"/>
          </p:cNvSpPr>
          <p:nvPr>
            <p:ph type="dt" sz="half" idx="10"/>
          </p:nvPr>
        </p:nvSpPr>
        <p:spPr/>
        <p:txBody>
          <a:bodyPr/>
          <a:lstStyle/>
          <a:p>
            <a:fld id="{11EAACC7-3B3F-47D1-959A-EF58926E955E}" type="datetimeFigureOut">
              <a:rPr lang="en-US" smtClean="0"/>
              <a:t>3/27/2025</a:t>
            </a:fld>
            <a:endParaRPr lang="en-US"/>
          </a:p>
        </p:txBody>
      </p:sp>
      <p:sp>
        <p:nvSpPr>
          <p:cNvPr id="5" name="Footer Placeholder 4">
            <a:extLst>
              <a:ext uri="{FF2B5EF4-FFF2-40B4-BE49-F238E27FC236}">
                <a16:creationId xmlns:a16="http://schemas.microsoft.com/office/drawing/2014/main" id="{A6E98326-3276-4B9E-960F-10C6677BFA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4C3AC2-288D-4FEE-BF80-0EAEDDFAB049}"/>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16799043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3333C6A-5417-40BD-BF7A-94058322377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43BCB45-B343-46F6-9718-AA0D68CED1F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BDA2A4-FD34-4E17-908F-4367B1E644C3}"/>
              </a:ext>
            </a:extLst>
          </p:cNvPr>
          <p:cNvSpPr>
            <a:spLocks noGrp="1"/>
          </p:cNvSpPr>
          <p:nvPr>
            <p:ph type="dt" sz="half" idx="10"/>
          </p:nvPr>
        </p:nvSpPr>
        <p:spPr/>
        <p:txBody>
          <a:bodyPr/>
          <a:lstStyle/>
          <a:p>
            <a:fld id="{11EAACC7-3B3F-47D1-959A-EF58926E955E}" type="datetimeFigureOut">
              <a:rPr lang="en-US" smtClean="0"/>
              <a:t>3/27/2025</a:t>
            </a:fld>
            <a:endParaRPr lang="en-US"/>
          </a:p>
        </p:txBody>
      </p:sp>
      <p:sp>
        <p:nvSpPr>
          <p:cNvPr id="5" name="Footer Placeholder 4">
            <a:extLst>
              <a:ext uri="{FF2B5EF4-FFF2-40B4-BE49-F238E27FC236}">
                <a16:creationId xmlns:a16="http://schemas.microsoft.com/office/drawing/2014/main" id="{93B87AE3-776D-451D-AA52-C06B747248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A0C4D5-BE1E-4D6A-9196-E0F9E42B2E1E}"/>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2661464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Cím, 1 nagy és 2 kisebb tartalomrész">
    <p:spTree>
      <p:nvGrpSpPr>
        <p:cNvPr id="1" name=""/>
        <p:cNvGrpSpPr/>
        <p:nvPr/>
      </p:nvGrpSpPr>
      <p:grpSpPr>
        <a:xfrm>
          <a:off x="0" y="0"/>
          <a:ext cx="0" cy="0"/>
          <a:chOff x="0" y="0"/>
          <a:chExt cx="0" cy="0"/>
        </a:xfrm>
      </p:grpSpPr>
      <p:sp>
        <p:nvSpPr>
          <p:cNvPr id="2" name="Cím 1"/>
          <p:cNvSpPr>
            <a:spLocks noGrp="1"/>
          </p:cNvSpPr>
          <p:nvPr>
            <p:ph type="title"/>
          </p:nvPr>
        </p:nvSpPr>
        <p:spPr>
          <a:xfrm>
            <a:off x="609600" y="274638"/>
            <a:ext cx="10972800" cy="1143000"/>
          </a:xfrm>
        </p:spPr>
        <p:txBody>
          <a:bodyPr/>
          <a:lstStyle/>
          <a:p>
            <a:r>
              <a:rPr lang="hu-HU"/>
              <a:t>Mintacím szerkesztése</a:t>
            </a:r>
          </a:p>
        </p:txBody>
      </p:sp>
      <p:sp>
        <p:nvSpPr>
          <p:cNvPr id="3" name="Tartalom helye 2"/>
          <p:cNvSpPr>
            <a:spLocks noGrp="1"/>
          </p:cNvSpPr>
          <p:nvPr>
            <p:ph sz="half" idx="1"/>
          </p:nvPr>
        </p:nvSpPr>
        <p:spPr>
          <a:xfrm>
            <a:off x="609600" y="1600201"/>
            <a:ext cx="5384800" cy="4525963"/>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p:cNvSpPr>
            <a:spLocks noGrp="1"/>
          </p:cNvSpPr>
          <p:nvPr>
            <p:ph sz="quarter" idx="2"/>
          </p:nvPr>
        </p:nvSpPr>
        <p:spPr>
          <a:xfrm>
            <a:off x="6197600" y="1600200"/>
            <a:ext cx="5384800" cy="21859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Tartalom helye 4"/>
          <p:cNvSpPr>
            <a:spLocks noGrp="1"/>
          </p:cNvSpPr>
          <p:nvPr>
            <p:ph sz="quarter" idx="3"/>
          </p:nvPr>
        </p:nvSpPr>
        <p:spPr>
          <a:xfrm>
            <a:off x="6197600" y="3938589"/>
            <a:ext cx="5384800" cy="2187575"/>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6" name="Date Placeholder 3">
            <a:extLst>
              <a:ext uri="{FF2B5EF4-FFF2-40B4-BE49-F238E27FC236}">
                <a16:creationId xmlns:a16="http://schemas.microsoft.com/office/drawing/2014/main" id="{A8CEF72E-ACE7-6DEA-64E6-B10800145009}"/>
              </a:ext>
            </a:extLst>
          </p:cNvPr>
          <p:cNvSpPr>
            <a:spLocks noGrp="1"/>
          </p:cNvSpPr>
          <p:nvPr>
            <p:ph type="dt" sz="half" idx="10"/>
          </p:nvPr>
        </p:nvSpPr>
        <p:spPr/>
        <p:txBody>
          <a:bodyPr/>
          <a:lstStyle>
            <a:lvl1pPr>
              <a:defRPr/>
            </a:lvl1pPr>
          </a:lstStyle>
          <a:p>
            <a:pPr>
              <a:defRPr/>
            </a:pPr>
            <a:endParaRPr lang="hu-HU"/>
          </a:p>
        </p:txBody>
      </p:sp>
      <p:sp>
        <p:nvSpPr>
          <p:cNvPr id="7" name="Footer Placeholder 4">
            <a:extLst>
              <a:ext uri="{FF2B5EF4-FFF2-40B4-BE49-F238E27FC236}">
                <a16:creationId xmlns:a16="http://schemas.microsoft.com/office/drawing/2014/main" id="{1F5BA7DF-FFF1-C365-AC3E-90E93ACA4002}"/>
              </a:ext>
            </a:extLst>
          </p:cNvPr>
          <p:cNvSpPr>
            <a:spLocks noGrp="1"/>
          </p:cNvSpPr>
          <p:nvPr>
            <p:ph type="ftr" sz="quarter" idx="11"/>
          </p:nvPr>
        </p:nvSpPr>
        <p:spPr/>
        <p:txBody>
          <a:bodyPr/>
          <a:lstStyle>
            <a:lvl1pPr>
              <a:defRPr/>
            </a:lvl1pPr>
          </a:lstStyle>
          <a:p>
            <a:pPr>
              <a:defRPr/>
            </a:pPr>
            <a:endParaRPr lang="hu-HU"/>
          </a:p>
        </p:txBody>
      </p:sp>
      <p:sp>
        <p:nvSpPr>
          <p:cNvPr id="8" name="Slide Number Placeholder 5">
            <a:extLst>
              <a:ext uri="{FF2B5EF4-FFF2-40B4-BE49-F238E27FC236}">
                <a16:creationId xmlns:a16="http://schemas.microsoft.com/office/drawing/2014/main" id="{6AA2F1C0-C797-2D74-4C6D-69F818807301}"/>
              </a:ext>
            </a:extLst>
          </p:cNvPr>
          <p:cNvSpPr>
            <a:spLocks noGrp="1"/>
          </p:cNvSpPr>
          <p:nvPr>
            <p:ph type="sldNum" sz="quarter" idx="12"/>
          </p:nvPr>
        </p:nvSpPr>
        <p:spPr/>
        <p:txBody>
          <a:bodyPr/>
          <a:lstStyle>
            <a:lvl1pPr>
              <a:defRPr/>
            </a:lvl1pPr>
          </a:lstStyle>
          <a:p>
            <a:pPr>
              <a:defRPr/>
            </a:pPr>
            <a:fld id="{401CD0B0-E88A-4E7A-9235-A0930A139F90}" type="slidenum">
              <a:rPr lang="hu-HU" altLang="hu-HU"/>
              <a:pPr>
                <a:defRPr/>
              </a:pPr>
              <a:t>‹#›</a:t>
            </a:fld>
            <a:endParaRPr lang="hu-HU" altLang="hu-HU"/>
          </a:p>
        </p:txBody>
      </p:sp>
    </p:spTree>
    <p:extLst>
      <p:ext uri="{BB962C8B-B14F-4D97-AF65-F5344CB8AC3E}">
        <p14:creationId xmlns:p14="http://schemas.microsoft.com/office/powerpoint/2010/main" val="22578306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AndTx">
  <p:cSld name="Cím, 2 objektum és szöveg">
    <p:spTree>
      <p:nvGrpSpPr>
        <p:cNvPr id="1" name=""/>
        <p:cNvGrpSpPr/>
        <p:nvPr/>
      </p:nvGrpSpPr>
      <p:grpSpPr>
        <a:xfrm>
          <a:off x="0" y="0"/>
          <a:ext cx="0" cy="0"/>
          <a:chOff x="0" y="0"/>
          <a:chExt cx="0" cy="0"/>
        </a:xfrm>
      </p:grpSpPr>
      <p:sp>
        <p:nvSpPr>
          <p:cNvPr id="2" name="Cím 1"/>
          <p:cNvSpPr>
            <a:spLocks noGrp="1"/>
          </p:cNvSpPr>
          <p:nvPr>
            <p:ph type="title"/>
          </p:nvPr>
        </p:nvSpPr>
        <p:spPr>
          <a:xfrm>
            <a:off x="609600" y="274638"/>
            <a:ext cx="10972800" cy="1143000"/>
          </a:xfrm>
        </p:spPr>
        <p:txBody>
          <a:bodyPr/>
          <a:lstStyle/>
          <a:p>
            <a:r>
              <a:rPr lang="hu-HU"/>
              <a:t>Mintacím szerkesztése</a:t>
            </a:r>
          </a:p>
        </p:txBody>
      </p:sp>
      <p:sp>
        <p:nvSpPr>
          <p:cNvPr id="3" name="Tartalom helye 2"/>
          <p:cNvSpPr>
            <a:spLocks noGrp="1"/>
          </p:cNvSpPr>
          <p:nvPr>
            <p:ph sz="quarter" idx="1"/>
          </p:nvPr>
        </p:nvSpPr>
        <p:spPr>
          <a:xfrm>
            <a:off x="609600" y="1600200"/>
            <a:ext cx="5384800" cy="21859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p:cNvSpPr>
            <a:spLocks noGrp="1"/>
          </p:cNvSpPr>
          <p:nvPr>
            <p:ph sz="quarter" idx="2"/>
          </p:nvPr>
        </p:nvSpPr>
        <p:spPr>
          <a:xfrm>
            <a:off x="609600" y="3938589"/>
            <a:ext cx="5384800" cy="2187575"/>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p:cNvSpPr>
            <a:spLocks noGrp="1"/>
          </p:cNvSpPr>
          <p:nvPr>
            <p:ph type="body" sz="half" idx="3"/>
          </p:nvPr>
        </p:nvSpPr>
        <p:spPr>
          <a:xfrm>
            <a:off x="6197600" y="1600201"/>
            <a:ext cx="5384800" cy="4525963"/>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6" name="Rectangle 4">
            <a:extLst>
              <a:ext uri="{FF2B5EF4-FFF2-40B4-BE49-F238E27FC236}">
                <a16:creationId xmlns:a16="http://schemas.microsoft.com/office/drawing/2014/main" id="{AAAFF967-A33F-E64D-A424-BD35CC714641}"/>
              </a:ext>
            </a:extLst>
          </p:cNvPr>
          <p:cNvSpPr>
            <a:spLocks noGrp="1" noChangeArrowheads="1"/>
          </p:cNvSpPr>
          <p:nvPr>
            <p:ph type="dt" sz="half" idx="10"/>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D412405F-5B3D-2F54-73FF-5F49930853C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8" name="Rectangle 6">
            <a:extLst>
              <a:ext uri="{FF2B5EF4-FFF2-40B4-BE49-F238E27FC236}">
                <a16:creationId xmlns:a16="http://schemas.microsoft.com/office/drawing/2014/main" id="{103A8DC2-C9D5-4A1C-7C31-84236166B31B}"/>
              </a:ext>
            </a:extLst>
          </p:cNvPr>
          <p:cNvSpPr>
            <a:spLocks noGrp="1" noChangeArrowheads="1"/>
          </p:cNvSpPr>
          <p:nvPr>
            <p:ph type="sldNum" sz="quarter" idx="12"/>
          </p:nvPr>
        </p:nvSpPr>
        <p:spPr>
          <a:ln/>
        </p:spPr>
        <p:txBody>
          <a:bodyPr/>
          <a:lstStyle>
            <a:lvl1pPr>
              <a:defRPr/>
            </a:lvl1pPr>
          </a:lstStyle>
          <a:p>
            <a:pPr>
              <a:defRPr/>
            </a:pPr>
            <a:fld id="{12247722-584A-45AF-9D79-FCDE7AE2E26B}" type="slidenum">
              <a:rPr lang="en-US" altLang="hu-HU"/>
              <a:pPr>
                <a:defRPr/>
              </a:pPr>
              <a:t>‹#›</a:t>
            </a:fld>
            <a:endParaRPr lang="en-US" altLang="hu-HU"/>
          </a:p>
        </p:txBody>
      </p:sp>
    </p:spTree>
    <p:extLst>
      <p:ext uri="{BB962C8B-B14F-4D97-AF65-F5344CB8AC3E}">
        <p14:creationId xmlns:p14="http://schemas.microsoft.com/office/powerpoint/2010/main" val="42895994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Cím és táblázat">
    <p:spTree>
      <p:nvGrpSpPr>
        <p:cNvPr id="1" name=""/>
        <p:cNvGrpSpPr/>
        <p:nvPr/>
      </p:nvGrpSpPr>
      <p:grpSpPr>
        <a:xfrm>
          <a:off x="0" y="0"/>
          <a:ext cx="0" cy="0"/>
          <a:chOff x="0" y="0"/>
          <a:chExt cx="0" cy="0"/>
        </a:xfrm>
      </p:grpSpPr>
      <p:sp>
        <p:nvSpPr>
          <p:cNvPr id="2" name="Cím 1"/>
          <p:cNvSpPr>
            <a:spLocks noGrp="1"/>
          </p:cNvSpPr>
          <p:nvPr>
            <p:ph type="title"/>
          </p:nvPr>
        </p:nvSpPr>
        <p:spPr>
          <a:xfrm>
            <a:off x="609600" y="274638"/>
            <a:ext cx="10972800" cy="1143000"/>
          </a:xfrm>
        </p:spPr>
        <p:txBody>
          <a:bodyPr/>
          <a:lstStyle/>
          <a:p>
            <a:r>
              <a:rPr lang="hu-HU"/>
              <a:t>Mintacím szerkesztése</a:t>
            </a:r>
          </a:p>
        </p:txBody>
      </p:sp>
      <p:sp>
        <p:nvSpPr>
          <p:cNvPr id="3" name="Táblázat helye 2"/>
          <p:cNvSpPr>
            <a:spLocks noGrp="1"/>
          </p:cNvSpPr>
          <p:nvPr>
            <p:ph type="tbl" idx="1"/>
          </p:nvPr>
        </p:nvSpPr>
        <p:spPr>
          <a:xfrm>
            <a:off x="609600" y="1600201"/>
            <a:ext cx="10972800" cy="4525963"/>
          </a:xfrm>
        </p:spPr>
        <p:txBody>
          <a:bodyPr/>
          <a:lstStyle/>
          <a:p>
            <a:pPr lvl="0"/>
            <a:endParaRPr lang="hu-HU" noProof="0"/>
          </a:p>
        </p:txBody>
      </p:sp>
      <p:sp>
        <p:nvSpPr>
          <p:cNvPr id="4" name="Rectangle 4">
            <a:extLst>
              <a:ext uri="{FF2B5EF4-FFF2-40B4-BE49-F238E27FC236}">
                <a16:creationId xmlns:a16="http://schemas.microsoft.com/office/drawing/2014/main" id="{740AF215-76F2-902B-A5BB-413CC09B35D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FC3EB49-FD82-6554-E782-5C6C5262390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F17A796-5D16-0162-ABD3-DDD486733C04}"/>
              </a:ext>
            </a:extLst>
          </p:cNvPr>
          <p:cNvSpPr>
            <a:spLocks noGrp="1" noChangeArrowheads="1"/>
          </p:cNvSpPr>
          <p:nvPr>
            <p:ph type="sldNum" sz="quarter" idx="12"/>
          </p:nvPr>
        </p:nvSpPr>
        <p:spPr>
          <a:ln/>
        </p:spPr>
        <p:txBody>
          <a:bodyPr/>
          <a:lstStyle>
            <a:lvl1pPr>
              <a:defRPr/>
            </a:lvl1pPr>
          </a:lstStyle>
          <a:p>
            <a:pPr>
              <a:defRPr/>
            </a:pPr>
            <a:fld id="{63C1B87D-E268-42BC-AEE0-8A7259235155}" type="slidenum">
              <a:rPr lang="en-US" altLang="hu-HU"/>
              <a:pPr>
                <a:defRPr/>
              </a:pPr>
              <a:t>‹#›</a:t>
            </a:fld>
            <a:endParaRPr lang="en-US" altLang="hu-HU"/>
          </a:p>
        </p:txBody>
      </p:sp>
    </p:spTree>
    <p:extLst>
      <p:ext uri="{BB962C8B-B14F-4D97-AF65-F5344CB8AC3E}">
        <p14:creationId xmlns:p14="http://schemas.microsoft.com/office/powerpoint/2010/main" val="20673305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Címdia">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42EBB181-357E-6FBC-35DF-18BFE8DC53B7}"/>
              </a:ext>
            </a:extLst>
          </p:cNvPr>
          <p:cNvGrpSpPr>
            <a:grpSpLocks/>
          </p:cNvGrpSpPr>
          <p:nvPr/>
        </p:nvGrpSpPr>
        <p:grpSpPr bwMode="auto">
          <a:xfrm>
            <a:off x="0" y="0"/>
            <a:ext cx="12192000" cy="6934200"/>
            <a:chOff x="0" y="0"/>
            <a:chExt cx="5760" cy="4368"/>
          </a:xfrm>
        </p:grpSpPr>
        <p:sp>
          <p:nvSpPr>
            <p:cNvPr id="3" name="Freeform 3">
              <a:extLst>
                <a:ext uri="{FF2B5EF4-FFF2-40B4-BE49-F238E27FC236}">
                  <a16:creationId xmlns:a16="http://schemas.microsoft.com/office/drawing/2014/main" id="{4EA2B49D-53B7-DFE4-DA0F-742EF352F483}"/>
                </a:ext>
              </a:extLst>
            </p:cNvPr>
            <p:cNvSpPr>
              <a:spLocks/>
            </p:cNvSpPr>
            <p:nvPr/>
          </p:nvSpPr>
          <p:spPr bwMode="hidden">
            <a:xfrm>
              <a:off x="0" y="2208"/>
              <a:ext cx="2515" cy="1970"/>
            </a:xfrm>
            <a:custGeom>
              <a:avLst/>
              <a:gdLst>
                <a:gd name="T0" fmla="*/ 744 w 2515"/>
                <a:gd name="T1" fmla="*/ 1669 h 1970"/>
                <a:gd name="T2" fmla="*/ 852 w 2515"/>
                <a:gd name="T3" fmla="*/ 1400 h 1970"/>
                <a:gd name="T4" fmla="*/ 876 w 2515"/>
                <a:gd name="T5" fmla="*/ 1171 h 1970"/>
                <a:gd name="T6" fmla="*/ 979 w 2515"/>
                <a:gd name="T7" fmla="*/ 1370 h 1970"/>
                <a:gd name="T8" fmla="*/ 1231 w 2515"/>
                <a:gd name="T9" fmla="*/ 1621 h 1970"/>
                <a:gd name="T10" fmla="*/ 1471 w 2515"/>
                <a:gd name="T11" fmla="*/ 1693 h 1970"/>
                <a:gd name="T12" fmla="*/ 1819 w 2515"/>
                <a:gd name="T13" fmla="*/ 1678 h 1970"/>
                <a:gd name="T14" fmla="*/ 1893 w 2515"/>
                <a:gd name="T15" fmla="*/ 1513 h 1970"/>
                <a:gd name="T16" fmla="*/ 1874 w 2515"/>
                <a:gd name="T17" fmla="*/ 1285 h 1970"/>
                <a:gd name="T18" fmla="*/ 1783 w 2515"/>
                <a:gd name="T19" fmla="*/ 967 h 1970"/>
                <a:gd name="T20" fmla="*/ 1289 w 2515"/>
                <a:gd name="T21" fmla="*/ 873 h 1970"/>
                <a:gd name="T22" fmla="*/ 1549 w 2515"/>
                <a:gd name="T23" fmla="*/ 745 h 1970"/>
                <a:gd name="T24" fmla="*/ 1753 w 2515"/>
                <a:gd name="T25" fmla="*/ 732 h 1970"/>
                <a:gd name="T26" fmla="*/ 2107 w 2515"/>
                <a:gd name="T27" fmla="*/ 618 h 1970"/>
                <a:gd name="T28" fmla="*/ 2377 w 2515"/>
                <a:gd name="T29" fmla="*/ 438 h 1970"/>
                <a:gd name="T30" fmla="*/ 2420 w 2515"/>
                <a:gd name="T31" fmla="*/ 343 h 1970"/>
                <a:gd name="T32" fmla="*/ 2077 w 2515"/>
                <a:gd name="T33" fmla="*/ 331 h 1970"/>
                <a:gd name="T34" fmla="*/ 1951 w 2515"/>
                <a:gd name="T35" fmla="*/ 301 h 1970"/>
                <a:gd name="T36" fmla="*/ 1645 w 2515"/>
                <a:gd name="T37" fmla="*/ 289 h 1970"/>
                <a:gd name="T38" fmla="*/ 1297 w 2515"/>
                <a:gd name="T39" fmla="*/ 408 h 1970"/>
                <a:gd name="T40" fmla="*/ 1308 w 2515"/>
                <a:gd name="T41" fmla="*/ 337 h 1970"/>
                <a:gd name="T42" fmla="*/ 1453 w 2515"/>
                <a:gd name="T43" fmla="*/ 168 h 1970"/>
                <a:gd name="T44" fmla="*/ 1477 w 2515"/>
                <a:gd name="T45" fmla="*/ 36 h 1970"/>
                <a:gd name="T46" fmla="*/ 1417 w 2515"/>
                <a:gd name="T47" fmla="*/ 24 h 1970"/>
                <a:gd name="T48" fmla="*/ 1189 w 2515"/>
                <a:gd name="T49" fmla="*/ 102 h 1970"/>
                <a:gd name="T50" fmla="*/ 1026 w 2515"/>
                <a:gd name="T51" fmla="*/ 144 h 1970"/>
                <a:gd name="T52" fmla="*/ 889 w 2515"/>
                <a:gd name="T53" fmla="*/ 331 h 1970"/>
                <a:gd name="T54" fmla="*/ 726 w 2515"/>
                <a:gd name="T55" fmla="*/ 480 h 1970"/>
                <a:gd name="T56" fmla="*/ 643 w 2515"/>
                <a:gd name="T57" fmla="*/ 540 h 1970"/>
                <a:gd name="T58" fmla="*/ 600 w 2515"/>
                <a:gd name="T59" fmla="*/ 516 h 1970"/>
                <a:gd name="T60" fmla="*/ 552 w 2515"/>
                <a:gd name="T61" fmla="*/ 486 h 1970"/>
                <a:gd name="T62" fmla="*/ 528 w 2515"/>
                <a:gd name="T63" fmla="*/ 462 h 1970"/>
                <a:gd name="T64" fmla="*/ 474 w 2515"/>
                <a:gd name="T65" fmla="*/ 426 h 1970"/>
                <a:gd name="T66" fmla="*/ 415 w 2515"/>
                <a:gd name="T67" fmla="*/ 390 h 1970"/>
                <a:gd name="T68" fmla="*/ 366 w 2515"/>
                <a:gd name="T69" fmla="*/ 366 h 1970"/>
                <a:gd name="T70" fmla="*/ 192 w 2515"/>
                <a:gd name="T71" fmla="*/ 234 h 1970"/>
                <a:gd name="T72" fmla="*/ 570 w 2515"/>
                <a:gd name="T73" fmla="*/ 564 h 1970"/>
                <a:gd name="T74" fmla="*/ 444 w 2515"/>
                <a:gd name="T75" fmla="*/ 732 h 1970"/>
                <a:gd name="T76" fmla="*/ 318 w 2515"/>
                <a:gd name="T77" fmla="*/ 787 h 1970"/>
                <a:gd name="T78" fmla="*/ 127 w 2515"/>
                <a:gd name="T79" fmla="*/ 853 h 1970"/>
                <a:gd name="T80" fmla="*/ 0 w 2515"/>
                <a:gd name="T81" fmla="*/ 1165 h 1970"/>
                <a:gd name="T82" fmla="*/ 372 w 2515"/>
                <a:gd name="T83" fmla="*/ 1015 h 1970"/>
                <a:gd name="T84" fmla="*/ 222 w 2515"/>
                <a:gd name="T85" fmla="*/ 1262 h 1970"/>
                <a:gd name="T86" fmla="*/ 139 w 2515"/>
                <a:gd name="T87" fmla="*/ 1459 h 1970"/>
                <a:gd name="T88" fmla="*/ 102 w 2515"/>
                <a:gd name="T89" fmla="*/ 1495 h 1970"/>
                <a:gd name="T90" fmla="*/ 84 w 2515"/>
                <a:gd name="T91" fmla="*/ 1519 h 1970"/>
                <a:gd name="T92" fmla="*/ 96 w 2515"/>
                <a:gd name="T93" fmla="*/ 1537 h 1970"/>
                <a:gd name="T94" fmla="*/ 127 w 2515"/>
                <a:gd name="T95" fmla="*/ 1567 h 1970"/>
                <a:gd name="T96" fmla="*/ 145 w 2515"/>
                <a:gd name="T97" fmla="*/ 1633 h 1970"/>
                <a:gd name="T98" fmla="*/ 156 w 2515"/>
                <a:gd name="T99" fmla="*/ 1693 h 1970"/>
                <a:gd name="T100" fmla="*/ 162 w 2515"/>
                <a:gd name="T101" fmla="*/ 1723 h 1970"/>
                <a:gd name="T102" fmla="*/ 216 w 2515"/>
                <a:gd name="T103" fmla="*/ 1802 h 1970"/>
                <a:gd name="T104" fmla="*/ 228 w 2515"/>
                <a:gd name="T105" fmla="*/ 1850 h 1970"/>
                <a:gd name="T106" fmla="*/ 240 w 2515"/>
                <a:gd name="T107" fmla="*/ 1904 h 1970"/>
                <a:gd name="T108" fmla="*/ 246 w 2515"/>
                <a:gd name="T109" fmla="*/ 1922 h 1970"/>
                <a:gd name="T110" fmla="*/ 258 w 2515"/>
                <a:gd name="T111" fmla="*/ 1970 h 1970"/>
                <a:gd name="T112" fmla="*/ 462 w 2515"/>
                <a:gd name="T113" fmla="*/ 1922 h 1970"/>
                <a:gd name="T114" fmla="*/ 624 w 2515"/>
                <a:gd name="T115" fmla="*/ 1778 h 1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a:noFill/>
            </a:ln>
          </p:spPr>
          <p:txBody>
            <a:bodyPr/>
            <a:lstStyle/>
            <a:p>
              <a:pPr eaLnBrk="1" hangingPunct="1">
                <a:defRPr/>
              </a:pPr>
              <a:endParaRPr lang="hu-HU" sz="1800"/>
            </a:p>
          </p:txBody>
        </p:sp>
        <p:sp>
          <p:nvSpPr>
            <p:cNvPr id="4" name="Freeform 4">
              <a:extLst>
                <a:ext uri="{FF2B5EF4-FFF2-40B4-BE49-F238E27FC236}">
                  <a16:creationId xmlns:a16="http://schemas.microsoft.com/office/drawing/2014/main" id="{90989437-E53E-C0EC-3C76-9514D06394AB}"/>
                </a:ext>
              </a:extLst>
            </p:cNvPr>
            <p:cNvSpPr>
              <a:spLocks/>
            </p:cNvSpPr>
            <p:nvPr/>
          </p:nvSpPr>
          <p:spPr bwMode="hidden">
            <a:xfrm>
              <a:off x="0" y="2496"/>
              <a:ext cx="2112" cy="1604"/>
            </a:xfrm>
            <a:custGeom>
              <a:avLst/>
              <a:gdLst>
                <a:gd name="T0" fmla="*/ 541 w 2123"/>
                <a:gd name="T1" fmla="*/ 506 h 1696"/>
                <a:gd name="T2" fmla="*/ 505 w 2123"/>
                <a:gd name="T3" fmla="*/ 331 h 1696"/>
                <a:gd name="T4" fmla="*/ 631 w 2123"/>
                <a:gd name="T5" fmla="*/ 192 h 1696"/>
                <a:gd name="T6" fmla="*/ 863 w 2123"/>
                <a:gd name="T7" fmla="*/ 286 h 1696"/>
                <a:gd name="T8" fmla="*/ 1136 w 2123"/>
                <a:gd name="T9" fmla="*/ 421 h 1696"/>
                <a:gd name="T10" fmla="*/ 1387 w 2123"/>
                <a:gd name="T11" fmla="*/ 537 h 1696"/>
                <a:gd name="T12" fmla="*/ 1683 w 2123"/>
                <a:gd name="T13" fmla="*/ 658 h 1696"/>
                <a:gd name="T14" fmla="*/ 1761 w 2123"/>
                <a:gd name="T15" fmla="*/ 685 h 1696"/>
                <a:gd name="T16" fmla="*/ 1718 w 2123"/>
                <a:gd name="T17" fmla="*/ 655 h 1696"/>
                <a:gd name="T18" fmla="*/ 1320 w 2123"/>
                <a:gd name="T19" fmla="*/ 485 h 1696"/>
                <a:gd name="T20" fmla="*/ 1018 w 2123"/>
                <a:gd name="T21" fmla="*/ 331 h 1696"/>
                <a:gd name="T22" fmla="*/ 672 w 2123"/>
                <a:gd name="T23" fmla="*/ 159 h 1696"/>
                <a:gd name="T24" fmla="*/ 934 w 2123"/>
                <a:gd name="T25" fmla="*/ 150 h 1696"/>
                <a:gd name="T26" fmla="*/ 1203 w 2123"/>
                <a:gd name="T27" fmla="*/ 154 h 1696"/>
                <a:gd name="T28" fmla="*/ 1510 w 2123"/>
                <a:gd name="T29" fmla="*/ 131 h 1696"/>
                <a:gd name="T30" fmla="*/ 1984 w 2123"/>
                <a:gd name="T31" fmla="*/ 95 h 1696"/>
                <a:gd name="T32" fmla="*/ 1940 w 2123"/>
                <a:gd name="T33" fmla="*/ 84 h 1696"/>
                <a:gd name="T34" fmla="*/ 1440 w 2123"/>
                <a:gd name="T35" fmla="*/ 125 h 1696"/>
                <a:gd name="T36" fmla="*/ 1130 w 2123"/>
                <a:gd name="T37" fmla="*/ 132 h 1696"/>
                <a:gd name="T38" fmla="*/ 707 w 2123"/>
                <a:gd name="T39" fmla="*/ 125 h 1696"/>
                <a:gd name="T40" fmla="*/ 767 w 2123"/>
                <a:gd name="T41" fmla="*/ 111 h 1696"/>
                <a:gd name="T42" fmla="*/ 1064 w 2123"/>
                <a:gd name="T43" fmla="*/ 0 h 1696"/>
                <a:gd name="T44" fmla="*/ 1018 w 2123"/>
                <a:gd name="T45" fmla="*/ 15 h 1696"/>
                <a:gd name="T46" fmla="*/ 945 w 2123"/>
                <a:gd name="T47" fmla="*/ 41 h 1696"/>
                <a:gd name="T48" fmla="*/ 803 w 2123"/>
                <a:gd name="T49" fmla="*/ 93 h 1696"/>
                <a:gd name="T50" fmla="*/ 631 w 2123"/>
                <a:gd name="T51" fmla="*/ 136 h 1696"/>
                <a:gd name="T52" fmla="*/ 595 w 2123"/>
                <a:gd name="T53" fmla="*/ 174 h 1696"/>
                <a:gd name="T54" fmla="*/ 284 w 2123"/>
                <a:gd name="T55" fmla="*/ 286 h 1696"/>
                <a:gd name="T56" fmla="*/ 0 w 2123"/>
                <a:gd name="T57" fmla="*/ 351 h 1696"/>
                <a:gd name="T58" fmla="*/ 0 w 2123"/>
                <a:gd name="T59" fmla="*/ 355 h 1696"/>
                <a:gd name="T60" fmla="*/ 0 w 2123"/>
                <a:gd name="T61" fmla="*/ 371 h 1696"/>
                <a:gd name="T62" fmla="*/ 281 w 2123"/>
                <a:gd name="T63" fmla="*/ 306 h 1696"/>
                <a:gd name="T64" fmla="*/ 553 w 2123"/>
                <a:gd name="T65" fmla="*/ 208 h 1696"/>
                <a:gd name="T66" fmla="*/ 473 w 2123"/>
                <a:gd name="T67" fmla="*/ 324 h 1696"/>
                <a:gd name="T68" fmla="*/ 487 w 2123"/>
                <a:gd name="T69" fmla="*/ 481 h 1696"/>
                <a:gd name="T70" fmla="*/ 434 w 2123"/>
                <a:gd name="T71" fmla="*/ 566 h 1696"/>
                <a:gd name="T72" fmla="*/ 303 w 2123"/>
                <a:gd name="T73" fmla="*/ 717 h 1696"/>
                <a:gd name="T74" fmla="*/ 297 w 2123"/>
                <a:gd name="T75" fmla="*/ 820 h 1696"/>
                <a:gd name="T76" fmla="*/ 303 w 2123"/>
                <a:gd name="T77" fmla="*/ 820 h 1696"/>
                <a:gd name="T78" fmla="*/ 321 w 2123"/>
                <a:gd name="T79" fmla="*/ 752 h 1696"/>
                <a:gd name="T80" fmla="*/ 541 w 2123"/>
                <a:gd name="T81" fmla="*/ 506 h 1696"/>
                <a:gd name="T82" fmla="*/ 541 w 2123"/>
                <a:gd name="T83" fmla="*/ 506 h 16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sz="1800"/>
            </a:p>
          </p:txBody>
        </p:sp>
        <p:sp>
          <p:nvSpPr>
            <p:cNvPr id="5" name="Freeform 5">
              <a:extLst>
                <a:ext uri="{FF2B5EF4-FFF2-40B4-BE49-F238E27FC236}">
                  <a16:creationId xmlns:a16="http://schemas.microsoft.com/office/drawing/2014/main" id="{C758523F-DD4F-7FF3-2BEE-3BF9079A7B67}"/>
                </a:ext>
              </a:extLst>
            </p:cNvPr>
            <p:cNvSpPr>
              <a:spLocks/>
            </p:cNvSpPr>
            <p:nvPr/>
          </p:nvSpPr>
          <p:spPr bwMode="hidden">
            <a:xfrm>
              <a:off x="2092" y="3233"/>
              <a:ext cx="3668" cy="943"/>
            </a:xfrm>
            <a:custGeom>
              <a:avLst/>
              <a:gdLst>
                <a:gd name="T0" fmla="*/ 3338 w 3668"/>
                <a:gd name="T1" fmla="*/ 288 h 943"/>
                <a:gd name="T2" fmla="*/ 3194 w 3668"/>
                <a:gd name="T3" fmla="*/ 258 h 943"/>
                <a:gd name="T4" fmla="*/ 2816 w 3668"/>
                <a:gd name="T5" fmla="*/ 234 h 943"/>
                <a:gd name="T6" fmla="*/ 2330 w 3668"/>
                <a:gd name="T7" fmla="*/ 306 h 943"/>
                <a:gd name="T8" fmla="*/ 2372 w 3668"/>
                <a:gd name="T9" fmla="*/ 258 h 943"/>
                <a:gd name="T10" fmla="*/ 2624 w 3668"/>
                <a:gd name="T11" fmla="*/ 132 h 943"/>
                <a:gd name="T12" fmla="*/ 2707 w 3668"/>
                <a:gd name="T13" fmla="*/ 24 h 943"/>
                <a:gd name="T14" fmla="*/ 2642 w 3668"/>
                <a:gd name="T15" fmla="*/ 12 h 943"/>
                <a:gd name="T16" fmla="*/ 2515 w 3668"/>
                <a:gd name="T17" fmla="*/ 54 h 943"/>
                <a:gd name="T18" fmla="*/ 2324 w 3668"/>
                <a:gd name="T19" fmla="*/ 66 h 943"/>
                <a:gd name="T20" fmla="*/ 2101 w 3668"/>
                <a:gd name="T21" fmla="*/ 90 h 943"/>
                <a:gd name="T22" fmla="*/ 1855 w 3668"/>
                <a:gd name="T23" fmla="*/ 228 h 943"/>
                <a:gd name="T24" fmla="*/ 1591 w 3668"/>
                <a:gd name="T25" fmla="*/ 337 h 943"/>
                <a:gd name="T26" fmla="*/ 1459 w 3668"/>
                <a:gd name="T27" fmla="*/ 379 h 943"/>
                <a:gd name="T28" fmla="*/ 1417 w 3668"/>
                <a:gd name="T29" fmla="*/ 361 h 943"/>
                <a:gd name="T30" fmla="*/ 1363 w 3668"/>
                <a:gd name="T31" fmla="*/ 331 h 943"/>
                <a:gd name="T32" fmla="*/ 1344 w 3668"/>
                <a:gd name="T33" fmla="*/ 312 h 943"/>
                <a:gd name="T34" fmla="*/ 1290 w 3668"/>
                <a:gd name="T35" fmla="*/ 288 h 943"/>
                <a:gd name="T36" fmla="*/ 1230 w 3668"/>
                <a:gd name="T37" fmla="*/ 252 h 943"/>
                <a:gd name="T38" fmla="*/ 1119 w 3668"/>
                <a:gd name="T39" fmla="*/ 227 h 943"/>
                <a:gd name="T40" fmla="*/ 1320 w 3668"/>
                <a:gd name="T41" fmla="*/ 438 h 943"/>
                <a:gd name="T42" fmla="*/ 960 w 3668"/>
                <a:gd name="T43" fmla="*/ 558 h 943"/>
                <a:gd name="T44" fmla="*/ 474 w 3668"/>
                <a:gd name="T45" fmla="*/ 630 h 943"/>
                <a:gd name="T46" fmla="*/ 132 w 3668"/>
                <a:gd name="T47" fmla="*/ 781 h 943"/>
                <a:gd name="T48" fmla="*/ 234 w 3668"/>
                <a:gd name="T49" fmla="*/ 847 h 943"/>
                <a:gd name="T50" fmla="*/ 925 w 3668"/>
                <a:gd name="T51" fmla="*/ 739 h 943"/>
                <a:gd name="T52" fmla="*/ 637 w 3668"/>
                <a:gd name="T53" fmla="*/ 925 h 943"/>
                <a:gd name="T54" fmla="*/ 1405 w 3668"/>
                <a:gd name="T55" fmla="*/ 943 h 943"/>
                <a:gd name="T56" fmla="*/ 1447 w 3668"/>
                <a:gd name="T57" fmla="*/ 943 h 943"/>
                <a:gd name="T58" fmla="*/ 2888 w 3668"/>
                <a:gd name="T59" fmla="*/ 859 h 943"/>
                <a:gd name="T60" fmla="*/ 2582 w 3668"/>
                <a:gd name="T61" fmla="*/ 708 h 943"/>
                <a:gd name="T62" fmla="*/ 2299 w 3668"/>
                <a:gd name="T63" fmla="*/ 606 h 943"/>
                <a:gd name="T64" fmla="*/ 2606 w 3668"/>
                <a:gd name="T65" fmla="*/ 588 h 943"/>
                <a:gd name="T66" fmla="*/ 3001 w 3668"/>
                <a:gd name="T67" fmla="*/ 582 h 943"/>
                <a:gd name="T68" fmla="*/ 3452 w 3668"/>
                <a:gd name="T69" fmla="*/ 438 h 943"/>
                <a:gd name="T70" fmla="*/ 3668 w 3668"/>
                <a:gd name="T71" fmla="*/ 312 h 943"/>
                <a:gd name="T72" fmla="*/ 3482 w 3668"/>
                <a:gd name="T73" fmla="*/ 300 h 94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sz="1800"/>
            </a:p>
          </p:txBody>
        </p:sp>
        <p:sp>
          <p:nvSpPr>
            <p:cNvPr id="6" name="Freeform 6">
              <a:extLst>
                <a:ext uri="{FF2B5EF4-FFF2-40B4-BE49-F238E27FC236}">
                  <a16:creationId xmlns:a16="http://schemas.microsoft.com/office/drawing/2014/main" id="{20FB4B58-2438-F9FA-06E5-55E76CDEC47A}"/>
                </a:ext>
              </a:extLst>
            </p:cNvPr>
            <p:cNvSpPr>
              <a:spLocks/>
            </p:cNvSpPr>
            <p:nvPr/>
          </p:nvSpPr>
          <p:spPr bwMode="hidden">
            <a:xfrm>
              <a:off x="0" y="524"/>
              <a:ext cx="973" cy="1195"/>
            </a:xfrm>
            <a:custGeom>
              <a:avLst/>
              <a:gdLst>
                <a:gd name="T0" fmla="*/ 336 w 969"/>
                <a:gd name="T1" fmla="*/ 1225 h 1192"/>
                <a:gd name="T2" fmla="*/ 516 w 969"/>
                <a:gd name="T3" fmla="*/ 1231 h 1192"/>
                <a:gd name="T4" fmla="*/ 606 w 969"/>
                <a:gd name="T5" fmla="*/ 1189 h 1192"/>
                <a:gd name="T6" fmla="*/ 853 w 969"/>
                <a:gd name="T7" fmla="*/ 1124 h 1192"/>
                <a:gd name="T8" fmla="*/ 985 w 969"/>
                <a:gd name="T9" fmla="*/ 1094 h 1192"/>
                <a:gd name="T10" fmla="*/ 798 w 969"/>
                <a:gd name="T11" fmla="*/ 1025 h 1192"/>
                <a:gd name="T12" fmla="*/ 582 w 969"/>
                <a:gd name="T13" fmla="*/ 979 h 1192"/>
                <a:gd name="T14" fmla="*/ 210 w 969"/>
                <a:gd name="T15" fmla="*/ 998 h 1192"/>
                <a:gd name="T16" fmla="*/ 312 w 969"/>
                <a:gd name="T17" fmla="*/ 919 h 1192"/>
                <a:gd name="T18" fmla="*/ 522 w 969"/>
                <a:gd name="T19" fmla="*/ 829 h 1192"/>
                <a:gd name="T20" fmla="*/ 733 w 969"/>
                <a:gd name="T21" fmla="*/ 697 h 1192"/>
                <a:gd name="T22" fmla="*/ 739 w 969"/>
                <a:gd name="T23" fmla="*/ 697 h 1192"/>
                <a:gd name="T24" fmla="*/ 751 w 969"/>
                <a:gd name="T25" fmla="*/ 691 h 1192"/>
                <a:gd name="T26" fmla="*/ 792 w 969"/>
                <a:gd name="T27" fmla="*/ 673 h 1192"/>
                <a:gd name="T28" fmla="*/ 816 w 969"/>
                <a:gd name="T29" fmla="*/ 667 h 1192"/>
                <a:gd name="T30" fmla="*/ 828 w 969"/>
                <a:gd name="T31" fmla="*/ 655 h 1192"/>
                <a:gd name="T32" fmla="*/ 834 w 969"/>
                <a:gd name="T33" fmla="*/ 643 h 1192"/>
                <a:gd name="T34" fmla="*/ 828 w 969"/>
                <a:gd name="T35" fmla="*/ 637 h 1192"/>
                <a:gd name="T36" fmla="*/ 822 w 969"/>
                <a:gd name="T37" fmla="*/ 625 h 1192"/>
                <a:gd name="T38" fmla="*/ 822 w 969"/>
                <a:gd name="T39" fmla="*/ 588 h 1192"/>
                <a:gd name="T40" fmla="*/ 834 w 969"/>
                <a:gd name="T41" fmla="*/ 558 h 1192"/>
                <a:gd name="T42" fmla="*/ 846 w 969"/>
                <a:gd name="T43" fmla="*/ 528 h 1192"/>
                <a:gd name="T44" fmla="*/ 869 w 969"/>
                <a:gd name="T45" fmla="*/ 498 h 1192"/>
                <a:gd name="T46" fmla="*/ 885 w 969"/>
                <a:gd name="T47" fmla="*/ 468 h 1192"/>
                <a:gd name="T48" fmla="*/ 893 w 969"/>
                <a:gd name="T49" fmla="*/ 450 h 1192"/>
                <a:gd name="T50" fmla="*/ 901 w 969"/>
                <a:gd name="T51" fmla="*/ 444 h 1192"/>
                <a:gd name="T52" fmla="*/ 901 w 969"/>
                <a:gd name="T53" fmla="*/ 360 h 1192"/>
                <a:gd name="T54" fmla="*/ 901 w 969"/>
                <a:gd name="T55" fmla="*/ 354 h 1192"/>
                <a:gd name="T56" fmla="*/ 907 w 969"/>
                <a:gd name="T57" fmla="*/ 348 h 1192"/>
                <a:gd name="T58" fmla="*/ 925 w 969"/>
                <a:gd name="T59" fmla="*/ 318 h 1192"/>
                <a:gd name="T60" fmla="*/ 937 w 969"/>
                <a:gd name="T61" fmla="*/ 282 h 1192"/>
                <a:gd name="T62" fmla="*/ 949 w 969"/>
                <a:gd name="T63" fmla="*/ 252 h 1192"/>
                <a:gd name="T64" fmla="*/ 955 w 969"/>
                <a:gd name="T65" fmla="*/ 240 h 1192"/>
                <a:gd name="T66" fmla="*/ 961 w 969"/>
                <a:gd name="T67" fmla="*/ 228 h 1192"/>
                <a:gd name="T68" fmla="*/ 979 w 969"/>
                <a:gd name="T69" fmla="*/ 173 h 1192"/>
                <a:gd name="T70" fmla="*/ 997 w 969"/>
                <a:gd name="T71" fmla="*/ 137 h 1192"/>
                <a:gd name="T72" fmla="*/ 1003 w 969"/>
                <a:gd name="T73" fmla="*/ 125 h 1192"/>
                <a:gd name="T74" fmla="*/ 1003 w 969"/>
                <a:gd name="T75" fmla="*/ 119 h 1192"/>
                <a:gd name="T76" fmla="*/ 1021 w 969"/>
                <a:gd name="T77" fmla="*/ 0 h 1192"/>
                <a:gd name="T78" fmla="*/ 997 w 969"/>
                <a:gd name="T79" fmla="*/ 47 h 1192"/>
                <a:gd name="T80" fmla="*/ 822 w 969"/>
                <a:gd name="T81" fmla="*/ 113 h 1192"/>
                <a:gd name="T82" fmla="*/ 745 w 969"/>
                <a:gd name="T83" fmla="*/ 161 h 1192"/>
                <a:gd name="T84" fmla="*/ 486 w 969"/>
                <a:gd name="T85" fmla="*/ 246 h 1192"/>
                <a:gd name="T86" fmla="*/ 294 w 969"/>
                <a:gd name="T87" fmla="*/ 300 h 1192"/>
                <a:gd name="T88" fmla="*/ 186 w 969"/>
                <a:gd name="T89" fmla="*/ 306 h 1192"/>
                <a:gd name="T90" fmla="*/ 12 w 969"/>
                <a:gd name="T91" fmla="*/ 498 h 1192"/>
                <a:gd name="T92" fmla="*/ 0 w 969"/>
                <a:gd name="T93" fmla="*/ 522 h 1192"/>
                <a:gd name="T94" fmla="*/ 0 w 969"/>
                <a:gd name="T95" fmla="*/ 1225 h 1192"/>
                <a:gd name="T96" fmla="*/ 96 w 969"/>
                <a:gd name="T97" fmla="*/ 1219 h 1192"/>
                <a:gd name="T98" fmla="*/ 336 w 969"/>
                <a:gd name="T99" fmla="*/ 1225 h 1192"/>
                <a:gd name="T100" fmla="*/ 336 w 969"/>
                <a:gd name="T101" fmla="*/ 1225 h 11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sz="1800"/>
            </a:p>
          </p:txBody>
        </p:sp>
        <p:sp>
          <p:nvSpPr>
            <p:cNvPr id="7" name="Freeform 7">
              <a:extLst>
                <a:ext uri="{FF2B5EF4-FFF2-40B4-BE49-F238E27FC236}">
                  <a16:creationId xmlns:a16="http://schemas.microsoft.com/office/drawing/2014/main" id="{7A61C694-BF1F-275F-0889-FE3436DD1DE2}"/>
                </a:ext>
              </a:extLst>
            </p:cNvPr>
            <p:cNvSpPr>
              <a:spLocks/>
            </p:cNvSpPr>
            <p:nvPr/>
          </p:nvSpPr>
          <p:spPr bwMode="hidden">
            <a:xfrm>
              <a:off x="3188" y="1"/>
              <a:ext cx="2570" cy="2266"/>
            </a:xfrm>
            <a:custGeom>
              <a:avLst/>
              <a:gdLst>
                <a:gd name="T0" fmla="*/ 859 w 2570"/>
                <a:gd name="T1" fmla="*/ 612 h 2266"/>
                <a:gd name="T2" fmla="*/ 1087 w 2570"/>
                <a:gd name="T3" fmla="*/ 853 h 2266"/>
                <a:gd name="T4" fmla="*/ 961 w 2570"/>
                <a:gd name="T5" fmla="*/ 913 h 2266"/>
                <a:gd name="T6" fmla="*/ 786 w 2570"/>
                <a:gd name="T7" fmla="*/ 883 h 2266"/>
                <a:gd name="T8" fmla="*/ 450 w 2570"/>
                <a:gd name="T9" fmla="*/ 931 h 2266"/>
                <a:gd name="T10" fmla="*/ 150 w 2570"/>
                <a:gd name="T11" fmla="*/ 1075 h 2266"/>
                <a:gd name="T12" fmla="*/ 78 w 2570"/>
                <a:gd name="T13" fmla="*/ 1165 h 2266"/>
                <a:gd name="T14" fmla="*/ 361 w 2570"/>
                <a:gd name="T15" fmla="*/ 1256 h 2266"/>
                <a:gd name="T16" fmla="*/ 444 w 2570"/>
                <a:gd name="T17" fmla="*/ 1316 h 2266"/>
                <a:gd name="T18" fmla="*/ 697 w 2570"/>
                <a:gd name="T19" fmla="*/ 1400 h 2266"/>
                <a:gd name="T20" fmla="*/ 1026 w 2570"/>
                <a:gd name="T21" fmla="*/ 1346 h 2266"/>
                <a:gd name="T22" fmla="*/ 991 w 2570"/>
                <a:gd name="T23" fmla="*/ 1412 h 2266"/>
                <a:gd name="T24" fmla="*/ 804 w 2570"/>
                <a:gd name="T25" fmla="*/ 1574 h 2266"/>
                <a:gd name="T26" fmla="*/ 726 w 2570"/>
                <a:gd name="T27" fmla="*/ 1718 h 2266"/>
                <a:gd name="T28" fmla="*/ 768 w 2570"/>
                <a:gd name="T29" fmla="*/ 1742 h 2266"/>
                <a:gd name="T30" fmla="*/ 865 w 2570"/>
                <a:gd name="T31" fmla="*/ 1693 h 2266"/>
                <a:gd name="T32" fmla="*/ 991 w 2570"/>
                <a:gd name="T33" fmla="*/ 1699 h 2266"/>
                <a:gd name="T34" fmla="*/ 1135 w 2570"/>
                <a:gd name="T35" fmla="*/ 1627 h 2266"/>
                <a:gd name="T36" fmla="*/ 1183 w 2570"/>
                <a:gd name="T37" fmla="*/ 1669 h 2266"/>
                <a:gd name="T38" fmla="*/ 1399 w 2570"/>
                <a:gd name="T39" fmla="*/ 1436 h 2266"/>
                <a:gd name="T40" fmla="*/ 1615 w 2570"/>
                <a:gd name="T41" fmla="*/ 1334 h 2266"/>
                <a:gd name="T42" fmla="*/ 1645 w 2570"/>
                <a:gd name="T43" fmla="*/ 1370 h 2266"/>
                <a:gd name="T44" fmla="*/ 1681 w 2570"/>
                <a:gd name="T45" fmla="*/ 1430 h 2266"/>
                <a:gd name="T46" fmla="*/ 1699 w 2570"/>
                <a:gd name="T47" fmla="*/ 1466 h 2266"/>
                <a:gd name="T48" fmla="*/ 1747 w 2570"/>
                <a:gd name="T49" fmla="*/ 1550 h 2266"/>
                <a:gd name="T50" fmla="*/ 1772 w 2570"/>
                <a:gd name="T51" fmla="*/ 1586 h 2266"/>
                <a:gd name="T52" fmla="*/ 2124 w 2570"/>
                <a:gd name="T53" fmla="*/ 2248 h 2266"/>
                <a:gd name="T54" fmla="*/ 1693 w 2570"/>
                <a:gd name="T55" fmla="*/ 1322 h 2266"/>
                <a:gd name="T56" fmla="*/ 1861 w 2570"/>
                <a:gd name="T57" fmla="*/ 1165 h 2266"/>
                <a:gd name="T58" fmla="*/ 2173 w 2570"/>
                <a:gd name="T59" fmla="*/ 1099 h 2266"/>
                <a:gd name="T60" fmla="*/ 2390 w 2570"/>
                <a:gd name="T61" fmla="*/ 1009 h 2266"/>
                <a:gd name="T62" fmla="*/ 2570 w 2570"/>
                <a:gd name="T63" fmla="*/ 805 h 2266"/>
                <a:gd name="T64" fmla="*/ 2342 w 2570"/>
                <a:gd name="T65" fmla="*/ 781 h 2266"/>
                <a:gd name="T66" fmla="*/ 2114 w 2570"/>
                <a:gd name="T67" fmla="*/ 763 h 2266"/>
                <a:gd name="T68" fmla="*/ 2408 w 2570"/>
                <a:gd name="T69" fmla="*/ 433 h 2266"/>
                <a:gd name="T70" fmla="*/ 2426 w 2570"/>
                <a:gd name="T71" fmla="*/ 421 h 2266"/>
                <a:gd name="T72" fmla="*/ 2474 w 2570"/>
                <a:gd name="T73" fmla="*/ 379 h 2266"/>
                <a:gd name="T74" fmla="*/ 2492 w 2570"/>
                <a:gd name="T75" fmla="*/ 355 h 2266"/>
                <a:gd name="T76" fmla="*/ 2474 w 2570"/>
                <a:gd name="T77" fmla="*/ 337 h 2266"/>
                <a:gd name="T78" fmla="*/ 2474 w 2570"/>
                <a:gd name="T79" fmla="*/ 271 h 2266"/>
                <a:gd name="T80" fmla="*/ 2492 w 2570"/>
                <a:gd name="T81" fmla="*/ 192 h 2266"/>
                <a:gd name="T82" fmla="*/ 2504 w 2570"/>
                <a:gd name="T83" fmla="*/ 132 h 2266"/>
                <a:gd name="T84" fmla="*/ 2492 w 2570"/>
                <a:gd name="T85" fmla="*/ 36 h 2266"/>
                <a:gd name="T86" fmla="*/ 2492 w 2570"/>
                <a:gd name="T87" fmla="*/ 24 h 2266"/>
                <a:gd name="T88" fmla="*/ 2102 w 2570"/>
                <a:gd name="T89" fmla="*/ 0 h 2266"/>
                <a:gd name="T90" fmla="*/ 1909 w 2570"/>
                <a:gd name="T91" fmla="*/ 90 h 2266"/>
                <a:gd name="T92" fmla="*/ 1747 w 2570"/>
                <a:gd name="T93" fmla="*/ 535 h 2266"/>
                <a:gd name="T94" fmla="*/ 1711 w 2570"/>
                <a:gd name="T95" fmla="*/ 469 h 2266"/>
                <a:gd name="T96" fmla="*/ 1633 w 2570"/>
                <a:gd name="T97" fmla="*/ 144 h 2266"/>
                <a:gd name="T98" fmla="*/ 1579 w 2570"/>
                <a:gd name="T99" fmla="*/ 0 h 2266"/>
                <a:gd name="T100" fmla="*/ 738 w 2570"/>
                <a:gd name="T101" fmla="*/ 186 h 2266"/>
                <a:gd name="T102" fmla="*/ 756 w 2570"/>
                <a:gd name="T103" fmla="*/ 463 h 22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sz="1800"/>
            </a:p>
          </p:txBody>
        </p:sp>
        <p:sp>
          <p:nvSpPr>
            <p:cNvPr id="8" name="Freeform 8">
              <a:extLst>
                <a:ext uri="{FF2B5EF4-FFF2-40B4-BE49-F238E27FC236}">
                  <a16:creationId xmlns:a16="http://schemas.microsoft.com/office/drawing/2014/main" id="{33E68CA8-5555-378D-0174-AB9B01F8296A}"/>
                </a:ext>
              </a:extLst>
            </p:cNvPr>
            <p:cNvSpPr>
              <a:spLocks/>
            </p:cNvSpPr>
            <p:nvPr/>
          </p:nvSpPr>
          <p:spPr bwMode="hidden">
            <a:xfrm>
              <a:off x="3525" y="1"/>
              <a:ext cx="2185" cy="1508"/>
            </a:xfrm>
            <a:custGeom>
              <a:avLst/>
              <a:gdLst>
                <a:gd name="T0" fmla="*/ 1086 w 2176"/>
                <a:gd name="T1" fmla="*/ 793 h 1505"/>
                <a:gd name="T2" fmla="*/ 1255 w 2176"/>
                <a:gd name="T3" fmla="*/ 1264 h 1505"/>
                <a:gd name="T4" fmla="*/ 1008 w 2176"/>
                <a:gd name="T5" fmla="*/ 1219 h 1505"/>
                <a:gd name="T6" fmla="*/ 762 w 2176"/>
                <a:gd name="T7" fmla="*/ 1153 h 1505"/>
                <a:gd name="T8" fmla="*/ 468 w 2176"/>
                <a:gd name="T9" fmla="*/ 1135 h 1505"/>
                <a:gd name="T10" fmla="*/ 0 w 2176"/>
                <a:gd name="T11" fmla="*/ 1105 h 1505"/>
                <a:gd name="T12" fmla="*/ 30 w 2176"/>
                <a:gd name="T13" fmla="*/ 1141 h 1505"/>
                <a:gd name="T14" fmla="*/ 522 w 2176"/>
                <a:gd name="T15" fmla="*/ 1159 h 1505"/>
                <a:gd name="T16" fmla="*/ 816 w 2176"/>
                <a:gd name="T17" fmla="*/ 1213 h 1505"/>
                <a:gd name="T18" fmla="*/ 1195 w 2176"/>
                <a:gd name="T19" fmla="*/ 1340 h 1505"/>
                <a:gd name="T20" fmla="*/ 1130 w 2176"/>
                <a:gd name="T21" fmla="*/ 1358 h 1505"/>
                <a:gd name="T22" fmla="*/ 750 w 2176"/>
                <a:gd name="T23" fmla="*/ 1544 h 1505"/>
                <a:gd name="T24" fmla="*/ 804 w 2176"/>
                <a:gd name="T25" fmla="*/ 1520 h 1505"/>
                <a:gd name="T26" fmla="*/ 913 w 2176"/>
                <a:gd name="T27" fmla="*/ 1478 h 1505"/>
                <a:gd name="T28" fmla="*/ 1074 w 2176"/>
                <a:gd name="T29" fmla="*/ 1394 h 1505"/>
                <a:gd name="T30" fmla="*/ 1279 w 2176"/>
                <a:gd name="T31" fmla="*/ 1334 h 1505"/>
                <a:gd name="T32" fmla="*/ 1332 w 2176"/>
                <a:gd name="T33" fmla="*/ 1249 h 1505"/>
                <a:gd name="T34" fmla="*/ 1723 w 2176"/>
                <a:gd name="T35" fmla="*/ 1069 h 1505"/>
                <a:gd name="T36" fmla="*/ 2035 w 2176"/>
                <a:gd name="T37" fmla="*/ 979 h 1505"/>
                <a:gd name="T38" fmla="*/ 2293 w 2176"/>
                <a:gd name="T39" fmla="*/ 847 h 1505"/>
                <a:gd name="T40" fmla="*/ 2066 w 2176"/>
                <a:gd name="T41" fmla="*/ 937 h 1505"/>
                <a:gd name="T42" fmla="*/ 1747 w 2176"/>
                <a:gd name="T43" fmla="*/ 1015 h 1505"/>
                <a:gd name="T44" fmla="*/ 1417 w 2176"/>
                <a:gd name="T45" fmla="*/ 1177 h 1505"/>
                <a:gd name="T46" fmla="*/ 1580 w 2176"/>
                <a:gd name="T47" fmla="*/ 931 h 1505"/>
                <a:gd name="T48" fmla="*/ 1711 w 2176"/>
                <a:gd name="T49" fmla="*/ 558 h 1505"/>
                <a:gd name="T50" fmla="*/ 1833 w 2176"/>
                <a:gd name="T51" fmla="*/ 385 h 1505"/>
                <a:gd name="T52" fmla="*/ 2086 w 2176"/>
                <a:gd name="T53" fmla="*/ 60 h 1505"/>
                <a:gd name="T54" fmla="*/ 2113 w 2176"/>
                <a:gd name="T55" fmla="*/ 0 h 1505"/>
                <a:gd name="T56" fmla="*/ 2079 w 2176"/>
                <a:gd name="T57" fmla="*/ 0 h 1505"/>
                <a:gd name="T58" fmla="*/ 1687 w 2176"/>
                <a:gd name="T59" fmla="*/ 493 h 1505"/>
                <a:gd name="T60" fmla="*/ 1555 w 2176"/>
                <a:gd name="T61" fmla="*/ 913 h 1505"/>
                <a:gd name="T62" fmla="*/ 1320 w 2176"/>
                <a:gd name="T63" fmla="*/ 1201 h 1505"/>
                <a:gd name="T64" fmla="*/ 1195 w 2176"/>
                <a:gd name="T65" fmla="*/ 931 h 1505"/>
                <a:gd name="T66" fmla="*/ 1062 w 2176"/>
                <a:gd name="T67" fmla="*/ 553 h 1505"/>
                <a:gd name="T68" fmla="*/ 937 w 2176"/>
                <a:gd name="T69" fmla="*/ 222 h 1505"/>
                <a:gd name="T70" fmla="*/ 828 w 2176"/>
                <a:gd name="T71" fmla="*/ 0 h 1505"/>
                <a:gd name="T72" fmla="*/ 792 w 2176"/>
                <a:gd name="T73" fmla="*/ 0 h 1505"/>
                <a:gd name="T74" fmla="*/ 955 w 2176"/>
                <a:gd name="T75" fmla="*/ 367 h 1505"/>
                <a:gd name="T76" fmla="*/ 1086 w 2176"/>
                <a:gd name="T77" fmla="*/ 793 h 1505"/>
                <a:gd name="T78" fmla="*/ 1086 w 2176"/>
                <a:gd name="T79" fmla="*/ 793 h 15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sz="1800"/>
            </a:p>
          </p:txBody>
        </p:sp>
        <p:sp>
          <p:nvSpPr>
            <p:cNvPr id="9" name="Freeform 9">
              <a:extLst>
                <a:ext uri="{FF2B5EF4-FFF2-40B4-BE49-F238E27FC236}">
                  <a16:creationId xmlns:a16="http://schemas.microsoft.com/office/drawing/2014/main" id="{48A844A9-67E3-F1D7-9C8F-264B07A22488}"/>
                </a:ext>
              </a:extLst>
            </p:cNvPr>
            <p:cNvSpPr>
              <a:spLocks/>
            </p:cNvSpPr>
            <p:nvPr/>
          </p:nvSpPr>
          <p:spPr bwMode="hidden">
            <a:xfrm>
              <a:off x="0" y="649"/>
              <a:ext cx="816" cy="806"/>
            </a:xfrm>
            <a:custGeom>
              <a:avLst/>
              <a:gdLst>
                <a:gd name="T0" fmla="*/ 174 w 813"/>
                <a:gd name="T1" fmla="*/ 577 h 804"/>
                <a:gd name="T2" fmla="*/ 342 w 813"/>
                <a:gd name="T3" fmla="*/ 451 h 804"/>
                <a:gd name="T4" fmla="*/ 672 w 813"/>
                <a:gd name="T5" fmla="*/ 229 h 804"/>
                <a:gd name="T6" fmla="*/ 852 w 813"/>
                <a:gd name="T7" fmla="*/ 0 h 804"/>
                <a:gd name="T8" fmla="*/ 714 w 813"/>
                <a:gd name="T9" fmla="*/ 150 h 804"/>
                <a:gd name="T10" fmla="*/ 157 w 813"/>
                <a:gd name="T11" fmla="*/ 517 h 804"/>
                <a:gd name="T12" fmla="*/ 0 w 813"/>
                <a:gd name="T13" fmla="*/ 758 h 804"/>
                <a:gd name="T14" fmla="*/ 0 w 813"/>
                <a:gd name="T15" fmla="*/ 830 h 804"/>
                <a:gd name="T16" fmla="*/ 174 w 813"/>
                <a:gd name="T17" fmla="*/ 577 h 804"/>
                <a:gd name="T18" fmla="*/ 174 w 813"/>
                <a:gd name="T19" fmla="*/ 577 h 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sz="1800"/>
            </a:p>
          </p:txBody>
        </p:sp>
        <p:sp>
          <p:nvSpPr>
            <p:cNvPr id="10" name="Freeform 10">
              <a:extLst>
                <a:ext uri="{FF2B5EF4-FFF2-40B4-BE49-F238E27FC236}">
                  <a16:creationId xmlns:a16="http://schemas.microsoft.com/office/drawing/2014/main" id="{78533F80-1C2F-DF76-A858-133A0EED87CF}"/>
                </a:ext>
              </a:extLst>
            </p:cNvPr>
            <p:cNvSpPr>
              <a:spLocks/>
            </p:cNvSpPr>
            <p:nvPr/>
          </p:nvSpPr>
          <p:spPr bwMode="hidden">
            <a:xfrm>
              <a:off x="0" y="1545"/>
              <a:ext cx="762" cy="107"/>
            </a:xfrm>
            <a:custGeom>
              <a:avLst/>
              <a:gdLst>
                <a:gd name="T0" fmla="*/ 486 w 759"/>
                <a:gd name="T1" fmla="*/ 66 h 107"/>
                <a:gd name="T2" fmla="*/ 798 w 759"/>
                <a:gd name="T3" fmla="*/ 0 h 107"/>
                <a:gd name="T4" fmla="*/ 522 w 759"/>
                <a:gd name="T5" fmla="*/ 36 h 107"/>
                <a:gd name="T6" fmla="*/ 151 w 759"/>
                <a:gd name="T7" fmla="*/ 48 h 107"/>
                <a:gd name="T8" fmla="*/ 0 w 759"/>
                <a:gd name="T9" fmla="*/ 78 h 107"/>
                <a:gd name="T10" fmla="*/ 0 w 759"/>
                <a:gd name="T11" fmla="*/ 107 h 107"/>
                <a:gd name="T12" fmla="*/ 96 w 759"/>
                <a:gd name="T13" fmla="*/ 89 h 107"/>
                <a:gd name="T14" fmla="*/ 486 w 759"/>
                <a:gd name="T15" fmla="*/ 66 h 107"/>
                <a:gd name="T16" fmla="*/ 486 w 759"/>
                <a:gd name="T17" fmla="*/ 66 h 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9" h="107">
                  <a:moveTo>
                    <a:pt x="460" y="66"/>
                  </a:moveTo>
                  <a:lnTo>
                    <a:pt x="759" y="0"/>
                  </a:lnTo>
                  <a:lnTo>
                    <a:pt x="496" y="36"/>
                  </a:lnTo>
                  <a:lnTo>
                    <a:pt x="138" y="48"/>
                  </a:lnTo>
                  <a:lnTo>
                    <a:pt x="0" y="78"/>
                  </a:lnTo>
                  <a:lnTo>
                    <a:pt x="0" y="107"/>
                  </a:lnTo>
                  <a:lnTo>
                    <a:pt x="96" y="89"/>
                  </a:lnTo>
                  <a:lnTo>
                    <a:pt x="460" y="6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sz="1800"/>
            </a:p>
          </p:txBody>
        </p:sp>
        <p:sp>
          <p:nvSpPr>
            <p:cNvPr id="11" name="Freeform 11">
              <a:extLst>
                <a:ext uri="{FF2B5EF4-FFF2-40B4-BE49-F238E27FC236}">
                  <a16:creationId xmlns:a16="http://schemas.microsoft.com/office/drawing/2014/main" id="{78271DD5-453D-2CDA-F1E8-253B32CD4869}"/>
                </a:ext>
              </a:extLst>
            </p:cNvPr>
            <p:cNvSpPr>
              <a:spLocks/>
            </p:cNvSpPr>
            <p:nvPr/>
          </p:nvSpPr>
          <p:spPr bwMode="hidden">
            <a:xfrm>
              <a:off x="2314" y="3431"/>
              <a:ext cx="3182" cy="745"/>
            </a:xfrm>
            <a:custGeom>
              <a:avLst/>
              <a:gdLst>
                <a:gd name="T0" fmla="*/ 1465 w 3169"/>
                <a:gd name="T1" fmla="*/ 252 h 743"/>
                <a:gd name="T2" fmla="*/ 1825 w 3169"/>
                <a:gd name="T3" fmla="*/ 246 h 743"/>
                <a:gd name="T4" fmla="*/ 2204 w 3169"/>
                <a:gd name="T5" fmla="*/ 264 h 743"/>
                <a:gd name="T6" fmla="*/ 2642 w 3169"/>
                <a:gd name="T7" fmla="*/ 246 h 743"/>
                <a:gd name="T8" fmla="*/ 3341 w 3169"/>
                <a:gd name="T9" fmla="*/ 217 h 743"/>
                <a:gd name="T10" fmla="*/ 3284 w 3169"/>
                <a:gd name="T11" fmla="*/ 199 h 743"/>
                <a:gd name="T12" fmla="*/ 2552 w 3169"/>
                <a:gd name="T13" fmla="*/ 234 h 743"/>
                <a:gd name="T14" fmla="*/ 2111 w 3169"/>
                <a:gd name="T15" fmla="*/ 234 h 743"/>
                <a:gd name="T16" fmla="*/ 1537 w 3169"/>
                <a:gd name="T17" fmla="*/ 199 h 743"/>
                <a:gd name="T18" fmla="*/ 1627 w 3169"/>
                <a:gd name="T19" fmla="*/ 168 h 743"/>
                <a:gd name="T20" fmla="*/ 2151 w 3169"/>
                <a:gd name="T21" fmla="*/ 0 h 743"/>
                <a:gd name="T22" fmla="*/ 2065 w 3169"/>
                <a:gd name="T23" fmla="*/ 24 h 743"/>
                <a:gd name="T24" fmla="*/ 1940 w 3169"/>
                <a:gd name="T25" fmla="*/ 66 h 743"/>
                <a:gd name="T26" fmla="*/ 1693 w 3169"/>
                <a:gd name="T27" fmla="*/ 138 h 743"/>
                <a:gd name="T28" fmla="*/ 1416 w 3169"/>
                <a:gd name="T29" fmla="*/ 211 h 743"/>
                <a:gd name="T30" fmla="*/ 1333 w 3169"/>
                <a:gd name="T31" fmla="*/ 264 h 743"/>
                <a:gd name="T32" fmla="*/ 804 w 3169"/>
                <a:gd name="T33" fmla="*/ 426 h 743"/>
                <a:gd name="T34" fmla="*/ 348 w 3169"/>
                <a:gd name="T35" fmla="*/ 516 h 743"/>
                <a:gd name="T36" fmla="*/ 0 w 3169"/>
                <a:gd name="T37" fmla="*/ 643 h 743"/>
                <a:gd name="T38" fmla="*/ 312 w 3169"/>
                <a:gd name="T39" fmla="*/ 552 h 743"/>
                <a:gd name="T40" fmla="*/ 774 w 3169"/>
                <a:gd name="T41" fmla="*/ 462 h 743"/>
                <a:gd name="T42" fmla="*/ 1243 w 3169"/>
                <a:gd name="T43" fmla="*/ 324 h 743"/>
                <a:gd name="T44" fmla="*/ 1033 w 3169"/>
                <a:gd name="T45" fmla="*/ 504 h 743"/>
                <a:gd name="T46" fmla="*/ 919 w 3169"/>
                <a:gd name="T47" fmla="*/ 769 h 743"/>
                <a:gd name="T48" fmla="*/ 913 w 3169"/>
                <a:gd name="T49" fmla="*/ 769 h 743"/>
                <a:gd name="T50" fmla="*/ 985 w 3169"/>
                <a:gd name="T51" fmla="*/ 769 h 743"/>
                <a:gd name="T52" fmla="*/ 1074 w 3169"/>
                <a:gd name="T53" fmla="*/ 510 h 743"/>
                <a:gd name="T54" fmla="*/ 1366 w 3169"/>
                <a:gd name="T55" fmla="*/ 294 h 743"/>
                <a:gd name="T56" fmla="*/ 1613 w 3169"/>
                <a:gd name="T57" fmla="*/ 462 h 743"/>
                <a:gd name="T58" fmla="*/ 1865 w 3169"/>
                <a:gd name="T59" fmla="*/ 703 h 743"/>
                <a:gd name="T60" fmla="*/ 1958 w 3169"/>
                <a:gd name="T61" fmla="*/ 769 h 743"/>
                <a:gd name="T62" fmla="*/ 2023 w 3169"/>
                <a:gd name="T63" fmla="*/ 769 h 743"/>
                <a:gd name="T64" fmla="*/ 1783 w 3169"/>
                <a:gd name="T65" fmla="*/ 540 h 743"/>
                <a:gd name="T66" fmla="*/ 1465 w 3169"/>
                <a:gd name="T67" fmla="*/ 252 h 743"/>
                <a:gd name="T68" fmla="*/ 1465 w 3169"/>
                <a:gd name="T69" fmla="*/ 252 h 74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close/>
                </a:path>
              </a:pathLst>
            </a:custGeom>
            <a:gradFill rotWithShape="0">
              <a:gsLst>
                <a:gs pos="0">
                  <a:schemeClr val="accent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sz="1800"/>
            </a:p>
          </p:txBody>
        </p:sp>
        <p:sp>
          <p:nvSpPr>
            <p:cNvPr id="12" name="Rectangle 12">
              <a:extLst>
                <a:ext uri="{FF2B5EF4-FFF2-40B4-BE49-F238E27FC236}">
                  <a16:creationId xmlns:a16="http://schemas.microsoft.com/office/drawing/2014/main" id="{FC77F564-A7E3-852B-0DE2-19E8372F34AB}"/>
                </a:ext>
              </a:extLst>
            </p:cNvPr>
            <p:cNvSpPr>
              <a:spLocks noChangeArrowheads="1"/>
            </p:cNvSpPr>
            <p:nvPr/>
          </p:nvSpPr>
          <p:spPr bwMode="hidden">
            <a:xfrm>
              <a:off x="192" y="127"/>
              <a:ext cx="1" cy="1"/>
            </a:xfrm>
            <a:prstGeom prst="rect">
              <a:avLst/>
            </a:prstGeom>
            <a:solidFill>
              <a:srgbClr val="9A1E8D"/>
            </a:solidFill>
            <a:ln>
              <a:noFill/>
            </a:ln>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defRPr/>
              </a:pPr>
              <a:endParaRPr lang="hu-HU" altLang="hu-HU" sz="1800"/>
            </a:p>
          </p:txBody>
        </p:sp>
        <p:sp>
          <p:nvSpPr>
            <p:cNvPr id="13" name="Rectangle 13">
              <a:extLst>
                <a:ext uri="{FF2B5EF4-FFF2-40B4-BE49-F238E27FC236}">
                  <a16:creationId xmlns:a16="http://schemas.microsoft.com/office/drawing/2014/main" id="{DE19075C-D133-124B-4C36-7CFE2B262561}"/>
                </a:ext>
              </a:extLst>
            </p:cNvPr>
            <p:cNvSpPr>
              <a:spLocks noChangeArrowheads="1"/>
            </p:cNvSpPr>
            <p:nvPr/>
          </p:nvSpPr>
          <p:spPr bwMode="hidden">
            <a:xfrm>
              <a:off x="204" y="131"/>
              <a:ext cx="1" cy="1"/>
            </a:xfrm>
            <a:prstGeom prst="rect">
              <a:avLst/>
            </a:prstGeom>
            <a:solidFill>
              <a:srgbClr val="9A1E8D"/>
            </a:solidFill>
            <a:ln>
              <a:noFill/>
            </a:ln>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defRPr/>
              </a:pPr>
              <a:endParaRPr lang="hu-HU" altLang="hu-HU" sz="1800"/>
            </a:p>
          </p:txBody>
        </p:sp>
        <p:sp>
          <p:nvSpPr>
            <p:cNvPr id="14" name="Freeform 14">
              <a:extLst>
                <a:ext uri="{FF2B5EF4-FFF2-40B4-BE49-F238E27FC236}">
                  <a16:creationId xmlns:a16="http://schemas.microsoft.com/office/drawing/2014/main" id="{B0091FDF-F20E-911F-3051-042ABD9B0289}"/>
                </a:ext>
              </a:extLst>
            </p:cNvPr>
            <p:cNvSpPr>
              <a:spLocks/>
            </p:cNvSpPr>
            <p:nvPr/>
          </p:nvSpPr>
          <p:spPr bwMode="hidden">
            <a:xfrm>
              <a:off x="0" y="4032"/>
              <a:ext cx="5760" cy="288"/>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a:noFill/>
            </a:ln>
          </p:spPr>
          <p:txBody>
            <a:bodyPr/>
            <a:lstStyle/>
            <a:p>
              <a:pPr eaLnBrk="1" hangingPunct="1">
                <a:defRPr/>
              </a:pPr>
              <a:endParaRPr lang="hu-HU" sz="1800"/>
            </a:p>
          </p:txBody>
        </p:sp>
        <p:sp>
          <p:nvSpPr>
            <p:cNvPr id="15" name="Freeform 15">
              <a:extLst>
                <a:ext uri="{FF2B5EF4-FFF2-40B4-BE49-F238E27FC236}">
                  <a16:creationId xmlns:a16="http://schemas.microsoft.com/office/drawing/2014/main" id="{3D07BB42-9BE9-A04B-28AB-FE3C6C68F15C}"/>
                </a:ext>
              </a:extLst>
            </p:cNvPr>
            <p:cNvSpPr>
              <a:spLocks/>
            </p:cNvSpPr>
            <p:nvPr/>
          </p:nvSpPr>
          <p:spPr bwMode="hidden">
            <a:xfrm>
              <a:off x="0" y="4032"/>
              <a:ext cx="5760" cy="336"/>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a:noFill/>
            </a:ln>
          </p:spPr>
          <p:txBody>
            <a:bodyPr/>
            <a:lstStyle/>
            <a:p>
              <a:pPr eaLnBrk="1" hangingPunct="1">
                <a:defRPr/>
              </a:pPr>
              <a:endParaRPr lang="hu-HU" sz="1800"/>
            </a:p>
          </p:txBody>
        </p:sp>
        <p:sp>
          <p:nvSpPr>
            <p:cNvPr id="16" name="Freeform 16">
              <a:extLst>
                <a:ext uri="{FF2B5EF4-FFF2-40B4-BE49-F238E27FC236}">
                  <a16:creationId xmlns:a16="http://schemas.microsoft.com/office/drawing/2014/main" id="{45142679-6E81-F04A-08D8-6C11EC62B6F1}"/>
                </a:ext>
              </a:extLst>
            </p:cNvPr>
            <p:cNvSpPr>
              <a:spLocks/>
            </p:cNvSpPr>
            <p:nvPr/>
          </p:nvSpPr>
          <p:spPr bwMode="hidden">
            <a:xfrm>
              <a:off x="0" y="0"/>
              <a:ext cx="5760" cy="288"/>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a:noFill/>
            </a:ln>
          </p:spPr>
          <p:txBody>
            <a:bodyPr/>
            <a:lstStyle/>
            <a:p>
              <a:pPr eaLnBrk="1" hangingPunct="1">
                <a:defRPr/>
              </a:pPr>
              <a:endParaRPr lang="hu-HU" sz="1800"/>
            </a:p>
          </p:txBody>
        </p:sp>
        <p:sp>
          <p:nvSpPr>
            <p:cNvPr id="17" name="Freeform 17">
              <a:extLst>
                <a:ext uri="{FF2B5EF4-FFF2-40B4-BE49-F238E27FC236}">
                  <a16:creationId xmlns:a16="http://schemas.microsoft.com/office/drawing/2014/main" id="{9C1BEE8A-1A30-BBE7-CFA0-D39BDEE007F8}"/>
                </a:ext>
              </a:extLst>
            </p:cNvPr>
            <p:cNvSpPr>
              <a:spLocks/>
            </p:cNvSpPr>
            <p:nvPr/>
          </p:nvSpPr>
          <p:spPr bwMode="hidden">
            <a:xfrm>
              <a:off x="509" y="229"/>
              <a:ext cx="3188" cy="2024"/>
            </a:xfrm>
            <a:custGeom>
              <a:avLst/>
              <a:gdLst>
                <a:gd name="T0" fmla="*/ 871 w 3188"/>
                <a:gd name="T1" fmla="*/ 1423 h 2024"/>
                <a:gd name="T2" fmla="*/ 907 w 3188"/>
                <a:gd name="T3" fmla="*/ 1393 h 2024"/>
                <a:gd name="T4" fmla="*/ 991 w 3188"/>
                <a:gd name="T5" fmla="*/ 1320 h 2024"/>
                <a:gd name="T6" fmla="*/ 1033 w 3188"/>
                <a:gd name="T7" fmla="*/ 1297 h 2024"/>
                <a:gd name="T8" fmla="*/ 1086 w 3188"/>
                <a:gd name="T9" fmla="*/ 1249 h 2024"/>
                <a:gd name="T10" fmla="*/ 1123 w 3188"/>
                <a:gd name="T11" fmla="*/ 1219 h 2024"/>
                <a:gd name="T12" fmla="*/ 1057 w 3188"/>
                <a:gd name="T13" fmla="*/ 1153 h 2024"/>
                <a:gd name="T14" fmla="*/ 877 w 3188"/>
                <a:gd name="T15" fmla="*/ 1021 h 2024"/>
                <a:gd name="T16" fmla="*/ 655 w 3188"/>
                <a:gd name="T17" fmla="*/ 907 h 2024"/>
                <a:gd name="T18" fmla="*/ 655 w 3188"/>
                <a:gd name="T19" fmla="*/ 846 h 2024"/>
                <a:gd name="T20" fmla="*/ 643 w 3188"/>
                <a:gd name="T21" fmla="*/ 708 h 2024"/>
                <a:gd name="T22" fmla="*/ 552 w 3188"/>
                <a:gd name="T23" fmla="*/ 642 h 2024"/>
                <a:gd name="T24" fmla="*/ 510 w 3188"/>
                <a:gd name="T25" fmla="*/ 570 h 2024"/>
                <a:gd name="T26" fmla="*/ 637 w 3188"/>
                <a:gd name="T27" fmla="*/ 564 h 2024"/>
                <a:gd name="T28" fmla="*/ 763 w 3188"/>
                <a:gd name="T29" fmla="*/ 570 h 2024"/>
                <a:gd name="T30" fmla="*/ 1091 w 3188"/>
                <a:gd name="T31" fmla="*/ 850 h 2024"/>
                <a:gd name="T32" fmla="*/ 1009 w 3188"/>
                <a:gd name="T33" fmla="*/ 566 h 2024"/>
                <a:gd name="T34" fmla="*/ 1054 w 3188"/>
                <a:gd name="T35" fmla="*/ 265 h 2024"/>
                <a:gd name="T36" fmla="*/ 1249 w 3188"/>
                <a:gd name="T37" fmla="*/ 0 h 2024"/>
                <a:gd name="T38" fmla="*/ 1466 w 3188"/>
                <a:gd name="T39" fmla="*/ 292 h 2024"/>
                <a:gd name="T40" fmla="*/ 1475 w 3188"/>
                <a:gd name="T41" fmla="*/ 548 h 2024"/>
                <a:gd name="T42" fmla="*/ 1567 w 3188"/>
                <a:gd name="T43" fmla="*/ 630 h 2024"/>
                <a:gd name="T44" fmla="*/ 1795 w 3188"/>
                <a:gd name="T45" fmla="*/ 365 h 2024"/>
                <a:gd name="T46" fmla="*/ 2245 w 3188"/>
                <a:gd name="T47" fmla="*/ 150 h 2024"/>
                <a:gd name="T48" fmla="*/ 2618 w 3188"/>
                <a:gd name="T49" fmla="*/ 180 h 2024"/>
                <a:gd name="T50" fmla="*/ 3050 w 3188"/>
                <a:gd name="T51" fmla="*/ 150 h 2024"/>
                <a:gd name="T52" fmla="*/ 3140 w 3188"/>
                <a:gd name="T53" fmla="*/ 210 h 2024"/>
                <a:gd name="T54" fmla="*/ 2990 w 3188"/>
                <a:gd name="T55" fmla="*/ 210 h 2024"/>
                <a:gd name="T56" fmla="*/ 2834 w 3188"/>
                <a:gd name="T57" fmla="*/ 377 h 2024"/>
                <a:gd name="T58" fmla="*/ 2702 w 3188"/>
                <a:gd name="T59" fmla="*/ 648 h 2024"/>
                <a:gd name="T60" fmla="*/ 2582 w 3188"/>
                <a:gd name="T61" fmla="*/ 828 h 2024"/>
                <a:gd name="T62" fmla="*/ 2234 w 3188"/>
                <a:gd name="T63" fmla="*/ 1009 h 2024"/>
                <a:gd name="T64" fmla="*/ 1963 w 3188"/>
                <a:gd name="T65" fmla="*/ 1075 h 2024"/>
                <a:gd name="T66" fmla="*/ 2257 w 3188"/>
                <a:gd name="T67" fmla="*/ 1111 h 2024"/>
                <a:gd name="T68" fmla="*/ 2600 w 3188"/>
                <a:gd name="T69" fmla="*/ 1207 h 2024"/>
                <a:gd name="T70" fmla="*/ 2894 w 3188"/>
                <a:gd name="T71" fmla="*/ 1441 h 2024"/>
                <a:gd name="T72" fmla="*/ 3122 w 3188"/>
                <a:gd name="T73" fmla="*/ 1555 h 2024"/>
                <a:gd name="T74" fmla="*/ 3032 w 3188"/>
                <a:gd name="T75" fmla="*/ 1585 h 2024"/>
                <a:gd name="T76" fmla="*/ 3008 w 3188"/>
                <a:gd name="T77" fmla="*/ 1591 h 2024"/>
                <a:gd name="T78" fmla="*/ 2960 w 3188"/>
                <a:gd name="T79" fmla="*/ 1597 h 2024"/>
                <a:gd name="T80" fmla="*/ 2882 w 3188"/>
                <a:gd name="T81" fmla="*/ 1609 h 2024"/>
                <a:gd name="T82" fmla="*/ 2846 w 3188"/>
                <a:gd name="T83" fmla="*/ 1609 h 2024"/>
                <a:gd name="T84" fmla="*/ 2774 w 3188"/>
                <a:gd name="T85" fmla="*/ 1615 h 2024"/>
                <a:gd name="T86" fmla="*/ 2726 w 3188"/>
                <a:gd name="T87" fmla="*/ 1621 h 2024"/>
                <a:gd name="T88" fmla="*/ 2708 w 3188"/>
                <a:gd name="T89" fmla="*/ 1621 h 2024"/>
                <a:gd name="T90" fmla="*/ 2594 w 3188"/>
                <a:gd name="T91" fmla="*/ 1657 h 2024"/>
                <a:gd name="T92" fmla="*/ 2533 w 3188"/>
                <a:gd name="T93" fmla="*/ 1663 h 2024"/>
                <a:gd name="T94" fmla="*/ 2444 w 3188"/>
                <a:gd name="T95" fmla="*/ 1675 h 2024"/>
                <a:gd name="T96" fmla="*/ 2378 w 3188"/>
                <a:gd name="T97" fmla="*/ 1687 h 2024"/>
                <a:gd name="T98" fmla="*/ 2360 w 3188"/>
                <a:gd name="T99" fmla="*/ 1705 h 2024"/>
                <a:gd name="T100" fmla="*/ 2305 w 3188"/>
                <a:gd name="T101" fmla="*/ 1687 h 2024"/>
                <a:gd name="T102" fmla="*/ 2263 w 3188"/>
                <a:gd name="T103" fmla="*/ 1663 h 2024"/>
                <a:gd name="T104" fmla="*/ 2017 w 3188"/>
                <a:gd name="T105" fmla="*/ 1585 h 2024"/>
                <a:gd name="T106" fmla="*/ 1711 w 3188"/>
                <a:gd name="T107" fmla="*/ 1453 h 2024"/>
                <a:gd name="T108" fmla="*/ 1880 w 3188"/>
                <a:gd name="T109" fmla="*/ 1844 h 2024"/>
                <a:gd name="T110" fmla="*/ 1771 w 3188"/>
                <a:gd name="T111" fmla="*/ 1922 h 2024"/>
                <a:gd name="T112" fmla="*/ 1531 w 3188"/>
                <a:gd name="T113" fmla="*/ 1753 h 2024"/>
                <a:gd name="T114" fmla="*/ 1411 w 3188"/>
                <a:gd name="T115" fmla="*/ 1477 h 2024"/>
                <a:gd name="T116" fmla="*/ 1219 w 3188"/>
                <a:gd name="T117" fmla="*/ 1291 h 2024"/>
                <a:gd name="T118" fmla="*/ 127 w 3188"/>
                <a:gd name="T119" fmla="*/ 2006 h 2024"/>
                <a:gd name="T120" fmla="*/ 865 w 3188"/>
                <a:gd name="T121" fmla="*/ 1429 h 202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close/>
                </a:path>
              </a:pathLst>
            </a:cu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sz="1800"/>
            </a:p>
          </p:txBody>
        </p:sp>
        <p:sp>
          <p:nvSpPr>
            <p:cNvPr id="18" name="Freeform 18">
              <a:extLst>
                <a:ext uri="{FF2B5EF4-FFF2-40B4-BE49-F238E27FC236}">
                  <a16:creationId xmlns:a16="http://schemas.microsoft.com/office/drawing/2014/main" id="{F8633414-80D8-9BBC-AD2D-D7B02A3D9E44}"/>
                </a:ext>
              </a:extLst>
            </p:cNvPr>
            <p:cNvSpPr>
              <a:spLocks/>
            </p:cNvSpPr>
            <p:nvPr/>
          </p:nvSpPr>
          <p:spPr bwMode="hidden">
            <a:xfrm>
              <a:off x="1344" y="293"/>
              <a:ext cx="2144" cy="1787"/>
            </a:xfrm>
            <a:custGeom>
              <a:avLst/>
              <a:gdLst>
                <a:gd name="T0" fmla="*/ 318 w 2144"/>
                <a:gd name="T1" fmla="*/ 1078 h 1787"/>
                <a:gd name="T2" fmla="*/ 217 w 2144"/>
                <a:gd name="T3" fmla="*/ 928 h 1787"/>
                <a:gd name="T4" fmla="*/ 102 w 2144"/>
                <a:gd name="T5" fmla="*/ 808 h 1787"/>
                <a:gd name="T6" fmla="*/ 36 w 2144"/>
                <a:gd name="T7" fmla="*/ 742 h 1787"/>
                <a:gd name="T8" fmla="*/ 0 w 2144"/>
                <a:gd name="T9" fmla="*/ 700 h 1787"/>
                <a:gd name="T10" fmla="*/ 270 w 2144"/>
                <a:gd name="T11" fmla="*/ 958 h 1787"/>
                <a:gd name="T12" fmla="*/ 294 w 2144"/>
                <a:gd name="T13" fmla="*/ 1006 h 1787"/>
                <a:gd name="T14" fmla="*/ 367 w 2144"/>
                <a:gd name="T15" fmla="*/ 670 h 1787"/>
                <a:gd name="T16" fmla="*/ 379 w 2144"/>
                <a:gd name="T17" fmla="*/ 411 h 1787"/>
                <a:gd name="T18" fmla="*/ 347 w 2144"/>
                <a:gd name="T19" fmla="*/ 118 h 1787"/>
                <a:gd name="T20" fmla="*/ 393 w 2144"/>
                <a:gd name="T21" fmla="*/ 0 h 1787"/>
                <a:gd name="T22" fmla="*/ 397 w 2144"/>
                <a:gd name="T23" fmla="*/ 357 h 1787"/>
                <a:gd name="T24" fmla="*/ 421 w 2144"/>
                <a:gd name="T25" fmla="*/ 609 h 1787"/>
                <a:gd name="T26" fmla="*/ 385 w 2144"/>
                <a:gd name="T27" fmla="*/ 826 h 1787"/>
                <a:gd name="T28" fmla="*/ 385 w 2144"/>
                <a:gd name="T29" fmla="*/ 1036 h 1787"/>
                <a:gd name="T30" fmla="*/ 877 w 2144"/>
                <a:gd name="T31" fmla="*/ 784 h 1787"/>
                <a:gd name="T32" fmla="*/ 1309 w 2144"/>
                <a:gd name="T33" fmla="*/ 555 h 1787"/>
                <a:gd name="T34" fmla="*/ 1802 w 2144"/>
                <a:gd name="T35" fmla="*/ 249 h 1787"/>
                <a:gd name="T36" fmla="*/ 2096 w 2144"/>
                <a:gd name="T37" fmla="*/ 69 h 1787"/>
                <a:gd name="T38" fmla="*/ 1814 w 2144"/>
                <a:gd name="T39" fmla="*/ 279 h 1787"/>
                <a:gd name="T40" fmla="*/ 1453 w 2144"/>
                <a:gd name="T41" fmla="*/ 501 h 1787"/>
                <a:gd name="T42" fmla="*/ 1123 w 2144"/>
                <a:gd name="T43" fmla="*/ 700 h 1787"/>
                <a:gd name="T44" fmla="*/ 739 w 2144"/>
                <a:gd name="T45" fmla="*/ 898 h 1787"/>
                <a:gd name="T46" fmla="*/ 463 w 2144"/>
                <a:gd name="T47" fmla="*/ 1084 h 1787"/>
                <a:gd name="T48" fmla="*/ 817 w 2144"/>
                <a:gd name="T49" fmla="*/ 1193 h 1787"/>
                <a:gd name="T50" fmla="*/ 1285 w 2144"/>
                <a:gd name="T51" fmla="*/ 1187 h 1787"/>
                <a:gd name="T52" fmla="*/ 1916 w 2144"/>
                <a:gd name="T53" fmla="*/ 1396 h 1787"/>
                <a:gd name="T54" fmla="*/ 2144 w 2144"/>
                <a:gd name="T55" fmla="*/ 1420 h 1787"/>
                <a:gd name="T56" fmla="*/ 1814 w 2144"/>
                <a:gd name="T57" fmla="*/ 1408 h 1787"/>
                <a:gd name="T58" fmla="*/ 1435 w 2144"/>
                <a:gd name="T59" fmla="*/ 1288 h 1787"/>
                <a:gd name="T60" fmla="*/ 1219 w 2144"/>
                <a:gd name="T61" fmla="*/ 1229 h 1787"/>
                <a:gd name="T62" fmla="*/ 799 w 2144"/>
                <a:gd name="T63" fmla="*/ 1223 h 1787"/>
                <a:gd name="T64" fmla="*/ 505 w 2144"/>
                <a:gd name="T65" fmla="*/ 1145 h 1787"/>
                <a:gd name="T66" fmla="*/ 733 w 2144"/>
                <a:gd name="T67" fmla="*/ 1378 h 1787"/>
                <a:gd name="T68" fmla="*/ 877 w 2144"/>
                <a:gd name="T69" fmla="*/ 1619 h 1787"/>
                <a:gd name="T70" fmla="*/ 1009 w 2144"/>
                <a:gd name="T71" fmla="*/ 1787 h 1787"/>
                <a:gd name="T72" fmla="*/ 817 w 2144"/>
                <a:gd name="T73" fmla="*/ 1607 h 1787"/>
                <a:gd name="T74" fmla="*/ 673 w 2144"/>
                <a:gd name="T75" fmla="*/ 1372 h 1787"/>
                <a:gd name="T76" fmla="*/ 415 w 2144"/>
                <a:gd name="T77" fmla="*/ 1109 h 1787"/>
                <a:gd name="T78" fmla="*/ 318 w 2144"/>
                <a:gd name="T79" fmla="*/ 1078 h 1787"/>
                <a:gd name="T80" fmla="*/ 318 w 2144"/>
                <a:gd name="T81" fmla="*/ 1078 h 178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sz="1800"/>
            </a:p>
          </p:txBody>
        </p:sp>
        <p:sp>
          <p:nvSpPr>
            <p:cNvPr id="19" name="Freeform 19">
              <a:extLst>
                <a:ext uri="{FF2B5EF4-FFF2-40B4-BE49-F238E27FC236}">
                  <a16:creationId xmlns:a16="http://schemas.microsoft.com/office/drawing/2014/main" id="{3C2A0A2B-00E4-2026-4DDA-B623A0E4A457}"/>
                </a:ext>
              </a:extLst>
            </p:cNvPr>
            <p:cNvSpPr>
              <a:spLocks/>
            </p:cNvSpPr>
            <p:nvPr/>
          </p:nvSpPr>
          <p:spPr bwMode="hidden">
            <a:xfrm>
              <a:off x="2932" y="1728"/>
              <a:ext cx="2828" cy="2366"/>
            </a:xfrm>
            <a:custGeom>
              <a:avLst/>
              <a:gdLst>
                <a:gd name="T0" fmla="*/ 1814 w 2828"/>
                <a:gd name="T1" fmla="*/ 606 h 2366"/>
                <a:gd name="T2" fmla="*/ 1615 w 2828"/>
                <a:gd name="T3" fmla="*/ 252 h 2366"/>
                <a:gd name="T4" fmla="*/ 1345 w 2828"/>
                <a:gd name="T5" fmla="*/ 132 h 2366"/>
                <a:gd name="T6" fmla="*/ 1381 w 2828"/>
                <a:gd name="T7" fmla="*/ 492 h 2366"/>
                <a:gd name="T8" fmla="*/ 955 w 2828"/>
                <a:gd name="T9" fmla="*/ 221 h 2366"/>
                <a:gd name="T10" fmla="*/ 877 w 2828"/>
                <a:gd name="T11" fmla="*/ 161 h 2366"/>
                <a:gd name="T12" fmla="*/ 841 w 2828"/>
                <a:gd name="T13" fmla="*/ 167 h 2366"/>
                <a:gd name="T14" fmla="*/ 720 w 2828"/>
                <a:gd name="T15" fmla="*/ 161 h 2366"/>
                <a:gd name="T16" fmla="*/ 613 w 2828"/>
                <a:gd name="T17" fmla="*/ 144 h 2366"/>
                <a:gd name="T18" fmla="*/ 492 w 2828"/>
                <a:gd name="T19" fmla="*/ 161 h 2366"/>
                <a:gd name="T20" fmla="*/ 432 w 2828"/>
                <a:gd name="T21" fmla="*/ 150 h 2366"/>
                <a:gd name="T22" fmla="*/ 342 w 2828"/>
                <a:gd name="T23" fmla="*/ 138 h 2366"/>
                <a:gd name="T24" fmla="*/ 246 w 2828"/>
                <a:gd name="T25" fmla="*/ 126 h 2366"/>
                <a:gd name="T26" fmla="*/ 174 w 2828"/>
                <a:gd name="T27" fmla="*/ 114 h 2366"/>
                <a:gd name="T28" fmla="*/ 216 w 2828"/>
                <a:gd name="T29" fmla="*/ 240 h 2366"/>
                <a:gd name="T30" fmla="*/ 607 w 2828"/>
                <a:gd name="T31" fmla="*/ 588 h 2366"/>
                <a:gd name="T32" fmla="*/ 1177 w 2828"/>
                <a:gd name="T33" fmla="*/ 817 h 2366"/>
                <a:gd name="T34" fmla="*/ 972 w 2828"/>
                <a:gd name="T35" fmla="*/ 871 h 2366"/>
                <a:gd name="T36" fmla="*/ 492 w 2828"/>
                <a:gd name="T37" fmla="*/ 1111 h 2366"/>
                <a:gd name="T38" fmla="*/ 276 w 2828"/>
                <a:gd name="T39" fmla="*/ 1441 h 2366"/>
                <a:gd name="T40" fmla="*/ 42 w 2828"/>
                <a:gd name="T41" fmla="*/ 1441 h 2366"/>
                <a:gd name="T42" fmla="*/ 367 w 2828"/>
                <a:gd name="T43" fmla="*/ 1585 h 2366"/>
                <a:gd name="T44" fmla="*/ 949 w 2828"/>
                <a:gd name="T45" fmla="*/ 1712 h 2366"/>
                <a:gd name="T46" fmla="*/ 1519 w 2828"/>
                <a:gd name="T47" fmla="*/ 1537 h 2366"/>
                <a:gd name="T48" fmla="*/ 1735 w 2828"/>
                <a:gd name="T49" fmla="*/ 1513 h 2366"/>
                <a:gd name="T50" fmla="*/ 1723 w 2828"/>
                <a:gd name="T51" fmla="*/ 1802 h 2366"/>
                <a:gd name="T52" fmla="*/ 2042 w 2828"/>
                <a:gd name="T53" fmla="*/ 2229 h 2366"/>
                <a:gd name="T54" fmla="*/ 2191 w 2828"/>
                <a:gd name="T55" fmla="*/ 2133 h 2366"/>
                <a:gd name="T56" fmla="*/ 2270 w 2828"/>
                <a:gd name="T57" fmla="*/ 1970 h 2366"/>
                <a:gd name="T58" fmla="*/ 2233 w 2828"/>
                <a:gd name="T59" fmla="*/ 1573 h 2366"/>
                <a:gd name="T60" fmla="*/ 2294 w 2828"/>
                <a:gd name="T61" fmla="*/ 1483 h 2366"/>
                <a:gd name="T62" fmla="*/ 2588 w 2828"/>
                <a:gd name="T63" fmla="*/ 1688 h 2366"/>
                <a:gd name="T64" fmla="*/ 2695 w 2828"/>
                <a:gd name="T65" fmla="*/ 1682 h 2366"/>
                <a:gd name="T66" fmla="*/ 2588 w 2828"/>
                <a:gd name="T67" fmla="*/ 1543 h 2366"/>
                <a:gd name="T68" fmla="*/ 2510 w 2828"/>
                <a:gd name="T69" fmla="*/ 1357 h 2366"/>
                <a:gd name="T70" fmla="*/ 2354 w 2828"/>
                <a:gd name="T71" fmla="*/ 1184 h 2366"/>
                <a:gd name="T72" fmla="*/ 2102 w 2828"/>
                <a:gd name="T73" fmla="*/ 931 h 2366"/>
                <a:gd name="T74" fmla="*/ 2137 w 2828"/>
                <a:gd name="T75" fmla="*/ 907 h 2366"/>
                <a:gd name="T76" fmla="*/ 2215 w 2828"/>
                <a:gd name="T77" fmla="*/ 871 h 2366"/>
                <a:gd name="T78" fmla="*/ 2324 w 2828"/>
                <a:gd name="T79" fmla="*/ 817 h 2366"/>
                <a:gd name="T80" fmla="*/ 2372 w 2828"/>
                <a:gd name="T81" fmla="*/ 787 h 2366"/>
                <a:gd name="T82" fmla="*/ 2078 w 2828"/>
                <a:gd name="T83" fmla="*/ 865 h 2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a:noFill/>
            </a:ln>
          </p:spPr>
          <p:txBody>
            <a:bodyPr/>
            <a:lstStyle/>
            <a:p>
              <a:pPr eaLnBrk="1" hangingPunct="1">
                <a:defRPr/>
              </a:pPr>
              <a:endParaRPr lang="hu-HU" sz="1800"/>
            </a:p>
          </p:txBody>
        </p:sp>
        <p:sp>
          <p:nvSpPr>
            <p:cNvPr id="20" name="Freeform 20">
              <a:extLst>
                <a:ext uri="{FF2B5EF4-FFF2-40B4-BE49-F238E27FC236}">
                  <a16:creationId xmlns:a16="http://schemas.microsoft.com/office/drawing/2014/main" id="{1C3396A9-0CB6-F336-701D-3A2409555394}"/>
                </a:ext>
              </a:extLst>
            </p:cNvPr>
            <p:cNvSpPr>
              <a:spLocks/>
            </p:cNvSpPr>
            <p:nvPr/>
          </p:nvSpPr>
          <p:spPr bwMode="hidden">
            <a:xfrm>
              <a:off x="3160" y="1860"/>
              <a:ext cx="2162" cy="1934"/>
            </a:xfrm>
            <a:custGeom>
              <a:avLst/>
              <a:gdLst>
                <a:gd name="T0" fmla="*/ 1946 w 2153"/>
                <a:gd name="T1" fmla="*/ 877 h 1930"/>
                <a:gd name="T2" fmla="*/ 2041 w 2153"/>
                <a:gd name="T3" fmla="*/ 1045 h 1930"/>
                <a:gd name="T4" fmla="*/ 2168 w 2153"/>
                <a:gd name="T5" fmla="*/ 1194 h 1930"/>
                <a:gd name="T6" fmla="*/ 2234 w 2153"/>
                <a:gd name="T7" fmla="*/ 1285 h 1930"/>
                <a:gd name="T8" fmla="*/ 2270 w 2153"/>
                <a:gd name="T9" fmla="*/ 1333 h 1930"/>
                <a:gd name="T10" fmla="*/ 1993 w 2153"/>
                <a:gd name="T11" fmla="*/ 1003 h 1930"/>
                <a:gd name="T12" fmla="*/ 1964 w 2153"/>
                <a:gd name="T13" fmla="*/ 955 h 1930"/>
                <a:gd name="T14" fmla="*/ 1884 w 2153"/>
                <a:gd name="T15" fmla="*/ 1279 h 1930"/>
                <a:gd name="T16" fmla="*/ 1870 w 2153"/>
                <a:gd name="T17" fmla="*/ 1525 h 1930"/>
                <a:gd name="T18" fmla="*/ 1922 w 2153"/>
                <a:gd name="T19" fmla="*/ 1958 h 1930"/>
                <a:gd name="T20" fmla="*/ 1891 w 2153"/>
                <a:gd name="T21" fmla="*/ 1982 h 1930"/>
                <a:gd name="T22" fmla="*/ 1843 w 2153"/>
                <a:gd name="T23" fmla="*/ 1573 h 1930"/>
                <a:gd name="T24" fmla="*/ 1822 w 2153"/>
                <a:gd name="T25" fmla="*/ 1327 h 1930"/>
                <a:gd name="T26" fmla="*/ 1863 w 2153"/>
                <a:gd name="T27" fmla="*/ 1111 h 1930"/>
                <a:gd name="T28" fmla="*/ 1870 w 2153"/>
                <a:gd name="T29" fmla="*/ 901 h 1930"/>
                <a:gd name="T30" fmla="*/ 1336 w 2153"/>
                <a:gd name="T31" fmla="*/ 1033 h 1930"/>
                <a:gd name="T32" fmla="*/ 872 w 2153"/>
                <a:gd name="T33" fmla="*/ 1158 h 1930"/>
                <a:gd name="T34" fmla="*/ 336 w 2153"/>
                <a:gd name="T35" fmla="*/ 1351 h 1930"/>
                <a:gd name="T36" fmla="*/ 18 w 2153"/>
                <a:gd name="T37" fmla="*/ 1459 h 1930"/>
                <a:gd name="T38" fmla="*/ 324 w 2153"/>
                <a:gd name="T39" fmla="*/ 1321 h 1930"/>
                <a:gd name="T40" fmla="*/ 721 w 2153"/>
                <a:gd name="T41" fmla="*/ 1170 h 1930"/>
                <a:gd name="T42" fmla="*/ 1074 w 2153"/>
                <a:gd name="T43" fmla="*/ 1063 h 1930"/>
                <a:gd name="T44" fmla="*/ 1489 w 2153"/>
                <a:gd name="T45" fmla="*/ 955 h 1930"/>
                <a:gd name="T46" fmla="*/ 1783 w 2153"/>
                <a:gd name="T47" fmla="*/ 841 h 1930"/>
                <a:gd name="T48" fmla="*/ 1411 w 2153"/>
                <a:gd name="T49" fmla="*/ 636 h 1930"/>
                <a:gd name="T50" fmla="*/ 913 w 2153"/>
                <a:gd name="T51" fmla="*/ 528 h 1930"/>
                <a:gd name="T52" fmla="*/ 240 w 2153"/>
                <a:gd name="T53" fmla="*/ 161 h 1930"/>
                <a:gd name="T54" fmla="*/ 0 w 2153"/>
                <a:gd name="T55" fmla="*/ 83 h 1930"/>
                <a:gd name="T56" fmla="*/ 342 w 2153"/>
                <a:gd name="T57" fmla="*/ 179 h 1930"/>
                <a:gd name="T58" fmla="*/ 751 w 2153"/>
                <a:gd name="T59" fmla="*/ 396 h 1930"/>
                <a:gd name="T60" fmla="*/ 985 w 2153"/>
                <a:gd name="T61" fmla="*/ 504 h 1930"/>
                <a:gd name="T62" fmla="*/ 1429 w 2153"/>
                <a:gd name="T63" fmla="*/ 606 h 1930"/>
                <a:gd name="T64" fmla="*/ 1741 w 2153"/>
                <a:gd name="T65" fmla="*/ 769 h 1930"/>
                <a:gd name="T66" fmla="*/ 1501 w 2153"/>
                <a:gd name="T67" fmla="*/ 474 h 1930"/>
                <a:gd name="T68" fmla="*/ 1358 w 2153"/>
                <a:gd name="T69" fmla="*/ 191 h 1930"/>
                <a:gd name="T70" fmla="*/ 1219 w 2153"/>
                <a:gd name="T71" fmla="*/ 0 h 1930"/>
                <a:gd name="T72" fmla="*/ 1417 w 2153"/>
                <a:gd name="T73" fmla="*/ 215 h 1930"/>
                <a:gd name="T74" fmla="*/ 1569 w 2153"/>
                <a:gd name="T75" fmla="*/ 498 h 1930"/>
                <a:gd name="T76" fmla="*/ 1843 w 2153"/>
                <a:gd name="T77" fmla="*/ 829 h 1930"/>
                <a:gd name="T78" fmla="*/ 1946 w 2153"/>
                <a:gd name="T79" fmla="*/ 877 h 1930"/>
                <a:gd name="T80" fmla="*/ 1946 w 2153"/>
                <a:gd name="T81" fmla="*/ 877 h 193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sz="1800"/>
            </a:p>
          </p:txBody>
        </p:sp>
      </p:grpSp>
      <p:sp>
        <p:nvSpPr>
          <p:cNvPr id="20501" name="Rectangle 21"/>
          <p:cNvSpPr>
            <a:spLocks noGrp="1" noChangeArrowheads="1"/>
          </p:cNvSpPr>
          <p:nvPr>
            <p:ph type="ctrTitle" sz="quarter"/>
          </p:nvPr>
        </p:nvSpPr>
        <p:spPr>
          <a:xfrm>
            <a:off x="914400" y="1828801"/>
            <a:ext cx="10363200" cy="1736725"/>
          </a:xfrm>
        </p:spPr>
        <p:txBody>
          <a:bodyPr/>
          <a:lstStyle>
            <a:lvl1pPr>
              <a:defRPr sz="5400"/>
            </a:lvl1pPr>
          </a:lstStyle>
          <a:p>
            <a:pPr lvl="0"/>
            <a:r>
              <a:rPr lang="hu-HU" altLang="hu-HU" noProof="0"/>
              <a:t>Mintacím szerkesztése</a:t>
            </a:r>
          </a:p>
        </p:txBody>
      </p:sp>
      <p:sp>
        <p:nvSpPr>
          <p:cNvPr id="20502" name="Rectangle 22"/>
          <p:cNvSpPr>
            <a:spLocks noGrp="1" noChangeArrowheads="1"/>
          </p:cNvSpPr>
          <p:nvPr>
            <p:ph type="subTitle" sz="quarter" idx="1"/>
          </p:nvPr>
        </p:nvSpPr>
        <p:spPr>
          <a:xfrm>
            <a:off x="1828800" y="3886200"/>
            <a:ext cx="8534400" cy="1752600"/>
          </a:xfrm>
        </p:spPr>
        <p:txBody>
          <a:bodyPr/>
          <a:lstStyle>
            <a:lvl1pPr marL="0" indent="0" algn="ctr">
              <a:buFont typeface="Wingdings" panose="05000000000000000000" pitchFamily="2" charset="2"/>
              <a:buNone/>
              <a:defRPr/>
            </a:lvl1pPr>
          </a:lstStyle>
          <a:p>
            <a:pPr lvl="0"/>
            <a:r>
              <a:rPr lang="hu-HU" altLang="hu-HU" noProof="0"/>
              <a:t>Alcím mintájának szerkesztése</a:t>
            </a:r>
          </a:p>
        </p:txBody>
      </p:sp>
      <p:sp>
        <p:nvSpPr>
          <p:cNvPr id="21" name="Rectangle 23">
            <a:extLst>
              <a:ext uri="{FF2B5EF4-FFF2-40B4-BE49-F238E27FC236}">
                <a16:creationId xmlns:a16="http://schemas.microsoft.com/office/drawing/2014/main" id="{53CBFE12-FB56-1E34-EA21-3E5B60D957D0}"/>
              </a:ext>
            </a:extLst>
          </p:cNvPr>
          <p:cNvSpPr>
            <a:spLocks noGrp="1" noChangeArrowheads="1"/>
          </p:cNvSpPr>
          <p:nvPr>
            <p:ph type="dt" sz="quarter" idx="10"/>
          </p:nvPr>
        </p:nvSpPr>
        <p:spPr/>
        <p:txBody>
          <a:bodyPr/>
          <a:lstStyle>
            <a:lvl1pPr>
              <a:defRPr/>
            </a:lvl1pPr>
          </a:lstStyle>
          <a:p>
            <a:pPr>
              <a:defRPr/>
            </a:pPr>
            <a:endParaRPr lang="hu-HU" altLang="hu-HU"/>
          </a:p>
        </p:txBody>
      </p:sp>
      <p:sp>
        <p:nvSpPr>
          <p:cNvPr id="22" name="Rectangle 24">
            <a:extLst>
              <a:ext uri="{FF2B5EF4-FFF2-40B4-BE49-F238E27FC236}">
                <a16:creationId xmlns:a16="http://schemas.microsoft.com/office/drawing/2014/main" id="{1160038E-977C-D13C-ED4E-740D2526752A}"/>
              </a:ext>
            </a:extLst>
          </p:cNvPr>
          <p:cNvSpPr>
            <a:spLocks noGrp="1" noChangeArrowheads="1"/>
          </p:cNvSpPr>
          <p:nvPr>
            <p:ph type="ftr" sz="quarter" idx="11"/>
          </p:nvPr>
        </p:nvSpPr>
        <p:spPr/>
        <p:txBody>
          <a:bodyPr/>
          <a:lstStyle>
            <a:lvl1pPr>
              <a:defRPr/>
            </a:lvl1pPr>
          </a:lstStyle>
          <a:p>
            <a:pPr>
              <a:defRPr/>
            </a:pPr>
            <a:endParaRPr lang="hu-HU" altLang="hu-HU"/>
          </a:p>
        </p:txBody>
      </p:sp>
      <p:sp>
        <p:nvSpPr>
          <p:cNvPr id="23" name="Rectangle 25">
            <a:extLst>
              <a:ext uri="{FF2B5EF4-FFF2-40B4-BE49-F238E27FC236}">
                <a16:creationId xmlns:a16="http://schemas.microsoft.com/office/drawing/2014/main" id="{ED38BF05-C943-4264-CD03-CB05482CB0B9}"/>
              </a:ext>
            </a:extLst>
          </p:cNvPr>
          <p:cNvSpPr>
            <a:spLocks noGrp="1" noChangeArrowheads="1"/>
          </p:cNvSpPr>
          <p:nvPr>
            <p:ph type="sldNum" sz="quarter" idx="12"/>
          </p:nvPr>
        </p:nvSpPr>
        <p:spPr/>
        <p:txBody>
          <a:bodyPr/>
          <a:lstStyle>
            <a:lvl1pPr>
              <a:defRPr/>
            </a:lvl1pPr>
          </a:lstStyle>
          <a:p>
            <a:pPr>
              <a:defRPr/>
            </a:pPr>
            <a:fld id="{E3F6AABC-C52D-42E3-9ECB-886677F96767}" type="slidenum">
              <a:rPr lang="hu-HU" altLang="hu-HU"/>
              <a:pPr>
                <a:defRPr/>
              </a:pPr>
              <a:t>‹#›</a:t>
            </a:fld>
            <a:endParaRPr lang="hu-HU" altLang="hu-HU"/>
          </a:p>
        </p:txBody>
      </p:sp>
    </p:spTree>
    <p:extLst>
      <p:ext uri="{BB962C8B-B14F-4D97-AF65-F5344CB8AC3E}">
        <p14:creationId xmlns:p14="http://schemas.microsoft.com/office/powerpoint/2010/main" val="21657700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23">
            <a:extLst>
              <a:ext uri="{FF2B5EF4-FFF2-40B4-BE49-F238E27FC236}">
                <a16:creationId xmlns:a16="http://schemas.microsoft.com/office/drawing/2014/main" id="{85E02379-B65A-6D24-5DD1-7A607BD03846}"/>
              </a:ext>
            </a:extLst>
          </p:cNvPr>
          <p:cNvSpPr>
            <a:spLocks noGrp="1" noChangeArrowheads="1"/>
          </p:cNvSpPr>
          <p:nvPr>
            <p:ph type="dt" sz="half" idx="10"/>
          </p:nvPr>
        </p:nvSpPr>
        <p:spPr>
          <a:ln/>
        </p:spPr>
        <p:txBody>
          <a:bodyPr/>
          <a:lstStyle>
            <a:lvl1pPr>
              <a:defRPr/>
            </a:lvl1pPr>
          </a:lstStyle>
          <a:p>
            <a:pPr>
              <a:defRPr/>
            </a:pPr>
            <a:endParaRPr lang="hu-HU" altLang="hu-HU"/>
          </a:p>
        </p:txBody>
      </p:sp>
      <p:sp>
        <p:nvSpPr>
          <p:cNvPr id="5" name="Rectangle 24">
            <a:extLst>
              <a:ext uri="{FF2B5EF4-FFF2-40B4-BE49-F238E27FC236}">
                <a16:creationId xmlns:a16="http://schemas.microsoft.com/office/drawing/2014/main" id="{C26D758F-00BD-1C99-63C7-A2B649B5400F}"/>
              </a:ext>
            </a:extLst>
          </p:cNvPr>
          <p:cNvSpPr>
            <a:spLocks noGrp="1" noChangeArrowheads="1"/>
          </p:cNvSpPr>
          <p:nvPr>
            <p:ph type="ftr" sz="quarter" idx="11"/>
          </p:nvPr>
        </p:nvSpPr>
        <p:spPr>
          <a:ln/>
        </p:spPr>
        <p:txBody>
          <a:bodyPr/>
          <a:lstStyle>
            <a:lvl1pPr>
              <a:defRPr/>
            </a:lvl1pPr>
          </a:lstStyle>
          <a:p>
            <a:pPr>
              <a:defRPr/>
            </a:pPr>
            <a:endParaRPr lang="hu-HU" altLang="hu-HU"/>
          </a:p>
        </p:txBody>
      </p:sp>
      <p:sp>
        <p:nvSpPr>
          <p:cNvPr id="6" name="Rectangle 25">
            <a:extLst>
              <a:ext uri="{FF2B5EF4-FFF2-40B4-BE49-F238E27FC236}">
                <a16:creationId xmlns:a16="http://schemas.microsoft.com/office/drawing/2014/main" id="{C39393B7-9CE6-83BC-CDBE-2A0A559381FB}"/>
              </a:ext>
            </a:extLst>
          </p:cNvPr>
          <p:cNvSpPr>
            <a:spLocks noGrp="1" noChangeArrowheads="1"/>
          </p:cNvSpPr>
          <p:nvPr>
            <p:ph type="sldNum" sz="quarter" idx="12"/>
          </p:nvPr>
        </p:nvSpPr>
        <p:spPr>
          <a:ln/>
        </p:spPr>
        <p:txBody>
          <a:bodyPr/>
          <a:lstStyle>
            <a:lvl1pPr>
              <a:defRPr/>
            </a:lvl1pPr>
          </a:lstStyle>
          <a:p>
            <a:pPr>
              <a:defRPr/>
            </a:pPr>
            <a:fld id="{E6FA0066-0638-414B-8E8D-8C1E5B988AE1}" type="slidenum">
              <a:rPr lang="hu-HU" altLang="hu-HU"/>
              <a:pPr>
                <a:defRPr/>
              </a:pPr>
              <a:t>‹#›</a:t>
            </a:fld>
            <a:endParaRPr lang="hu-HU" altLang="hu-HU"/>
          </a:p>
        </p:txBody>
      </p:sp>
    </p:spTree>
    <p:extLst>
      <p:ext uri="{BB962C8B-B14F-4D97-AF65-F5344CB8AC3E}">
        <p14:creationId xmlns:p14="http://schemas.microsoft.com/office/powerpoint/2010/main" val="37793704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831851" y="1709739"/>
            <a:ext cx="10515600" cy="2852737"/>
          </a:xfrm>
        </p:spPr>
        <p:txBody>
          <a:bodyPr anchor="b"/>
          <a:lstStyle>
            <a:lvl1pPr>
              <a:defRPr sz="6000"/>
            </a:lvl1pPr>
          </a:lstStyle>
          <a:p>
            <a:r>
              <a:rPr lang="hu-HU"/>
              <a:t>Mintacím szerkesztése</a:t>
            </a:r>
          </a:p>
        </p:txBody>
      </p:sp>
      <p:sp>
        <p:nvSpPr>
          <p:cNvPr id="3" name="Szöveg helye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hu-HU"/>
              <a:t>Mintaszöveg szerkesztése</a:t>
            </a:r>
          </a:p>
        </p:txBody>
      </p:sp>
      <p:sp>
        <p:nvSpPr>
          <p:cNvPr id="4" name="Rectangle 23">
            <a:extLst>
              <a:ext uri="{FF2B5EF4-FFF2-40B4-BE49-F238E27FC236}">
                <a16:creationId xmlns:a16="http://schemas.microsoft.com/office/drawing/2014/main" id="{D9EE4031-C320-B202-EB15-057A8DFE31E7}"/>
              </a:ext>
            </a:extLst>
          </p:cNvPr>
          <p:cNvSpPr>
            <a:spLocks noGrp="1" noChangeArrowheads="1"/>
          </p:cNvSpPr>
          <p:nvPr>
            <p:ph type="dt" sz="half" idx="10"/>
          </p:nvPr>
        </p:nvSpPr>
        <p:spPr>
          <a:ln/>
        </p:spPr>
        <p:txBody>
          <a:bodyPr/>
          <a:lstStyle>
            <a:lvl1pPr>
              <a:defRPr/>
            </a:lvl1pPr>
          </a:lstStyle>
          <a:p>
            <a:pPr>
              <a:defRPr/>
            </a:pPr>
            <a:endParaRPr lang="hu-HU" altLang="hu-HU"/>
          </a:p>
        </p:txBody>
      </p:sp>
      <p:sp>
        <p:nvSpPr>
          <p:cNvPr id="5" name="Rectangle 24">
            <a:extLst>
              <a:ext uri="{FF2B5EF4-FFF2-40B4-BE49-F238E27FC236}">
                <a16:creationId xmlns:a16="http://schemas.microsoft.com/office/drawing/2014/main" id="{543171C2-5455-BA35-274F-D98FBD5BE5CE}"/>
              </a:ext>
            </a:extLst>
          </p:cNvPr>
          <p:cNvSpPr>
            <a:spLocks noGrp="1" noChangeArrowheads="1"/>
          </p:cNvSpPr>
          <p:nvPr>
            <p:ph type="ftr" sz="quarter" idx="11"/>
          </p:nvPr>
        </p:nvSpPr>
        <p:spPr>
          <a:ln/>
        </p:spPr>
        <p:txBody>
          <a:bodyPr/>
          <a:lstStyle>
            <a:lvl1pPr>
              <a:defRPr/>
            </a:lvl1pPr>
          </a:lstStyle>
          <a:p>
            <a:pPr>
              <a:defRPr/>
            </a:pPr>
            <a:endParaRPr lang="hu-HU" altLang="hu-HU"/>
          </a:p>
        </p:txBody>
      </p:sp>
      <p:sp>
        <p:nvSpPr>
          <p:cNvPr id="6" name="Rectangle 25">
            <a:extLst>
              <a:ext uri="{FF2B5EF4-FFF2-40B4-BE49-F238E27FC236}">
                <a16:creationId xmlns:a16="http://schemas.microsoft.com/office/drawing/2014/main" id="{B3AAE9ED-C972-1413-DF43-F1BADECEE92E}"/>
              </a:ext>
            </a:extLst>
          </p:cNvPr>
          <p:cNvSpPr>
            <a:spLocks noGrp="1" noChangeArrowheads="1"/>
          </p:cNvSpPr>
          <p:nvPr>
            <p:ph type="sldNum" sz="quarter" idx="12"/>
          </p:nvPr>
        </p:nvSpPr>
        <p:spPr>
          <a:ln/>
        </p:spPr>
        <p:txBody>
          <a:bodyPr/>
          <a:lstStyle>
            <a:lvl1pPr>
              <a:defRPr/>
            </a:lvl1pPr>
          </a:lstStyle>
          <a:p>
            <a:pPr>
              <a:defRPr/>
            </a:pPr>
            <a:fld id="{9BAEA5CD-4C6A-4CED-AE0B-EF9FB66BD809}" type="slidenum">
              <a:rPr lang="hu-HU" altLang="hu-HU"/>
              <a:pPr>
                <a:defRPr/>
              </a:pPr>
              <a:t>‹#›</a:t>
            </a:fld>
            <a:endParaRPr lang="hu-HU" altLang="hu-HU"/>
          </a:p>
        </p:txBody>
      </p:sp>
    </p:spTree>
    <p:extLst>
      <p:ext uri="{BB962C8B-B14F-4D97-AF65-F5344CB8AC3E}">
        <p14:creationId xmlns:p14="http://schemas.microsoft.com/office/powerpoint/2010/main" val="828910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sz="half" idx="1"/>
          </p:nvPr>
        </p:nvSpPr>
        <p:spPr>
          <a:xfrm>
            <a:off x="609600" y="1600201"/>
            <a:ext cx="5384800" cy="4530725"/>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p:cNvSpPr>
            <a:spLocks noGrp="1"/>
          </p:cNvSpPr>
          <p:nvPr>
            <p:ph sz="half" idx="2"/>
          </p:nvPr>
        </p:nvSpPr>
        <p:spPr>
          <a:xfrm>
            <a:off x="6197600" y="1600201"/>
            <a:ext cx="5384800" cy="4530725"/>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Rectangle 23">
            <a:extLst>
              <a:ext uri="{FF2B5EF4-FFF2-40B4-BE49-F238E27FC236}">
                <a16:creationId xmlns:a16="http://schemas.microsoft.com/office/drawing/2014/main" id="{0EA9539A-8A6B-18A2-EA78-50BF2A6A2EEC}"/>
              </a:ext>
            </a:extLst>
          </p:cNvPr>
          <p:cNvSpPr>
            <a:spLocks noGrp="1" noChangeArrowheads="1"/>
          </p:cNvSpPr>
          <p:nvPr>
            <p:ph type="dt" sz="half" idx="10"/>
          </p:nvPr>
        </p:nvSpPr>
        <p:spPr>
          <a:ln/>
        </p:spPr>
        <p:txBody>
          <a:bodyPr/>
          <a:lstStyle>
            <a:lvl1pPr>
              <a:defRPr/>
            </a:lvl1pPr>
          </a:lstStyle>
          <a:p>
            <a:pPr>
              <a:defRPr/>
            </a:pPr>
            <a:endParaRPr lang="hu-HU" altLang="hu-HU"/>
          </a:p>
        </p:txBody>
      </p:sp>
      <p:sp>
        <p:nvSpPr>
          <p:cNvPr id="6" name="Rectangle 24">
            <a:extLst>
              <a:ext uri="{FF2B5EF4-FFF2-40B4-BE49-F238E27FC236}">
                <a16:creationId xmlns:a16="http://schemas.microsoft.com/office/drawing/2014/main" id="{7168AA3B-27E2-9DCC-280E-A46C99121CBD}"/>
              </a:ext>
            </a:extLst>
          </p:cNvPr>
          <p:cNvSpPr>
            <a:spLocks noGrp="1" noChangeArrowheads="1"/>
          </p:cNvSpPr>
          <p:nvPr>
            <p:ph type="ftr" sz="quarter" idx="11"/>
          </p:nvPr>
        </p:nvSpPr>
        <p:spPr>
          <a:ln/>
        </p:spPr>
        <p:txBody>
          <a:bodyPr/>
          <a:lstStyle>
            <a:lvl1pPr>
              <a:defRPr/>
            </a:lvl1pPr>
          </a:lstStyle>
          <a:p>
            <a:pPr>
              <a:defRPr/>
            </a:pPr>
            <a:endParaRPr lang="hu-HU" altLang="hu-HU"/>
          </a:p>
        </p:txBody>
      </p:sp>
      <p:sp>
        <p:nvSpPr>
          <p:cNvPr id="7" name="Rectangle 25">
            <a:extLst>
              <a:ext uri="{FF2B5EF4-FFF2-40B4-BE49-F238E27FC236}">
                <a16:creationId xmlns:a16="http://schemas.microsoft.com/office/drawing/2014/main" id="{36146BB8-1BF5-72A8-8F5A-F1C8A60AB152}"/>
              </a:ext>
            </a:extLst>
          </p:cNvPr>
          <p:cNvSpPr>
            <a:spLocks noGrp="1" noChangeArrowheads="1"/>
          </p:cNvSpPr>
          <p:nvPr>
            <p:ph type="sldNum" sz="quarter" idx="12"/>
          </p:nvPr>
        </p:nvSpPr>
        <p:spPr>
          <a:ln/>
        </p:spPr>
        <p:txBody>
          <a:bodyPr/>
          <a:lstStyle>
            <a:lvl1pPr>
              <a:defRPr/>
            </a:lvl1pPr>
          </a:lstStyle>
          <a:p>
            <a:pPr>
              <a:defRPr/>
            </a:pPr>
            <a:fld id="{78DE1CEE-CB83-4603-A422-B8FC93327F75}" type="slidenum">
              <a:rPr lang="hu-HU" altLang="hu-HU"/>
              <a:pPr>
                <a:defRPr/>
              </a:pPr>
              <a:t>‹#›</a:t>
            </a:fld>
            <a:endParaRPr lang="hu-HU" altLang="hu-HU"/>
          </a:p>
        </p:txBody>
      </p:sp>
    </p:spTree>
    <p:extLst>
      <p:ext uri="{BB962C8B-B14F-4D97-AF65-F5344CB8AC3E}">
        <p14:creationId xmlns:p14="http://schemas.microsoft.com/office/powerpoint/2010/main" val="35926327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840317" y="365126"/>
            <a:ext cx="10515600" cy="1325563"/>
          </a:xfrm>
        </p:spPr>
        <p:txBody>
          <a:bodyPr/>
          <a:lstStyle/>
          <a:p>
            <a:r>
              <a:rPr lang="hu-HU"/>
              <a:t>Mintacím szerkesztése</a:t>
            </a:r>
          </a:p>
        </p:txBody>
      </p:sp>
      <p:sp>
        <p:nvSpPr>
          <p:cNvPr id="3" name="Szöveg helye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p:cNvSpPr>
            <a:spLocks noGrp="1"/>
          </p:cNvSpPr>
          <p:nvPr>
            <p:ph sz="half" idx="2"/>
          </p:nvPr>
        </p:nvSpPr>
        <p:spPr>
          <a:xfrm>
            <a:off x="840318" y="2505075"/>
            <a:ext cx="5158316"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p:cNvSpPr>
            <a:spLocks noGrp="1"/>
          </p:cNvSpPr>
          <p:nvPr>
            <p:ph sz="quarter" idx="4"/>
          </p:nvPr>
        </p:nvSpPr>
        <p:spPr>
          <a:xfrm>
            <a:off x="6172200" y="2505075"/>
            <a:ext cx="5183717"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Rectangle 23">
            <a:extLst>
              <a:ext uri="{FF2B5EF4-FFF2-40B4-BE49-F238E27FC236}">
                <a16:creationId xmlns:a16="http://schemas.microsoft.com/office/drawing/2014/main" id="{CDF2AF66-6252-A6A8-A5BB-6964BBC1DE9E}"/>
              </a:ext>
            </a:extLst>
          </p:cNvPr>
          <p:cNvSpPr>
            <a:spLocks noGrp="1" noChangeArrowheads="1"/>
          </p:cNvSpPr>
          <p:nvPr>
            <p:ph type="dt" sz="half" idx="10"/>
          </p:nvPr>
        </p:nvSpPr>
        <p:spPr>
          <a:ln/>
        </p:spPr>
        <p:txBody>
          <a:bodyPr/>
          <a:lstStyle>
            <a:lvl1pPr>
              <a:defRPr/>
            </a:lvl1pPr>
          </a:lstStyle>
          <a:p>
            <a:pPr>
              <a:defRPr/>
            </a:pPr>
            <a:endParaRPr lang="hu-HU" altLang="hu-HU"/>
          </a:p>
        </p:txBody>
      </p:sp>
      <p:sp>
        <p:nvSpPr>
          <p:cNvPr id="8" name="Rectangle 24">
            <a:extLst>
              <a:ext uri="{FF2B5EF4-FFF2-40B4-BE49-F238E27FC236}">
                <a16:creationId xmlns:a16="http://schemas.microsoft.com/office/drawing/2014/main" id="{CCC4CFAD-7399-B76D-F8AD-F587455DC24F}"/>
              </a:ext>
            </a:extLst>
          </p:cNvPr>
          <p:cNvSpPr>
            <a:spLocks noGrp="1" noChangeArrowheads="1"/>
          </p:cNvSpPr>
          <p:nvPr>
            <p:ph type="ftr" sz="quarter" idx="11"/>
          </p:nvPr>
        </p:nvSpPr>
        <p:spPr>
          <a:ln/>
        </p:spPr>
        <p:txBody>
          <a:bodyPr/>
          <a:lstStyle>
            <a:lvl1pPr>
              <a:defRPr/>
            </a:lvl1pPr>
          </a:lstStyle>
          <a:p>
            <a:pPr>
              <a:defRPr/>
            </a:pPr>
            <a:endParaRPr lang="hu-HU" altLang="hu-HU"/>
          </a:p>
        </p:txBody>
      </p:sp>
      <p:sp>
        <p:nvSpPr>
          <p:cNvPr id="9" name="Rectangle 25">
            <a:extLst>
              <a:ext uri="{FF2B5EF4-FFF2-40B4-BE49-F238E27FC236}">
                <a16:creationId xmlns:a16="http://schemas.microsoft.com/office/drawing/2014/main" id="{BD135A42-851D-0A31-281F-E31BBB4E8157}"/>
              </a:ext>
            </a:extLst>
          </p:cNvPr>
          <p:cNvSpPr>
            <a:spLocks noGrp="1" noChangeArrowheads="1"/>
          </p:cNvSpPr>
          <p:nvPr>
            <p:ph type="sldNum" sz="quarter" idx="12"/>
          </p:nvPr>
        </p:nvSpPr>
        <p:spPr>
          <a:ln/>
        </p:spPr>
        <p:txBody>
          <a:bodyPr/>
          <a:lstStyle>
            <a:lvl1pPr>
              <a:defRPr/>
            </a:lvl1pPr>
          </a:lstStyle>
          <a:p>
            <a:pPr>
              <a:defRPr/>
            </a:pPr>
            <a:fld id="{8FBC6243-E80A-4CF1-BE06-9E508978AF7D}" type="slidenum">
              <a:rPr lang="hu-HU" altLang="hu-HU"/>
              <a:pPr>
                <a:defRPr/>
              </a:pPr>
              <a:t>‹#›</a:t>
            </a:fld>
            <a:endParaRPr lang="hu-HU" altLang="hu-HU"/>
          </a:p>
        </p:txBody>
      </p:sp>
    </p:spTree>
    <p:extLst>
      <p:ext uri="{BB962C8B-B14F-4D97-AF65-F5344CB8AC3E}">
        <p14:creationId xmlns:p14="http://schemas.microsoft.com/office/powerpoint/2010/main" val="1899521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75558-A264-444E-829B-51AAE6B4BFCE}"/>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908D9373-37D1-4135-8D34-755E139F79DD}"/>
              </a:ext>
            </a:extLst>
          </p:cNvPr>
          <p:cNvSpPr>
            <a:spLocks noGrp="1"/>
          </p:cNvSpPr>
          <p:nvPr>
            <p:ph idx="1"/>
          </p:nvPr>
        </p:nvSpPr>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55E4A6B-1966-4E57-9FB8-8B111E97BC11}"/>
              </a:ext>
            </a:extLst>
          </p:cNvPr>
          <p:cNvSpPr>
            <a:spLocks noGrp="1"/>
          </p:cNvSpPr>
          <p:nvPr>
            <p:ph type="dt" sz="half" idx="10"/>
          </p:nvPr>
        </p:nvSpPr>
        <p:spPr/>
        <p:txBody>
          <a:bodyPr/>
          <a:lstStyle/>
          <a:p>
            <a:fld id="{11EAACC7-3B3F-47D1-959A-EF58926E955E}" type="datetimeFigureOut">
              <a:rPr lang="en-US" smtClean="0"/>
              <a:t>3/27/2025</a:t>
            </a:fld>
            <a:endParaRPr lang="en-US" dirty="0"/>
          </a:p>
        </p:txBody>
      </p:sp>
      <p:sp>
        <p:nvSpPr>
          <p:cNvPr id="5" name="Footer Placeholder 4">
            <a:extLst>
              <a:ext uri="{FF2B5EF4-FFF2-40B4-BE49-F238E27FC236}">
                <a16:creationId xmlns:a16="http://schemas.microsoft.com/office/drawing/2014/main" id="{133FC3DD-F2BE-41FF-895B-00129AAB15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1F830C-8424-4FAF-A011-605AE1D147FC}"/>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12010652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Rectangle 23">
            <a:extLst>
              <a:ext uri="{FF2B5EF4-FFF2-40B4-BE49-F238E27FC236}">
                <a16:creationId xmlns:a16="http://schemas.microsoft.com/office/drawing/2014/main" id="{9C594747-9624-E4BB-6359-61B1585EE9B9}"/>
              </a:ext>
            </a:extLst>
          </p:cNvPr>
          <p:cNvSpPr>
            <a:spLocks noGrp="1" noChangeArrowheads="1"/>
          </p:cNvSpPr>
          <p:nvPr>
            <p:ph type="dt" sz="half" idx="10"/>
          </p:nvPr>
        </p:nvSpPr>
        <p:spPr>
          <a:ln/>
        </p:spPr>
        <p:txBody>
          <a:bodyPr/>
          <a:lstStyle>
            <a:lvl1pPr>
              <a:defRPr/>
            </a:lvl1pPr>
          </a:lstStyle>
          <a:p>
            <a:pPr>
              <a:defRPr/>
            </a:pPr>
            <a:endParaRPr lang="hu-HU" altLang="hu-HU"/>
          </a:p>
        </p:txBody>
      </p:sp>
      <p:sp>
        <p:nvSpPr>
          <p:cNvPr id="4" name="Rectangle 24">
            <a:extLst>
              <a:ext uri="{FF2B5EF4-FFF2-40B4-BE49-F238E27FC236}">
                <a16:creationId xmlns:a16="http://schemas.microsoft.com/office/drawing/2014/main" id="{D9FF4BF7-6812-1B73-A931-3E5AC0735565}"/>
              </a:ext>
            </a:extLst>
          </p:cNvPr>
          <p:cNvSpPr>
            <a:spLocks noGrp="1" noChangeArrowheads="1"/>
          </p:cNvSpPr>
          <p:nvPr>
            <p:ph type="ftr" sz="quarter" idx="11"/>
          </p:nvPr>
        </p:nvSpPr>
        <p:spPr>
          <a:ln/>
        </p:spPr>
        <p:txBody>
          <a:bodyPr/>
          <a:lstStyle>
            <a:lvl1pPr>
              <a:defRPr/>
            </a:lvl1pPr>
          </a:lstStyle>
          <a:p>
            <a:pPr>
              <a:defRPr/>
            </a:pPr>
            <a:endParaRPr lang="hu-HU" altLang="hu-HU"/>
          </a:p>
        </p:txBody>
      </p:sp>
      <p:sp>
        <p:nvSpPr>
          <p:cNvPr id="5" name="Rectangle 25">
            <a:extLst>
              <a:ext uri="{FF2B5EF4-FFF2-40B4-BE49-F238E27FC236}">
                <a16:creationId xmlns:a16="http://schemas.microsoft.com/office/drawing/2014/main" id="{EEBD3DFE-F45A-7D52-2B95-2315AEFF369C}"/>
              </a:ext>
            </a:extLst>
          </p:cNvPr>
          <p:cNvSpPr>
            <a:spLocks noGrp="1" noChangeArrowheads="1"/>
          </p:cNvSpPr>
          <p:nvPr>
            <p:ph type="sldNum" sz="quarter" idx="12"/>
          </p:nvPr>
        </p:nvSpPr>
        <p:spPr>
          <a:ln/>
        </p:spPr>
        <p:txBody>
          <a:bodyPr/>
          <a:lstStyle>
            <a:lvl1pPr>
              <a:defRPr/>
            </a:lvl1pPr>
          </a:lstStyle>
          <a:p>
            <a:pPr>
              <a:defRPr/>
            </a:pPr>
            <a:fld id="{12696C1F-C803-49D4-A7A0-F783911A9D4C}" type="slidenum">
              <a:rPr lang="hu-HU" altLang="hu-HU"/>
              <a:pPr>
                <a:defRPr/>
              </a:pPr>
              <a:t>‹#›</a:t>
            </a:fld>
            <a:endParaRPr lang="hu-HU" altLang="hu-HU"/>
          </a:p>
        </p:txBody>
      </p:sp>
    </p:spTree>
    <p:extLst>
      <p:ext uri="{BB962C8B-B14F-4D97-AF65-F5344CB8AC3E}">
        <p14:creationId xmlns:p14="http://schemas.microsoft.com/office/powerpoint/2010/main" val="9225529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Rectangle 23">
            <a:extLst>
              <a:ext uri="{FF2B5EF4-FFF2-40B4-BE49-F238E27FC236}">
                <a16:creationId xmlns:a16="http://schemas.microsoft.com/office/drawing/2014/main" id="{A09DE7E6-9C10-A01D-CB2A-46CB63F7B222}"/>
              </a:ext>
            </a:extLst>
          </p:cNvPr>
          <p:cNvSpPr>
            <a:spLocks noGrp="1" noChangeArrowheads="1"/>
          </p:cNvSpPr>
          <p:nvPr>
            <p:ph type="dt" sz="half" idx="10"/>
          </p:nvPr>
        </p:nvSpPr>
        <p:spPr>
          <a:ln/>
        </p:spPr>
        <p:txBody>
          <a:bodyPr/>
          <a:lstStyle>
            <a:lvl1pPr>
              <a:defRPr/>
            </a:lvl1pPr>
          </a:lstStyle>
          <a:p>
            <a:pPr>
              <a:defRPr/>
            </a:pPr>
            <a:endParaRPr lang="hu-HU" altLang="hu-HU"/>
          </a:p>
        </p:txBody>
      </p:sp>
      <p:sp>
        <p:nvSpPr>
          <p:cNvPr id="3" name="Rectangle 24">
            <a:extLst>
              <a:ext uri="{FF2B5EF4-FFF2-40B4-BE49-F238E27FC236}">
                <a16:creationId xmlns:a16="http://schemas.microsoft.com/office/drawing/2014/main" id="{FBA49D89-3AC7-67ED-B3B5-DBC3F89C732F}"/>
              </a:ext>
            </a:extLst>
          </p:cNvPr>
          <p:cNvSpPr>
            <a:spLocks noGrp="1" noChangeArrowheads="1"/>
          </p:cNvSpPr>
          <p:nvPr>
            <p:ph type="ftr" sz="quarter" idx="11"/>
          </p:nvPr>
        </p:nvSpPr>
        <p:spPr>
          <a:ln/>
        </p:spPr>
        <p:txBody>
          <a:bodyPr/>
          <a:lstStyle>
            <a:lvl1pPr>
              <a:defRPr/>
            </a:lvl1pPr>
          </a:lstStyle>
          <a:p>
            <a:pPr>
              <a:defRPr/>
            </a:pPr>
            <a:endParaRPr lang="hu-HU" altLang="hu-HU"/>
          </a:p>
        </p:txBody>
      </p:sp>
      <p:sp>
        <p:nvSpPr>
          <p:cNvPr id="4" name="Rectangle 25">
            <a:extLst>
              <a:ext uri="{FF2B5EF4-FFF2-40B4-BE49-F238E27FC236}">
                <a16:creationId xmlns:a16="http://schemas.microsoft.com/office/drawing/2014/main" id="{93BF54D7-426D-C833-9C3D-984EFB795C0F}"/>
              </a:ext>
            </a:extLst>
          </p:cNvPr>
          <p:cNvSpPr>
            <a:spLocks noGrp="1" noChangeArrowheads="1"/>
          </p:cNvSpPr>
          <p:nvPr>
            <p:ph type="sldNum" sz="quarter" idx="12"/>
          </p:nvPr>
        </p:nvSpPr>
        <p:spPr>
          <a:ln/>
        </p:spPr>
        <p:txBody>
          <a:bodyPr/>
          <a:lstStyle>
            <a:lvl1pPr>
              <a:defRPr/>
            </a:lvl1pPr>
          </a:lstStyle>
          <a:p>
            <a:pPr>
              <a:defRPr/>
            </a:pPr>
            <a:fld id="{A4EB3357-4B77-495B-ABFA-B4DA0CF3ABED}" type="slidenum">
              <a:rPr lang="hu-HU" altLang="hu-HU"/>
              <a:pPr>
                <a:defRPr/>
              </a:pPr>
              <a:t>‹#›</a:t>
            </a:fld>
            <a:endParaRPr lang="hu-HU" altLang="hu-HU"/>
          </a:p>
        </p:txBody>
      </p:sp>
    </p:spTree>
    <p:extLst>
      <p:ext uri="{BB962C8B-B14F-4D97-AF65-F5344CB8AC3E}">
        <p14:creationId xmlns:p14="http://schemas.microsoft.com/office/powerpoint/2010/main" val="29933630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40318" y="457200"/>
            <a:ext cx="3932767" cy="1600200"/>
          </a:xfrm>
        </p:spPr>
        <p:txBody>
          <a:bodyPr anchor="b"/>
          <a:lstStyle>
            <a:lvl1pPr>
              <a:defRPr sz="3200"/>
            </a:lvl1pPr>
          </a:lstStyle>
          <a:p>
            <a:r>
              <a:rPr lang="hu-HU"/>
              <a:t>Mintacím szerkesztése</a:t>
            </a:r>
          </a:p>
        </p:txBody>
      </p:sp>
      <p:sp>
        <p:nvSpPr>
          <p:cNvPr id="3" name="Tartalom helye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Rectangle 23">
            <a:extLst>
              <a:ext uri="{FF2B5EF4-FFF2-40B4-BE49-F238E27FC236}">
                <a16:creationId xmlns:a16="http://schemas.microsoft.com/office/drawing/2014/main" id="{DAFFC321-9260-143A-776A-B2824D3ABE5F}"/>
              </a:ext>
            </a:extLst>
          </p:cNvPr>
          <p:cNvSpPr>
            <a:spLocks noGrp="1" noChangeArrowheads="1"/>
          </p:cNvSpPr>
          <p:nvPr>
            <p:ph type="dt" sz="half" idx="10"/>
          </p:nvPr>
        </p:nvSpPr>
        <p:spPr>
          <a:ln/>
        </p:spPr>
        <p:txBody>
          <a:bodyPr/>
          <a:lstStyle>
            <a:lvl1pPr>
              <a:defRPr/>
            </a:lvl1pPr>
          </a:lstStyle>
          <a:p>
            <a:pPr>
              <a:defRPr/>
            </a:pPr>
            <a:endParaRPr lang="hu-HU" altLang="hu-HU"/>
          </a:p>
        </p:txBody>
      </p:sp>
      <p:sp>
        <p:nvSpPr>
          <p:cNvPr id="6" name="Rectangle 24">
            <a:extLst>
              <a:ext uri="{FF2B5EF4-FFF2-40B4-BE49-F238E27FC236}">
                <a16:creationId xmlns:a16="http://schemas.microsoft.com/office/drawing/2014/main" id="{F679BD3C-4B37-D109-D062-050C7006844D}"/>
              </a:ext>
            </a:extLst>
          </p:cNvPr>
          <p:cNvSpPr>
            <a:spLocks noGrp="1" noChangeArrowheads="1"/>
          </p:cNvSpPr>
          <p:nvPr>
            <p:ph type="ftr" sz="quarter" idx="11"/>
          </p:nvPr>
        </p:nvSpPr>
        <p:spPr>
          <a:ln/>
        </p:spPr>
        <p:txBody>
          <a:bodyPr/>
          <a:lstStyle>
            <a:lvl1pPr>
              <a:defRPr/>
            </a:lvl1pPr>
          </a:lstStyle>
          <a:p>
            <a:pPr>
              <a:defRPr/>
            </a:pPr>
            <a:endParaRPr lang="hu-HU" altLang="hu-HU"/>
          </a:p>
        </p:txBody>
      </p:sp>
      <p:sp>
        <p:nvSpPr>
          <p:cNvPr id="7" name="Rectangle 25">
            <a:extLst>
              <a:ext uri="{FF2B5EF4-FFF2-40B4-BE49-F238E27FC236}">
                <a16:creationId xmlns:a16="http://schemas.microsoft.com/office/drawing/2014/main" id="{AD5C2C99-92BE-3413-BD65-802B2619B00A}"/>
              </a:ext>
            </a:extLst>
          </p:cNvPr>
          <p:cNvSpPr>
            <a:spLocks noGrp="1" noChangeArrowheads="1"/>
          </p:cNvSpPr>
          <p:nvPr>
            <p:ph type="sldNum" sz="quarter" idx="12"/>
          </p:nvPr>
        </p:nvSpPr>
        <p:spPr>
          <a:ln/>
        </p:spPr>
        <p:txBody>
          <a:bodyPr/>
          <a:lstStyle>
            <a:lvl1pPr>
              <a:defRPr/>
            </a:lvl1pPr>
          </a:lstStyle>
          <a:p>
            <a:pPr>
              <a:defRPr/>
            </a:pPr>
            <a:fld id="{2B9AB1F3-3B03-47DE-A474-9A1594DDC915}" type="slidenum">
              <a:rPr lang="hu-HU" altLang="hu-HU"/>
              <a:pPr>
                <a:defRPr/>
              </a:pPr>
              <a:t>‹#›</a:t>
            </a:fld>
            <a:endParaRPr lang="hu-HU" altLang="hu-HU"/>
          </a:p>
        </p:txBody>
      </p:sp>
    </p:spTree>
    <p:extLst>
      <p:ext uri="{BB962C8B-B14F-4D97-AF65-F5344CB8AC3E}">
        <p14:creationId xmlns:p14="http://schemas.microsoft.com/office/powerpoint/2010/main" val="30736276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40318" y="457200"/>
            <a:ext cx="3932767" cy="1600200"/>
          </a:xfrm>
        </p:spPr>
        <p:txBody>
          <a:bodyPr anchor="b"/>
          <a:lstStyle>
            <a:lvl1pPr>
              <a:defRPr sz="3200"/>
            </a:lvl1pPr>
          </a:lstStyle>
          <a:p>
            <a:r>
              <a:rPr lang="hu-HU"/>
              <a:t>Mintacím szerkesztése</a:t>
            </a:r>
          </a:p>
        </p:txBody>
      </p:sp>
      <p:sp>
        <p:nvSpPr>
          <p:cNvPr id="3" name="Kép helye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u-HU" noProof="0"/>
          </a:p>
        </p:txBody>
      </p:sp>
      <p:sp>
        <p:nvSpPr>
          <p:cNvPr id="4" name="Szöveg helye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Rectangle 23">
            <a:extLst>
              <a:ext uri="{FF2B5EF4-FFF2-40B4-BE49-F238E27FC236}">
                <a16:creationId xmlns:a16="http://schemas.microsoft.com/office/drawing/2014/main" id="{750E3308-1D61-906C-4074-9D9C34F3D280}"/>
              </a:ext>
            </a:extLst>
          </p:cNvPr>
          <p:cNvSpPr>
            <a:spLocks noGrp="1" noChangeArrowheads="1"/>
          </p:cNvSpPr>
          <p:nvPr>
            <p:ph type="dt" sz="half" idx="10"/>
          </p:nvPr>
        </p:nvSpPr>
        <p:spPr>
          <a:ln/>
        </p:spPr>
        <p:txBody>
          <a:bodyPr/>
          <a:lstStyle>
            <a:lvl1pPr>
              <a:defRPr/>
            </a:lvl1pPr>
          </a:lstStyle>
          <a:p>
            <a:pPr>
              <a:defRPr/>
            </a:pPr>
            <a:endParaRPr lang="hu-HU" altLang="hu-HU"/>
          </a:p>
        </p:txBody>
      </p:sp>
      <p:sp>
        <p:nvSpPr>
          <p:cNvPr id="6" name="Rectangle 24">
            <a:extLst>
              <a:ext uri="{FF2B5EF4-FFF2-40B4-BE49-F238E27FC236}">
                <a16:creationId xmlns:a16="http://schemas.microsoft.com/office/drawing/2014/main" id="{441583DD-9156-1A90-C58E-E06464251F6F}"/>
              </a:ext>
            </a:extLst>
          </p:cNvPr>
          <p:cNvSpPr>
            <a:spLocks noGrp="1" noChangeArrowheads="1"/>
          </p:cNvSpPr>
          <p:nvPr>
            <p:ph type="ftr" sz="quarter" idx="11"/>
          </p:nvPr>
        </p:nvSpPr>
        <p:spPr>
          <a:ln/>
        </p:spPr>
        <p:txBody>
          <a:bodyPr/>
          <a:lstStyle>
            <a:lvl1pPr>
              <a:defRPr/>
            </a:lvl1pPr>
          </a:lstStyle>
          <a:p>
            <a:pPr>
              <a:defRPr/>
            </a:pPr>
            <a:endParaRPr lang="hu-HU" altLang="hu-HU"/>
          </a:p>
        </p:txBody>
      </p:sp>
      <p:sp>
        <p:nvSpPr>
          <p:cNvPr id="7" name="Rectangle 25">
            <a:extLst>
              <a:ext uri="{FF2B5EF4-FFF2-40B4-BE49-F238E27FC236}">
                <a16:creationId xmlns:a16="http://schemas.microsoft.com/office/drawing/2014/main" id="{1254CB1E-965C-D3F9-3222-896B62CFC7EC}"/>
              </a:ext>
            </a:extLst>
          </p:cNvPr>
          <p:cNvSpPr>
            <a:spLocks noGrp="1" noChangeArrowheads="1"/>
          </p:cNvSpPr>
          <p:nvPr>
            <p:ph type="sldNum" sz="quarter" idx="12"/>
          </p:nvPr>
        </p:nvSpPr>
        <p:spPr>
          <a:ln/>
        </p:spPr>
        <p:txBody>
          <a:bodyPr/>
          <a:lstStyle>
            <a:lvl1pPr>
              <a:defRPr/>
            </a:lvl1pPr>
          </a:lstStyle>
          <a:p>
            <a:pPr>
              <a:defRPr/>
            </a:pPr>
            <a:fld id="{ABB47E0A-4B9C-4758-8DA1-BD8C99EF5CE9}" type="slidenum">
              <a:rPr lang="hu-HU" altLang="hu-HU"/>
              <a:pPr>
                <a:defRPr/>
              </a:pPr>
              <a:t>‹#›</a:t>
            </a:fld>
            <a:endParaRPr lang="hu-HU" altLang="hu-HU"/>
          </a:p>
        </p:txBody>
      </p:sp>
    </p:spTree>
    <p:extLst>
      <p:ext uri="{BB962C8B-B14F-4D97-AF65-F5344CB8AC3E}">
        <p14:creationId xmlns:p14="http://schemas.microsoft.com/office/powerpoint/2010/main" val="23370052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Függőleges szöveg helye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23">
            <a:extLst>
              <a:ext uri="{FF2B5EF4-FFF2-40B4-BE49-F238E27FC236}">
                <a16:creationId xmlns:a16="http://schemas.microsoft.com/office/drawing/2014/main" id="{69DF1375-B07F-C235-3721-E9C1CEF9A464}"/>
              </a:ext>
            </a:extLst>
          </p:cNvPr>
          <p:cNvSpPr>
            <a:spLocks noGrp="1" noChangeArrowheads="1"/>
          </p:cNvSpPr>
          <p:nvPr>
            <p:ph type="dt" sz="half" idx="10"/>
          </p:nvPr>
        </p:nvSpPr>
        <p:spPr>
          <a:ln/>
        </p:spPr>
        <p:txBody>
          <a:bodyPr/>
          <a:lstStyle>
            <a:lvl1pPr>
              <a:defRPr/>
            </a:lvl1pPr>
          </a:lstStyle>
          <a:p>
            <a:pPr>
              <a:defRPr/>
            </a:pPr>
            <a:endParaRPr lang="hu-HU" altLang="hu-HU"/>
          </a:p>
        </p:txBody>
      </p:sp>
      <p:sp>
        <p:nvSpPr>
          <p:cNvPr id="5" name="Rectangle 24">
            <a:extLst>
              <a:ext uri="{FF2B5EF4-FFF2-40B4-BE49-F238E27FC236}">
                <a16:creationId xmlns:a16="http://schemas.microsoft.com/office/drawing/2014/main" id="{D8285BE3-137E-C6BE-EB26-B6C4DD08504D}"/>
              </a:ext>
            </a:extLst>
          </p:cNvPr>
          <p:cNvSpPr>
            <a:spLocks noGrp="1" noChangeArrowheads="1"/>
          </p:cNvSpPr>
          <p:nvPr>
            <p:ph type="ftr" sz="quarter" idx="11"/>
          </p:nvPr>
        </p:nvSpPr>
        <p:spPr>
          <a:ln/>
        </p:spPr>
        <p:txBody>
          <a:bodyPr/>
          <a:lstStyle>
            <a:lvl1pPr>
              <a:defRPr/>
            </a:lvl1pPr>
          </a:lstStyle>
          <a:p>
            <a:pPr>
              <a:defRPr/>
            </a:pPr>
            <a:endParaRPr lang="hu-HU" altLang="hu-HU"/>
          </a:p>
        </p:txBody>
      </p:sp>
      <p:sp>
        <p:nvSpPr>
          <p:cNvPr id="6" name="Rectangle 25">
            <a:extLst>
              <a:ext uri="{FF2B5EF4-FFF2-40B4-BE49-F238E27FC236}">
                <a16:creationId xmlns:a16="http://schemas.microsoft.com/office/drawing/2014/main" id="{D9199143-889B-5209-4349-CFC858C8AE48}"/>
              </a:ext>
            </a:extLst>
          </p:cNvPr>
          <p:cNvSpPr>
            <a:spLocks noGrp="1" noChangeArrowheads="1"/>
          </p:cNvSpPr>
          <p:nvPr>
            <p:ph type="sldNum" sz="quarter" idx="12"/>
          </p:nvPr>
        </p:nvSpPr>
        <p:spPr>
          <a:ln/>
        </p:spPr>
        <p:txBody>
          <a:bodyPr/>
          <a:lstStyle>
            <a:lvl1pPr>
              <a:defRPr/>
            </a:lvl1pPr>
          </a:lstStyle>
          <a:p>
            <a:pPr>
              <a:defRPr/>
            </a:pPr>
            <a:fld id="{E0E0AE63-EA44-4141-878D-21A3688E8544}" type="slidenum">
              <a:rPr lang="hu-HU" altLang="hu-HU"/>
              <a:pPr>
                <a:defRPr/>
              </a:pPr>
              <a:t>‹#›</a:t>
            </a:fld>
            <a:endParaRPr lang="hu-HU" altLang="hu-HU"/>
          </a:p>
        </p:txBody>
      </p:sp>
    </p:spTree>
    <p:extLst>
      <p:ext uri="{BB962C8B-B14F-4D97-AF65-F5344CB8AC3E}">
        <p14:creationId xmlns:p14="http://schemas.microsoft.com/office/powerpoint/2010/main" val="14086534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8839200" y="277813"/>
            <a:ext cx="2743200" cy="5853112"/>
          </a:xfrm>
        </p:spPr>
        <p:txBody>
          <a:bodyPr vert="eaVert"/>
          <a:lstStyle/>
          <a:p>
            <a:r>
              <a:rPr lang="hu-HU"/>
              <a:t>Mintacím szerkesztése</a:t>
            </a:r>
          </a:p>
        </p:txBody>
      </p:sp>
      <p:sp>
        <p:nvSpPr>
          <p:cNvPr id="3" name="Függőleges szöveg helye 2"/>
          <p:cNvSpPr>
            <a:spLocks noGrp="1"/>
          </p:cNvSpPr>
          <p:nvPr>
            <p:ph type="body" orient="vert" idx="1"/>
          </p:nvPr>
        </p:nvSpPr>
        <p:spPr>
          <a:xfrm>
            <a:off x="609600" y="277813"/>
            <a:ext cx="8026400" cy="5853112"/>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23">
            <a:extLst>
              <a:ext uri="{FF2B5EF4-FFF2-40B4-BE49-F238E27FC236}">
                <a16:creationId xmlns:a16="http://schemas.microsoft.com/office/drawing/2014/main" id="{A408F7A7-ADA3-D91A-EF43-DD21E65CAF2B}"/>
              </a:ext>
            </a:extLst>
          </p:cNvPr>
          <p:cNvSpPr>
            <a:spLocks noGrp="1" noChangeArrowheads="1"/>
          </p:cNvSpPr>
          <p:nvPr>
            <p:ph type="dt" sz="half" idx="10"/>
          </p:nvPr>
        </p:nvSpPr>
        <p:spPr>
          <a:ln/>
        </p:spPr>
        <p:txBody>
          <a:bodyPr/>
          <a:lstStyle>
            <a:lvl1pPr>
              <a:defRPr/>
            </a:lvl1pPr>
          </a:lstStyle>
          <a:p>
            <a:pPr>
              <a:defRPr/>
            </a:pPr>
            <a:endParaRPr lang="hu-HU" altLang="hu-HU"/>
          </a:p>
        </p:txBody>
      </p:sp>
      <p:sp>
        <p:nvSpPr>
          <p:cNvPr id="5" name="Rectangle 24">
            <a:extLst>
              <a:ext uri="{FF2B5EF4-FFF2-40B4-BE49-F238E27FC236}">
                <a16:creationId xmlns:a16="http://schemas.microsoft.com/office/drawing/2014/main" id="{4B729461-7A61-5CD7-BCE1-7B0068104B30}"/>
              </a:ext>
            </a:extLst>
          </p:cNvPr>
          <p:cNvSpPr>
            <a:spLocks noGrp="1" noChangeArrowheads="1"/>
          </p:cNvSpPr>
          <p:nvPr>
            <p:ph type="ftr" sz="quarter" idx="11"/>
          </p:nvPr>
        </p:nvSpPr>
        <p:spPr>
          <a:ln/>
        </p:spPr>
        <p:txBody>
          <a:bodyPr/>
          <a:lstStyle>
            <a:lvl1pPr>
              <a:defRPr/>
            </a:lvl1pPr>
          </a:lstStyle>
          <a:p>
            <a:pPr>
              <a:defRPr/>
            </a:pPr>
            <a:endParaRPr lang="hu-HU" altLang="hu-HU"/>
          </a:p>
        </p:txBody>
      </p:sp>
      <p:sp>
        <p:nvSpPr>
          <p:cNvPr id="6" name="Rectangle 25">
            <a:extLst>
              <a:ext uri="{FF2B5EF4-FFF2-40B4-BE49-F238E27FC236}">
                <a16:creationId xmlns:a16="http://schemas.microsoft.com/office/drawing/2014/main" id="{69920E2F-15C0-741C-9CF0-183DB2D0A96C}"/>
              </a:ext>
            </a:extLst>
          </p:cNvPr>
          <p:cNvSpPr>
            <a:spLocks noGrp="1" noChangeArrowheads="1"/>
          </p:cNvSpPr>
          <p:nvPr>
            <p:ph type="sldNum" sz="quarter" idx="12"/>
          </p:nvPr>
        </p:nvSpPr>
        <p:spPr>
          <a:ln/>
        </p:spPr>
        <p:txBody>
          <a:bodyPr/>
          <a:lstStyle>
            <a:lvl1pPr>
              <a:defRPr/>
            </a:lvl1pPr>
          </a:lstStyle>
          <a:p>
            <a:pPr>
              <a:defRPr/>
            </a:pPr>
            <a:fld id="{79508C87-C5A5-4214-B0DA-3BEA9967F435}" type="slidenum">
              <a:rPr lang="hu-HU" altLang="hu-HU"/>
              <a:pPr>
                <a:defRPr/>
              </a:pPr>
              <a:t>‹#›</a:t>
            </a:fld>
            <a:endParaRPr lang="hu-HU" altLang="hu-HU"/>
          </a:p>
        </p:txBody>
      </p:sp>
    </p:spTree>
    <p:extLst>
      <p:ext uri="{BB962C8B-B14F-4D97-AF65-F5344CB8AC3E}">
        <p14:creationId xmlns:p14="http://schemas.microsoft.com/office/powerpoint/2010/main" val="15010329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Címdia">
    <p:bg>
      <p:bgPr>
        <a:solidFill>
          <a:schemeClr val="accent1"/>
        </a:solidFill>
        <a:effectLst/>
      </p:bgPr>
    </p:bg>
    <p:spTree>
      <p:nvGrpSpPr>
        <p:cNvPr id="1" name=""/>
        <p:cNvGrpSpPr/>
        <p:nvPr/>
      </p:nvGrpSpPr>
      <p:grpSpPr>
        <a:xfrm>
          <a:off x="0" y="0"/>
          <a:ext cx="0" cy="0"/>
          <a:chOff x="0" y="0"/>
          <a:chExt cx="0" cy="0"/>
        </a:xfrm>
      </p:grpSpPr>
      <p:sp>
        <p:nvSpPr>
          <p:cNvPr id="4" name="Freeform 6" title="scalloped circle">
            <a:extLst>
              <a:ext uri="{FF2B5EF4-FFF2-40B4-BE49-F238E27FC236}">
                <a16:creationId xmlns:a16="http://schemas.microsoft.com/office/drawing/2014/main" id="{131286B4-9206-D76C-3D8E-4C29F12EC598}"/>
              </a:ext>
            </a:extLst>
          </p:cNvPr>
          <p:cNvSpPr/>
          <p:nvPr/>
        </p:nvSpPr>
        <p:spPr bwMode="auto">
          <a:xfrm>
            <a:off x="2751667" y="630239"/>
            <a:ext cx="6972300"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5" name="Rectangle 12">
            <a:extLst>
              <a:ext uri="{FF2B5EF4-FFF2-40B4-BE49-F238E27FC236}">
                <a16:creationId xmlns:a16="http://schemas.microsoft.com/office/drawing/2014/main" id="{0FEBCCC4-2D30-E13A-9275-34C1805960CA}"/>
              </a:ext>
            </a:extLst>
          </p:cNvPr>
          <p:cNvSpPr/>
          <p:nvPr/>
        </p:nvSpPr>
        <p:spPr>
          <a:xfrm>
            <a:off x="1" y="0"/>
            <a:ext cx="283633"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9" title="left edge border">
            <a:extLst>
              <a:ext uri="{FF2B5EF4-FFF2-40B4-BE49-F238E27FC236}">
                <a16:creationId xmlns:a16="http://schemas.microsoft.com/office/drawing/2014/main" id="{025B73E9-B1DC-5516-2CB9-DD26A7CB82A3}"/>
              </a:ext>
            </a:extLst>
          </p:cNvPr>
          <p:cNvSpPr/>
          <p:nvPr/>
        </p:nvSpPr>
        <p:spPr>
          <a:xfrm>
            <a:off x="1" y="0"/>
            <a:ext cx="283633"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78523" y="1098388"/>
            <a:ext cx="10318419" cy="4394988"/>
          </a:xfrm>
        </p:spPr>
        <p:txBody>
          <a:bodyPr anchor="ctr">
            <a:noAutofit/>
          </a:bodyPr>
          <a:lstStyle>
            <a:lvl1pPr algn="ctr">
              <a:defRPr sz="7500" spc="600" baseline="0"/>
            </a:lvl1pPr>
          </a:lstStyle>
          <a:p>
            <a:r>
              <a:rPr lang="hu-HU"/>
              <a:t>Mintacím szerkesztése</a:t>
            </a:r>
            <a:endParaRPr lang="en-US" dirty="0"/>
          </a:p>
        </p:txBody>
      </p:sp>
      <p:sp>
        <p:nvSpPr>
          <p:cNvPr id="3" name="Subtitle 2"/>
          <p:cNvSpPr>
            <a:spLocks noGrp="1"/>
          </p:cNvSpPr>
          <p:nvPr>
            <p:ph type="subTitle" idx="1"/>
          </p:nvPr>
        </p:nvSpPr>
        <p:spPr>
          <a:xfrm>
            <a:off x="2215046" y="5979198"/>
            <a:ext cx="8045373" cy="742279"/>
          </a:xfrm>
        </p:spPr>
        <p:txBody>
          <a:bodyPr>
            <a:normAutofit/>
          </a:bodyPr>
          <a:lstStyle>
            <a:lvl1pPr marL="0" indent="0" algn="ctr">
              <a:lnSpc>
                <a:spcPct val="100000"/>
              </a:lnSpc>
              <a:buNone/>
              <a:defRPr sz="1500" b="1" i="0" cap="all" spc="300" baseline="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hu-HU"/>
              <a:t>Kattintson ide az alcím mintájának szerkesztéséhez</a:t>
            </a:r>
            <a:endParaRPr lang="en-US" dirty="0"/>
          </a:p>
        </p:txBody>
      </p:sp>
      <p:sp>
        <p:nvSpPr>
          <p:cNvPr id="7" name="Date Placeholder 3">
            <a:extLst>
              <a:ext uri="{FF2B5EF4-FFF2-40B4-BE49-F238E27FC236}">
                <a16:creationId xmlns:a16="http://schemas.microsoft.com/office/drawing/2014/main" id="{25A030C3-69D6-59D7-2DA2-8B2638D6F853}"/>
              </a:ext>
            </a:extLst>
          </p:cNvPr>
          <p:cNvSpPr>
            <a:spLocks noGrp="1"/>
          </p:cNvSpPr>
          <p:nvPr>
            <p:ph type="dt" sz="half" idx="10"/>
          </p:nvPr>
        </p:nvSpPr>
        <p:spPr>
          <a:xfrm>
            <a:off x="1079500" y="6375400"/>
            <a:ext cx="2328333" cy="349250"/>
          </a:xfrm>
        </p:spPr>
        <p:txBody>
          <a:bodyPr/>
          <a:lstStyle>
            <a:lvl1pPr>
              <a:defRPr baseline="0">
                <a:solidFill>
                  <a:schemeClr val="accent1">
                    <a:lumMod val="50000"/>
                  </a:schemeClr>
                </a:solidFill>
              </a:defRPr>
            </a:lvl1pPr>
          </a:lstStyle>
          <a:p>
            <a:pPr>
              <a:defRPr/>
            </a:pPr>
            <a:endParaRPr lang="hu-HU"/>
          </a:p>
        </p:txBody>
      </p:sp>
      <p:sp>
        <p:nvSpPr>
          <p:cNvPr id="8" name="Footer Placeholder 4">
            <a:extLst>
              <a:ext uri="{FF2B5EF4-FFF2-40B4-BE49-F238E27FC236}">
                <a16:creationId xmlns:a16="http://schemas.microsoft.com/office/drawing/2014/main" id="{FE4DAB6D-6028-7F8F-171A-2987899BF8AA}"/>
              </a:ext>
            </a:extLst>
          </p:cNvPr>
          <p:cNvSpPr>
            <a:spLocks noGrp="1"/>
          </p:cNvSpPr>
          <p:nvPr>
            <p:ph type="ftr" sz="quarter" idx="11"/>
          </p:nvPr>
        </p:nvSpPr>
        <p:spPr>
          <a:xfrm>
            <a:off x="4180417" y="6375401"/>
            <a:ext cx="4114800" cy="346075"/>
          </a:xfrm>
        </p:spPr>
        <p:txBody>
          <a:bodyPr/>
          <a:lstStyle>
            <a:lvl1pPr>
              <a:defRPr baseline="0">
                <a:solidFill>
                  <a:schemeClr val="accent1">
                    <a:lumMod val="50000"/>
                  </a:schemeClr>
                </a:solidFill>
              </a:defRPr>
            </a:lvl1pPr>
          </a:lstStyle>
          <a:p>
            <a:pPr>
              <a:defRPr/>
            </a:pPr>
            <a:endParaRPr lang="hu-HU"/>
          </a:p>
        </p:txBody>
      </p:sp>
      <p:sp>
        <p:nvSpPr>
          <p:cNvPr id="9" name="Slide Number Placeholder 5">
            <a:extLst>
              <a:ext uri="{FF2B5EF4-FFF2-40B4-BE49-F238E27FC236}">
                <a16:creationId xmlns:a16="http://schemas.microsoft.com/office/drawing/2014/main" id="{5412E8D6-BD03-DC73-0619-AB180FCED686}"/>
              </a:ext>
            </a:extLst>
          </p:cNvPr>
          <p:cNvSpPr>
            <a:spLocks noGrp="1"/>
          </p:cNvSpPr>
          <p:nvPr>
            <p:ph type="sldNum" sz="quarter" idx="12"/>
          </p:nvPr>
        </p:nvSpPr>
        <p:spPr>
          <a:xfrm>
            <a:off x="9067800" y="6375401"/>
            <a:ext cx="2328333" cy="346075"/>
          </a:xfrm>
        </p:spPr>
        <p:txBody>
          <a:bodyPr/>
          <a:lstStyle>
            <a:lvl1pPr>
              <a:defRPr baseline="0">
                <a:solidFill>
                  <a:schemeClr val="accent1">
                    <a:lumMod val="50000"/>
                  </a:schemeClr>
                </a:solidFill>
              </a:defRPr>
            </a:lvl1pPr>
          </a:lstStyle>
          <a:p>
            <a:pPr>
              <a:defRPr/>
            </a:pPr>
            <a:fld id="{4D7BA99F-DD56-40BD-B8CB-620370F3F60A}" type="slidenum">
              <a:rPr lang="hu-HU" altLang="hu-HU"/>
              <a:pPr>
                <a:defRPr/>
              </a:pPr>
              <a:t>‹#›</a:t>
            </a:fld>
            <a:endParaRPr lang="hu-HU" altLang="hu-HU"/>
          </a:p>
        </p:txBody>
      </p:sp>
    </p:spTree>
    <p:extLst>
      <p:ext uri="{BB962C8B-B14F-4D97-AF65-F5344CB8AC3E}">
        <p14:creationId xmlns:p14="http://schemas.microsoft.com/office/powerpoint/2010/main" val="34461602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Content Placeholder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a:extLst>
              <a:ext uri="{FF2B5EF4-FFF2-40B4-BE49-F238E27FC236}">
                <a16:creationId xmlns:a16="http://schemas.microsoft.com/office/drawing/2014/main" id="{A6E828DB-E88F-A8AC-7865-04B73429C27D}"/>
              </a:ext>
            </a:extLst>
          </p:cNvPr>
          <p:cNvSpPr>
            <a:spLocks noGrp="1"/>
          </p:cNvSpPr>
          <p:nvPr>
            <p:ph type="dt" sz="half" idx="10"/>
          </p:nvPr>
        </p:nvSpPr>
        <p:spPr/>
        <p:txBody>
          <a:bodyPr/>
          <a:lstStyle>
            <a:lvl1pPr>
              <a:defRPr/>
            </a:lvl1pPr>
          </a:lstStyle>
          <a:p>
            <a:pPr>
              <a:defRPr/>
            </a:pPr>
            <a:endParaRPr lang="hu-HU"/>
          </a:p>
        </p:txBody>
      </p:sp>
      <p:sp>
        <p:nvSpPr>
          <p:cNvPr id="5" name="Footer Placeholder 4">
            <a:extLst>
              <a:ext uri="{FF2B5EF4-FFF2-40B4-BE49-F238E27FC236}">
                <a16:creationId xmlns:a16="http://schemas.microsoft.com/office/drawing/2014/main" id="{5CA6E082-7902-046C-0593-6F09A5E41E54}"/>
              </a:ext>
            </a:extLst>
          </p:cNvPr>
          <p:cNvSpPr>
            <a:spLocks noGrp="1"/>
          </p:cNvSpPr>
          <p:nvPr>
            <p:ph type="ftr" sz="quarter" idx="11"/>
          </p:nvPr>
        </p:nvSpPr>
        <p:spPr/>
        <p:txBody>
          <a:bodyPr/>
          <a:lstStyle>
            <a:lvl1pPr>
              <a:defRPr/>
            </a:lvl1pPr>
          </a:lstStyle>
          <a:p>
            <a:pPr>
              <a:defRPr/>
            </a:pPr>
            <a:endParaRPr lang="hu-HU"/>
          </a:p>
        </p:txBody>
      </p:sp>
      <p:sp>
        <p:nvSpPr>
          <p:cNvPr id="6" name="Slide Number Placeholder 5">
            <a:extLst>
              <a:ext uri="{FF2B5EF4-FFF2-40B4-BE49-F238E27FC236}">
                <a16:creationId xmlns:a16="http://schemas.microsoft.com/office/drawing/2014/main" id="{66FB61BA-0C05-E80E-51F4-4BF532D6163B}"/>
              </a:ext>
            </a:extLst>
          </p:cNvPr>
          <p:cNvSpPr>
            <a:spLocks noGrp="1"/>
          </p:cNvSpPr>
          <p:nvPr>
            <p:ph type="sldNum" sz="quarter" idx="12"/>
          </p:nvPr>
        </p:nvSpPr>
        <p:spPr/>
        <p:txBody>
          <a:bodyPr/>
          <a:lstStyle>
            <a:lvl1pPr>
              <a:defRPr/>
            </a:lvl1pPr>
          </a:lstStyle>
          <a:p>
            <a:pPr>
              <a:defRPr/>
            </a:pPr>
            <a:fld id="{3429644D-68EF-453F-AA82-D03E890923EE}" type="slidenum">
              <a:rPr lang="hu-HU" altLang="hu-HU"/>
              <a:pPr>
                <a:defRPr/>
              </a:pPr>
              <a:t>‹#›</a:t>
            </a:fld>
            <a:endParaRPr lang="hu-HU" altLang="hu-HU"/>
          </a:p>
        </p:txBody>
      </p:sp>
    </p:spTree>
    <p:extLst>
      <p:ext uri="{BB962C8B-B14F-4D97-AF65-F5344CB8AC3E}">
        <p14:creationId xmlns:p14="http://schemas.microsoft.com/office/powerpoint/2010/main" val="442175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secHead" preserve="1">
  <p:cSld name="Szakaszfejléc">
    <p:spTree>
      <p:nvGrpSpPr>
        <p:cNvPr id="1" name=""/>
        <p:cNvGrpSpPr/>
        <p:nvPr/>
      </p:nvGrpSpPr>
      <p:grpSpPr>
        <a:xfrm>
          <a:off x="0" y="0"/>
          <a:ext cx="0" cy="0"/>
          <a:chOff x="0" y="0"/>
          <a:chExt cx="0" cy="0"/>
        </a:xfrm>
      </p:grpSpPr>
      <p:sp>
        <p:nvSpPr>
          <p:cNvPr id="4" name="Freeform 6">
            <a:extLst>
              <a:ext uri="{FF2B5EF4-FFF2-40B4-BE49-F238E27FC236}">
                <a16:creationId xmlns:a16="http://schemas.microsoft.com/office/drawing/2014/main" id="{4A936296-9FF3-C098-6797-44F9B73C84FB}"/>
              </a:ext>
            </a:extLst>
          </p:cNvPr>
          <p:cNvSpPr>
            <a:spLocks/>
          </p:cNvSpPr>
          <p:nvPr/>
        </p:nvSpPr>
        <p:spPr bwMode="auto">
          <a:xfrm>
            <a:off x="1" y="0"/>
            <a:ext cx="2815167" cy="6858000"/>
          </a:xfrm>
          <a:custGeom>
            <a:avLst/>
            <a:gdLst>
              <a:gd name="T0" fmla="*/ 1061046 w 1773"/>
              <a:gd name="T1" fmla="*/ 0 h 4320"/>
              <a:gd name="T2" fmla="*/ 1096772 w 1773"/>
              <a:gd name="T3" fmla="*/ 176213 h 4320"/>
              <a:gd name="T4" fmla="*/ 1139642 w 1773"/>
              <a:gd name="T5" fmla="*/ 344488 h 4320"/>
              <a:gd name="T6" fmla="*/ 1199185 w 1773"/>
              <a:gd name="T7" fmla="*/ 495300 h 4320"/>
              <a:gd name="T8" fmla="*/ 1273017 w 1773"/>
              <a:gd name="T9" fmla="*/ 614363 h 4320"/>
              <a:gd name="T10" fmla="*/ 1363522 w 1773"/>
              <a:gd name="T11" fmla="*/ 723900 h 4320"/>
              <a:gd name="T12" fmla="*/ 1461172 w 1773"/>
              <a:gd name="T13" fmla="*/ 825500 h 4320"/>
              <a:gd name="T14" fmla="*/ 1561203 w 1773"/>
              <a:gd name="T15" fmla="*/ 927100 h 4320"/>
              <a:gd name="T16" fmla="*/ 1655280 w 1773"/>
              <a:gd name="T17" fmla="*/ 1033463 h 4320"/>
              <a:gd name="T18" fmla="*/ 1733876 w 1773"/>
              <a:gd name="T19" fmla="*/ 1150938 h 4320"/>
              <a:gd name="T20" fmla="*/ 1792228 w 1773"/>
              <a:gd name="T21" fmla="*/ 1282700 h 4320"/>
              <a:gd name="T22" fmla="*/ 1821999 w 1773"/>
              <a:gd name="T23" fmla="*/ 1439863 h 4320"/>
              <a:gd name="T24" fmla="*/ 1826762 w 1773"/>
              <a:gd name="T25" fmla="*/ 1608138 h 4320"/>
              <a:gd name="T26" fmla="*/ 1813663 w 1773"/>
              <a:gd name="T27" fmla="*/ 1785938 h 4320"/>
              <a:gd name="T28" fmla="*/ 1795800 w 1773"/>
              <a:gd name="T29" fmla="*/ 1963738 h 4320"/>
              <a:gd name="T30" fmla="*/ 1781510 w 1773"/>
              <a:gd name="T31" fmla="*/ 2143125 h 4320"/>
              <a:gd name="T32" fmla="*/ 1782701 w 1773"/>
              <a:gd name="T33" fmla="*/ 2314575 h 4320"/>
              <a:gd name="T34" fmla="*/ 1806518 w 1773"/>
              <a:gd name="T35" fmla="*/ 2476500 h 4320"/>
              <a:gd name="T36" fmla="*/ 1854152 w 1773"/>
              <a:gd name="T37" fmla="*/ 2633663 h 4320"/>
              <a:gd name="T38" fmla="*/ 1918457 w 1773"/>
              <a:gd name="T39" fmla="*/ 2789238 h 4320"/>
              <a:gd name="T40" fmla="*/ 1987527 w 1773"/>
              <a:gd name="T41" fmla="*/ 2944813 h 4320"/>
              <a:gd name="T42" fmla="*/ 2049451 w 1773"/>
              <a:gd name="T43" fmla="*/ 3101975 h 4320"/>
              <a:gd name="T44" fmla="*/ 2094703 w 1773"/>
              <a:gd name="T45" fmla="*/ 3265488 h 4320"/>
              <a:gd name="T46" fmla="*/ 2111375 w 1773"/>
              <a:gd name="T47" fmla="*/ 3429000 h 4320"/>
              <a:gd name="T48" fmla="*/ 2094703 w 1773"/>
              <a:gd name="T49" fmla="*/ 3592513 h 4320"/>
              <a:gd name="T50" fmla="*/ 2049451 w 1773"/>
              <a:gd name="T51" fmla="*/ 3756025 h 4320"/>
              <a:gd name="T52" fmla="*/ 1987527 w 1773"/>
              <a:gd name="T53" fmla="*/ 3913188 h 4320"/>
              <a:gd name="T54" fmla="*/ 1918457 w 1773"/>
              <a:gd name="T55" fmla="*/ 4068763 h 4320"/>
              <a:gd name="T56" fmla="*/ 1854152 w 1773"/>
              <a:gd name="T57" fmla="*/ 4224338 h 4320"/>
              <a:gd name="T58" fmla="*/ 1806518 w 1773"/>
              <a:gd name="T59" fmla="*/ 4381500 h 4320"/>
              <a:gd name="T60" fmla="*/ 1782701 w 1773"/>
              <a:gd name="T61" fmla="*/ 4543425 h 4320"/>
              <a:gd name="T62" fmla="*/ 1781510 w 1773"/>
              <a:gd name="T63" fmla="*/ 4714875 h 4320"/>
              <a:gd name="T64" fmla="*/ 1795800 w 1773"/>
              <a:gd name="T65" fmla="*/ 4894263 h 4320"/>
              <a:gd name="T66" fmla="*/ 1813663 w 1773"/>
              <a:gd name="T67" fmla="*/ 5072063 h 4320"/>
              <a:gd name="T68" fmla="*/ 1826762 w 1773"/>
              <a:gd name="T69" fmla="*/ 5249863 h 4320"/>
              <a:gd name="T70" fmla="*/ 1821999 w 1773"/>
              <a:gd name="T71" fmla="*/ 5418138 h 4320"/>
              <a:gd name="T72" fmla="*/ 1792228 w 1773"/>
              <a:gd name="T73" fmla="*/ 5575300 h 4320"/>
              <a:gd name="T74" fmla="*/ 1733876 w 1773"/>
              <a:gd name="T75" fmla="*/ 5707063 h 4320"/>
              <a:gd name="T76" fmla="*/ 1655280 w 1773"/>
              <a:gd name="T77" fmla="*/ 5824538 h 4320"/>
              <a:gd name="T78" fmla="*/ 1561203 w 1773"/>
              <a:gd name="T79" fmla="*/ 5930900 h 4320"/>
              <a:gd name="T80" fmla="*/ 1461172 w 1773"/>
              <a:gd name="T81" fmla="*/ 6032500 h 4320"/>
              <a:gd name="T82" fmla="*/ 1363522 w 1773"/>
              <a:gd name="T83" fmla="*/ 6134100 h 4320"/>
              <a:gd name="T84" fmla="*/ 1273017 w 1773"/>
              <a:gd name="T85" fmla="*/ 6243638 h 4320"/>
              <a:gd name="T86" fmla="*/ 1199185 w 1773"/>
              <a:gd name="T87" fmla="*/ 6362700 h 4320"/>
              <a:gd name="T88" fmla="*/ 1139642 w 1773"/>
              <a:gd name="T89" fmla="*/ 6513513 h 4320"/>
              <a:gd name="T90" fmla="*/ 1096772 w 1773"/>
              <a:gd name="T91" fmla="*/ 6681788 h 4320"/>
              <a:gd name="T92" fmla="*/ 1061046 w 1773"/>
              <a:gd name="T93" fmla="*/ 6858000 h 4320"/>
              <a:gd name="T94" fmla="*/ 0 w 1773"/>
              <a:gd name="T95" fmla="*/ 0 h 432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bg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hu-HU" sz="1800"/>
          </a:p>
        </p:txBody>
      </p:sp>
      <p:sp>
        <p:nvSpPr>
          <p:cNvPr id="5" name="Freeform 11">
            <a:extLst>
              <a:ext uri="{FF2B5EF4-FFF2-40B4-BE49-F238E27FC236}">
                <a16:creationId xmlns:a16="http://schemas.microsoft.com/office/drawing/2014/main" id="{5F39CC0D-339B-81A8-6D9B-63574A15D0AA}"/>
              </a:ext>
            </a:extLst>
          </p:cNvPr>
          <p:cNvSpPr>
            <a:spLocks/>
          </p:cNvSpPr>
          <p:nvPr/>
        </p:nvSpPr>
        <p:spPr bwMode="auto">
          <a:xfrm>
            <a:off x="874185" y="0"/>
            <a:ext cx="1646767" cy="6858000"/>
          </a:xfrm>
          <a:custGeom>
            <a:avLst/>
            <a:gdLst>
              <a:gd name="T0" fmla="*/ 223909 w 1037"/>
              <a:gd name="T1" fmla="*/ 87313 h 4320"/>
              <a:gd name="T2" fmla="*/ 278696 w 1037"/>
              <a:gd name="T3" fmla="*/ 354013 h 4320"/>
              <a:gd name="T4" fmla="*/ 347774 w 1037"/>
              <a:gd name="T5" fmla="*/ 604838 h 4320"/>
              <a:gd name="T6" fmla="*/ 454965 w 1037"/>
              <a:gd name="T7" fmla="*/ 798513 h 4320"/>
              <a:gd name="T8" fmla="*/ 597886 w 1037"/>
              <a:gd name="T9" fmla="*/ 957263 h 4320"/>
              <a:gd name="T10" fmla="*/ 747953 w 1037"/>
              <a:gd name="T11" fmla="*/ 1111250 h 4320"/>
              <a:gd name="T12" fmla="*/ 876582 w 1037"/>
              <a:gd name="T13" fmla="*/ 1282700 h 4320"/>
              <a:gd name="T14" fmla="*/ 952806 w 1037"/>
              <a:gd name="T15" fmla="*/ 1487488 h 4320"/>
              <a:gd name="T16" fmla="*/ 967098 w 1037"/>
              <a:gd name="T17" fmla="*/ 1722438 h 4320"/>
              <a:gd name="T18" fmla="*/ 948042 w 1037"/>
              <a:gd name="T19" fmla="*/ 1971675 h 4320"/>
              <a:gd name="T20" fmla="*/ 926604 w 1037"/>
              <a:gd name="T21" fmla="*/ 2224088 h 4320"/>
              <a:gd name="T22" fmla="*/ 933750 w 1037"/>
              <a:gd name="T23" fmla="*/ 2462213 h 4320"/>
              <a:gd name="T24" fmla="*/ 1001637 w 1037"/>
              <a:gd name="T25" fmla="*/ 2701925 h 4320"/>
              <a:gd name="T26" fmla="*/ 1102873 w 1037"/>
              <a:gd name="T27" fmla="*/ 2938463 h 4320"/>
              <a:gd name="T28" fmla="*/ 1194581 w 1037"/>
              <a:gd name="T29" fmla="*/ 3179763 h 4320"/>
              <a:gd name="T30" fmla="*/ 1235075 w 1037"/>
              <a:gd name="T31" fmla="*/ 3429000 h 4320"/>
              <a:gd name="T32" fmla="*/ 1194581 w 1037"/>
              <a:gd name="T33" fmla="*/ 3678238 h 4320"/>
              <a:gd name="T34" fmla="*/ 1102873 w 1037"/>
              <a:gd name="T35" fmla="*/ 3919538 h 4320"/>
              <a:gd name="T36" fmla="*/ 1001637 w 1037"/>
              <a:gd name="T37" fmla="*/ 4156075 h 4320"/>
              <a:gd name="T38" fmla="*/ 933750 w 1037"/>
              <a:gd name="T39" fmla="*/ 4395788 h 4320"/>
              <a:gd name="T40" fmla="*/ 926604 w 1037"/>
              <a:gd name="T41" fmla="*/ 4633913 h 4320"/>
              <a:gd name="T42" fmla="*/ 948042 w 1037"/>
              <a:gd name="T43" fmla="*/ 4886325 h 4320"/>
              <a:gd name="T44" fmla="*/ 967098 w 1037"/>
              <a:gd name="T45" fmla="*/ 5135563 h 4320"/>
              <a:gd name="T46" fmla="*/ 952806 w 1037"/>
              <a:gd name="T47" fmla="*/ 5370513 h 4320"/>
              <a:gd name="T48" fmla="*/ 876582 w 1037"/>
              <a:gd name="T49" fmla="*/ 5575300 h 4320"/>
              <a:gd name="T50" fmla="*/ 747953 w 1037"/>
              <a:gd name="T51" fmla="*/ 5746750 h 4320"/>
              <a:gd name="T52" fmla="*/ 597886 w 1037"/>
              <a:gd name="T53" fmla="*/ 5900738 h 4320"/>
              <a:gd name="T54" fmla="*/ 454965 w 1037"/>
              <a:gd name="T55" fmla="*/ 6059488 h 4320"/>
              <a:gd name="T56" fmla="*/ 347774 w 1037"/>
              <a:gd name="T57" fmla="*/ 6253163 h 4320"/>
              <a:gd name="T58" fmla="*/ 278696 w 1037"/>
              <a:gd name="T59" fmla="*/ 6503988 h 4320"/>
              <a:gd name="T60" fmla="*/ 223909 w 1037"/>
              <a:gd name="T61" fmla="*/ 6770688 h 4320"/>
              <a:gd name="T62" fmla="*/ 20247 w 1037"/>
              <a:gd name="T63" fmla="*/ 6791325 h 4320"/>
              <a:gd name="T64" fmla="*/ 71460 w 1037"/>
              <a:gd name="T65" fmla="*/ 6557963 h 4320"/>
              <a:gd name="T66" fmla="*/ 129820 w 1037"/>
              <a:gd name="T67" fmla="*/ 6292850 h 4320"/>
              <a:gd name="T68" fmla="*/ 221527 w 1037"/>
              <a:gd name="T69" fmla="*/ 6038850 h 4320"/>
              <a:gd name="T70" fmla="*/ 360875 w 1037"/>
              <a:gd name="T71" fmla="*/ 5829300 h 4320"/>
              <a:gd name="T72" fmla="*/ 521661 w 1037"/>
              <a:gd name="T73" fmla="*/ 5659438 h 4320"/>
              <a:gd name="T74" fmla="*/ 668155 w 1037"/>
              <a:gd name="T75" fmla="*/ 5502275 h 4320"/>
              <a:gd name="T76" fmla="*/ 759863 w 1037"/>
              <a:gd name="T77" fmla="*/ 5345113 h 4320"/>
              <a:gd name="T78" fmla="*/ 778919 w 1037"/>
              <a:gd name="T79" fmla="*/ 5183188 h 4320"/>
              <a:gd name="T80" fmla="*/ 764627 w 1037"/>
              <a:gd name="T81" fmla="*/ 4979988 h 4320"/>
              <a:gd name="T82" fmla="*/ 738425 w 1037"/>
              <a:gd name="T83" fmla="*/ 4686300 h 4320"/>
              <a:gd name="T84" fmla="*/ 747953 w 1037"/>
              <a:gd name="T85" fmla="*/ 4344988 h 4320"/>
              <a:gd name="T86" fmla="*/ 815840 w 1037"/>
              <a:gd name="T87" fmla="*/ 4086225 h 4320"/>
              <a:gd name="T88" fmla="*/ 913503 w 1037"/>
              <a:gd name="T89" fmla="*/ 3846513 h 4320"/>
              <a:gd name="T90" fmla="*/ 993300 w 1037"/>
              <a:gd name="T91" fmla="*/ 3656013 h 4320"/>
              <a:gd name="T92" fmla="*/ 1039750 w 1037"/>
              <a:gd name="T93" fmla="*/ 3482975 h 4320"/>
              <a:gd name="T94" fmla="*/ 1029031 w 1037"/>
              <a:gd name="T95" fmla="*/ 3321050 h 4320"/>
              <a:gd name="T96" fmla="*/ 968289 w 1037"/>
              <a:gd name="T97" fmla="*/ 3140075 h 4320"/>
              <a:gd name="T98" fmla="*/ 880155 w 1037"/>
              <a:gd name="T99" fmla="*/ 2933700 h 4320"/>
              <a:gd name="T100" fmla="*/ 787256 w 1037"/>
              <a:gd name="T101" fmla="*/ 2689225 h 4320"/>
              <a:gd name="T102" fmla="*/ 736043 w 1037"/>
              <a:gd name="T103" fmla="*/ 2398713 h 4320"/>
              <a:gd name="T104" fmla="*/ 745571 w 1037"/>
              <a:gd name="T105" fmla="*/ 2062163 h 4320"/>
              <a:gd name="T106" fmla="*/ 770582 w 1037"/>
              <a:gd name="T107" fmla="*/ 1808163 h 4320"/>
              <a:gd name="T108" fmla="*/ 776537 w 1037"/>
              <a:gd name="T109" fmla="*/ 1616075 h 4320"/>
              <a:gd name="T110" fmla="*/ 738425 w 1037"/>
              <a:gd name="T111" fmla="*/ 1460500 h 4320"/>
              <a:gd name="T112" fmla="*/ 622897 w 1037"/>
              <a:gd name="T113" fmla="*/ 1304925 h 4320"/>
              <a:gd name="T114" fmla="*/ 466875 w 1037"/>
              <a:gd name="T115" fmla="*/ 1144588 h 4320"/>
              <a:gd name="T116" fmla="*/ 310853 w 1037"/>
              <a:gd name="T117" fmla="*/ 963613 h 4320"/>
              <a:gd name="T118" fmla="*/ 185797 w 1037"/>
              <a:gd name="T119" fmla="*/ 738188 h 4320"/>
              <a:gd name="T120" fmla="*/ 107191 w 1037"/>
              <a:gd name="T121" fmla="*/ 477838 h 4320"/>
              <a:gd name="T122" fmla="*/ 54786 w 1037"/>
              <a:gd name="T123" fmla="*/ 217488 h 4320"/>
              <a:gd name="T124" fmla="*/ 0 w 1037"/>
              <a:gd name="T125" fmla="*/ 0 h 432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hu-HU" sz="1800"/>
          </a:p>
        </p:txBody>
      </p:sp>
      <p:grpSp>
        <p:nvGrpSpPr>
          <p:cNvPr id="6" name="Group 6">
            <a:extLst>
              <a:ext uri="{FF2B5EF4-FFF2-40B4-BE49-F238E27FC236}">
                <a16:creationId xmlns:a16="http://schemas.microsoft.com/office/drawing/2014/main" id="{4159C31F-B49B-B2E7-3A6B-DC582B94093A}"/>
              </a:ext>
            </a:extLst>
          </p:cNvPr>
          <p:cNvGrpSpPr>
            <a:grpSpLocks/>
          </p:cNvGrpSpPr>
          <p:nvPr/>
        </p:nvGrpSpPr>
        <p:grpSpPr bwMode="auto">
          <a:xfrm>
            <a:off x="1" y="0"/>
            <a:ext cx="2815167" cy="6858000"/>
            <a:chOff x="0" y="0"/>
            <a:chExt cx="2110979" cy="6858000"/>
          </a:xfrm>
        </p:grpSpPr>
        <p:sp>
          <p:nvSpPr>
            <p:cNvPr id="7" name="Freeform 8" title="left scallop shape">
              <a:extLst>
                <a:ext uri="{FF2B5EF4-FFF2-40B4-BE49-F238E27FC236}">
                  <a16:creationId xmlns:a16="http://schemas.microsoft.com/office/drawing/2014/main" id="{D6C586D1-7292-AC36-AD44-2AE0C7E8FAF1}"/>
                </a:ext>
              </a:extLst>
            </p:cNvPr>
            <p:cNvSpPr/>
            <p:nvPr/>
          </p:nvSpPr>
          <p:spPr bwMode="auto">
            <a:xfrm>
              <a:off x="0" y="0"/>
              <a:ext cx="2110979"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8" name="Freeform 11" title="left scallop inline">
              <a:extLst>
                <a:ext uri="{FF2B5EF4-FFF2-40B4-BE49-F238E27FC236}">
                  <a16:creationId xmlns:a16="http://schemas.microsoft.com/office/drawing/2014/main" id="{1A5E87CF-35B4-C2D7-3042-B91BB14CBA47}"/>
                </a:ext>
              </a:extLst>
            </p:cNvPr>
            <p:cNvSpPr/>
            <p:nvPr/>
          </p:nvSpPr>
          <p:spPr bwMode="auto">
            <a:xfrm>
              <a:off x="655515" y="0"/>
              <a:ext cx="1234843"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
        <p:nvSpPr>
          <p:cNvPr id="2" name="Title 1"/>
          <p:cNvSpPr>
            <a:spLocks noGrp="1"/>
          </p:cNvSpPr>
          <p:nvPr>
            <p:ph type="title"/>
          </p:nvPr>
        </p:nvSpPr>
        <p:spPr>
          <a:xfrm>
            <a:off x="3242930" y="1073890"/>
            <a:ext cx="8187071" cy="4064627"/>
          </a:xfrm>
        </p:spPr>
        <p:txBody>
          <a:bodyPr anchor="b"/>
          <a:lstStyle>
            <a:lvl1pPr>
              <a:defRPr sz="6300" spc="600" baseline="0">
                <a:solidFill>
                  <a:schemeClr val="tx2"/>
                </a:solidFill>
              </a:defRPr>
            </a:lvl1pPr>
          </a:lstStyle>
          <a:p>
            <a:r>
              <a:rPr lang="hu-HU"/>
              <a:t>Mintacím szerkesztése</a:t>
            </a:r>
            <a:endParaRPr lang="en-US" dirty="0"/>
          </a:p>
        </p:txBody>
      </p:sp>
      <p:sp>
        <p:nvSpPr>
          <p:cNvPr id="3" name="Text Placeholder 2"/>
          <p:cNvSpPr>
            <a:spLocks noGrp="1"/>
          </p:cNvSpPr>
          <p:nvPr>
            <p:ph type="body" idx="1"/>
          </p:nvPr>
        </p:nvSpPr>
        <p:spPr>
          <a:xfrm>
            <a:off x="3242931" y="5159783"/>
            <a:ext cx="7017488" cy="951135"/>
          </a:xfrm>
        </p:spPr>
        <p:txBody>
          <a:bodyPr>
            <a:normAutofit/>
          </a:bodyPr>
          <a:lstStyle>
            <a:lvl1pPr marL="0" indent="0">
              <a:lnSpc>
                <a:spcPct val="100000"/>
              </a:lnSpc>
              <a:buNone/>
              <a:defRPr sz="1500" b="1" i="0" cap="all" spc="300" baseline="0">
                <a:solidFill>
                  <a:schemeClr val="accent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hu-HU"/>
              <a:t>Mintaszöveg szerkesztése</a:t>
            </a:r>
          </a:p>
        </p:txBody>
      </p:sp>
      <p:sp>
        <p:nvSpPr>
          <p:cNvPr id="9" name="Date Placeholder 3">
            <a:extLst>
              <a:ext uri="{FF2B5EF4-FFF2-40B4-BE49-F238E27FC236}">
                <a16:creationId xmlns:a16="http://schemas.microsoft.com/office/drawing/2014/main" id="{403CE3A8-9F4B-ED2C-15D4-487B5D895459}"/>
              </a:ext>
            </a:extLst>
          </p:cNvPr>
          <p:cNvSpPr>
            <a:spLocks noGrp="1"/>
          </p:cNvSpPr>
          <p:nvPr>
            <p:ph type="dt" sz="half" idx="10"/>
          </p:nvPr>
        </p:nvSpPr>
        <p:spPr>
          <a:xfrm>
            <a:off x="3236385" y="6375400"/>
            <a:ext cx="1494367" cy="349250"/>
          </a:xfrm>
        </p:spPr>
        <p:txBody>
          <a:bodyPr/>
          <a:lstStyle>
            <a:lvl1pPr>
              <a:defRPr baseline="0">
                <a:solidFill>
                  <a:schemeClr val="tx2"/>
                </a:solidFill>
              </a:defRPr>
            </a:lvl1pPr>
          </a:lstStyle>
          <a:p>
            <a:pPr>
              <a:defRPr/>
            </a:pPr>
            <a:endParaRPr lang="hu-HU"/>
          </a:p>
        </p:txBody>
      </p:sp>
      <p:sp>
        <p:nvSpPr>
          <p:cNvPr id="10" name="Footer Placeholder 4">
            <a:extLst>
              <a:ext uri="{FF2B5EF4-FFF2-40B4-BE49-F238E27FC236}">
                <a16:creationId xmlns:a16="http://schemas.microsoft.com/office/drawing/2014/main" id="{4D50267F-5C8D-D0DE-98F8-8663D6CD46F9}"/>
              </a:ext>
            </a:extLst>
          </p:cNvPr>
          <p:cNvSpPr>
            <a:spLocks noGrp="1"/>
          </p:cNvSpPr>
          <p:nvPr>
            <p:ph type="ftr" sz="quarter" idx="11"/>
          </p:nvPr>
        </p:nvSpPr>
        <p:spPr>
          <a:xfrm>
            <a:off x="5278967" y="6375401"/>
            <a:ext cx="4114800" cy="346075"/>
          </a:xfrm>
        </p:spPr>
        <p:txBody>
          <a:bodyPr/>
          <a:lstStyle>
            <a:lvl1pPr>
              <a:defRPr baseline="0">
                <a:solidFill>
                  <a:schemeClr val="tx2"/>
                </a:solidFill>
              </a:defRPr>
            </a:lvl1pPr>
          </a:lstStyle>
          <a:p>
            <a:pPr>
              <a:defRPr/>
            </a:pPr>
            <a:endParaRPr lang="hu-HU"/>
          </a:p>
        </p:txBody>
      </p:sp>
      <p:sp>
        <p:nvSpPr>
          <p:cNvPr id="11" name="Slide Number Placeholder 5">
            <a:extLst>
              <a:ext uri="{FF2B5EF4-FFF2-40B4-BE49-F238E27FC236}">
                <a16:creationId xmlns:a16="http://schemas.microsoft.com/office/drawing/2014/main" id="{65E010CE-D893-C991-5978-C791FED6732B}"/>
              </a:ext>
            </a:extLst>
          </p:cNvPr>
          <p:cNvSpPr>
            <a:spLocks noGrp="1"/>
          </p:cNvSpPr>
          <p:nvPr>
            <p:ph type="sldNum" sz="quarter" idx="12"/>
          </p:nvPr>
        </p:nvSpPr>
        <p:spPr>
          <a:xfrm>
            <a:off x="9941984" y="6375401"/>
            <a:ext cx="1488016" cy="346075"/>
          </a:xfrm>
        </p:spPr>
        <p:txBody>
          <a:bodyPr/>
          <a:lstStyle>
            <a:lvl1pPr>
              <a:defRPr baseline="0">
                <a:solidFill>
                  <a:schemeClr val="tx2"/>
                </a:solidFill>
              </a:defRPr>
            </a:lvl1pPr>
          </a:lstStyle>
          <a:p>
            <a:pPr>
              <a:defRPr/>
            </a:pPr>
            <a:fld id="{1F0DA964-8BFB-441F-B7B1-3186F9C6E795}" type="slidenum">
              <a:rPr lang="hu-HU" altLang="hu-HU"/>
              <a:pPr>
                <a:defRPr/>
              </a:pPr>
              <a:t>‹#›</a:t>
            </a:fld>
            <a:endParaRPr lang="hu-HU" altLang="hu-HU"/>
          </a:p>
        </p:txBody>
      </p:sp>
    </p:spTree>
    <p:extLst>
      <p:ext uri="{BB962C8B-B14F-4D97-AF65-F5344CB8AC3E}">
        <p14:creationId xmlns:p14="http://schemas.microsoft.com/office/powerpoint/2010/main" val="916277441"/>
      </p:ext>
    </p:extLst>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Content Placeholder 2"/>
          <p:cNvSpPr>
            <a:spLocks noGrp="1"/>
          </p:cNvSpPr>
          <p:nvPr>
            <p:ph sz="half" idx="1"/>
          </p:nvPr>
        </p:nvSpPr>
        <p:spPr>
          <a:xfrm>
            <a:off x="1257300" y="2286000"/>
            <a:ext cx="4791456" cy="3619500"/>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Content Placeholder 3"/>
          <p:cNvSpPr>
            <a:spLocks noGrp="1"/>
          </p:cNvSpPr>
          <p:nvPr>
            <p:ph sz="half" idx="2"/>
          </p:nvPr>
        </p:nvSpPr>
        <p:spPr>
          <a:xfrm>
            <a:off x="6647795" y="2286000"/>
            <a:ext cx="4791456" cy="3619500"/>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5" name="Date Placeholder 3">
            <a:extLst>
              <a:ext uri="{FF2B5EF4-FFF2-40B4-BE49-F238E27FC236}">
                <a16:creationId xmlns:a16="http://schemas.microsoft.com/office/drawing/2014/main" id="{7156B0DE-A421-7D6A-F870-92425750388D}"/>
              </a:ext>
            </a:extLst>
          </p:cNvPr>
          <p:cNvSpPr>
            <a:spLocks noGrp="1"/>
          </p:cNvSpPr>
          <p:nvPr>
            <p:ph type="dt" sz="half" idx="10"/>
          </p:nvPr>
        </p:nvSpPr>
        <p:spPr/>
        <p:txBody>
          <a:bodyPr/>
          <a:lstStyle>
            <a:lvl1pPr>
              <a:defRPr/>
            </a:lvl1pPr>
          </a:lstStyle>
          <a:p>
            <a:pPr>
              <a:defRPr/>
            </a:pPr>
            <a:endParaRPr lang="hu-HU"/>
          </a:p>
        </p:txBody>
      </p:sp>
      <p:sp>
        <p:nvSpPr>
          <p:cNvPr id="6" name="Footer Placeholder 4">
            <a:extLst>
              <a:ext uri="{FF2B5EF4-FFF2-40B4-BE49-F238E27FC236}">
                <a16:creationId xmlns:a16="http://schemas.microsoft.com/office/drawing/2014/main" id="{F6BFBCD3-2AFF-715C-0A44-C9C38EFF23E5}"/>
              </a:ext>
            </a:extLst>
          </p:cNvPr>
          <p:cNvSpPr>
            <a:spLocks noGrp="1"/>
          </p:cNvSpPr>
          <p:nvPr>
            <p:ph type="ftr" sz="quarter" idx="11"/>
          </p:nvPr>
        </p:nvSpPr>
        <p:spPr/>
        <p:txBody>
          <a:bodyPr/>
          <a:lstStyle>
            <a:lvl1pPr>
              <a:defRPr/>
            </a:lvl1pPr>
          </a:lstStyle>
          <a:p>
            <a:pPr>
              <a:defRPr/>
            </a:pPr>
            <a:endParaRPr lang="hu-HU"/>
          </a:p>
        </p:txBody>
      </p:sp>
      <p:sp>
        <p:nvSpPr>
          <p:cNvPr id="7" name="Slide Number Placeholder 5">
            <a:extLst>
              <a:ext uri="{FF2B5EF4-FFF2-40B4-BE49-F238E27FC236}">
                <a16:creationId xmlns:a16="http://schemas.microsoft.com/office/drawing/2014/main" id="{3F05BA39-E774-6DE5-6D9B-B76F88E34AF8}"/>
              </a:ext>
            </a:extLst>
          </p:cNvPr>
          <p:cNvSpPr>
            <a:spLocks noGrp="1"/>
          </p:cNvSpPr>
          <p:nvPr>
            <p:ph type="sldNum" sz="quarter" idx="12"/>
          </p:nvPr>
        </p:nvSpPr>
        <p:spPr/>
        <p:txBody>
          <a:bodyPr/>
          <a:lstStyle>
            <a:lvl1pPr>
              <a:defRPr/>
            </a:lvl1pPr>
          </a:lstStyle>
          <a:p>
            <a:pPr>
              <a:defRPr/>
            </a:pPr>
            <a:fld id="{857E6FFF-6955-4D30-9300-74CFC8441277}" type="slidenum">
              <a:rPr lang="hu-HU" altLang="hu-HU"/>
              <a:pPr>
                <a:defRPr/>
              </a:pPr>
              <a:t>‹#›</a:t>
            </a:fld>
            <a:endParaRPr lang="hu-HU" altLang="hu-HU"/>
          </a:p>
        </p:txBody>
      </p:sp>
    </p:spTree>
    <p:extLst>
      <p:ext uri="{BB962C8B-B14F-4D97-AF65-F5344CB8AC3E}">
        <p14:creationId xmlns:p14="http://schemas.microsoft.com/office/powerpoint/2010/main" val="21071089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A1BE8-ECC1-4027-B16E-C7BECCA9DF4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246C7E1-471A-46AA-8068-98E68C0C207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F7C9F8F-EC48-4D16-B4C6-023A7B607BE6}"/>
              </a:ext>
            </a:extLst>
          </p:cNvPr>
          <p:cNvSpPr>
            <a:spLocks noGrp="1"/>
          </p:cNvSpPr>
          <p:nvPr>
            <p:ph type="dt" sz="half" idx="10"/>
          </p:nvPr>
        </p:nvSpPr>
        <p:spPr/>
        <p:txBody>
          <a:bodyPr/>
          <a:lstStyle/>
          <a:p>
            <a:fld id="{11EAACC7-3B3F-47D1-959A-EF58926E955E}" type="datetimeFigureOut">
              <a:rPr lang="en-US" smtClean="0"/>
              <a:t>3/27/2025</a:t>
            </a:fld>
            <a:endParaRPr lang="en-US"/>
          </a:p>
        </p:txBody>
      </p:sp>
      <p:sp>
        <p:nvSpPr>
          <p:cNvPr id="5" name="Footer Placeholder 4">
            <a:extLst>
              <a:ext uri="{FF2B5EF4-FFF2-40B4-BE49-F238E27FC236}">
                <a16:creationId xmlns:a16="http://schemas.microsoft.com/office/drawing/2014/main" id="{B79FA5B3-F726-417B-932A-B93E0C8F5A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7D21F1-1A24-43EA-AB09-3024C491E8FB}"/>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35233456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Title 1"/>
          <p:cNvSpPr>
            <a:spLocks noGrp="1"/>
          </p:cNvSpPr>
          <p:nvPr>
            <p:ph type="title"/>
          </p:nvPr>
        </p:nvSpPr>
        <p:spPr>
          <a:xfrm>
            <a:off x="1257301" y="381002"/>
            <a:ext cx="10172700" cy="1493517"/>
          </a:xfrm>
        </p:spPr>
        <p:txBody>
          <a:bodyPr/>
          <a:lstStyle/>
          <a:p>
            <a:r>
              <a:rPr lang="hu-HU"/>
              <a:t>Mintacím szerkesztése</a:t>
            </a:r>
            <a:endParaRPr lang="en-US" dirty="0"/>
          </a:p>
        </p:txBody>
      </p:sp>
      <p:sp>
        <p:nvSpPr>
          <p:cNvPr id="3" name="Text Placeholder 2"/>
          <p:cNvSpPr>
            <a:spLocks noGrp="1"/>
          </p:cNvSpPr>
          <p:nvPr>
            <p:ph type="body" idx="1"/>
          </p:nvPr>
        </p:nvSpPr>
        <p:spPr>
          <a:xfrm>
            <a:off x="1255776" y="2199635"/>
            <a:ext cx="4815840" cy="632529"/>
          </a:xfrm>
        </p:spPr>
        <p:txBody>
          <a:bodyPr anchor="b">
            <a:noAutofit/>
          </a:bodyPr>
          <a:lstStyle>
            <a:lvl1pPr marL="0" indent="0">
              <a:lnSpc>
                <a:spcPct val="100000"/>
              </a:lnSpc>
              <a:buNone/>
              <a:defRPr sz="1800" b="1" cap="all" spc="15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hu-HU"/>
              <a:t>Mintaszöveg szerkesztése</a:t>
            </a:r>
          </a:p>
        </p:txBody>
      </p:sp>
      <p:sp>
        <p:nvSpPr>
          <p:cNvPr id="4" name="Content Placeholder 3"/>
          <p:cNvSpPr>
            <a:spLocks noGrp="1"/>
          </p:cNvSpPr>
          <p:nvPr>
            <p:ph sz="half" idx="2"/>
          </p:nvPr>
        </p:nvSpPr>
        <p:spPr>
          <a:xfrm>
            <a:off x="1255776" y="2909102"/>
            <a:ext cx="4815840" cy="299639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5" name="Text Placeholder 4"/>
          <p:cNvSpPr>
            <a:spLocks noGrp="1"/>
          </p:cNvSpPr>
          <p:nvPr>
            <p:ph type="body" sz="quarter" idx="3"/>
          </p:nvPr>
        </p:nvSpPr>
        <p:spPr>
          <a:xfrm>
            <a:off x="6633864" y="2199635"/>
            <a:ext cx="4815840" cy="632529"/>
          </a:xfrm>
        </p:spPr>
        <p:txBody>
          <a:bodyPr anchor="b">
            <a:noAutofit/>
          </a:bodyPr>
          <a:lstStyle>
            <a:lvl1pPr marL="0" indent="0">
              <a:lnSpc>
                <a:spcPct val="100000"/>
              </a:lnSpc>
              <a:buNone/>
              <a:defRPr sz="1800" b="1" cap="all" spc="15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hu-HU"/>
              <a:t>Mintaszöveg szerkesztése</a:t>
            </a:r>
          </a:p>
        </p:txBody>
      </p:sp>
      <p:sp>
        <p:nvSpPr>
          <p:cNvPr id="6" name="Content Placeholder 5"/>
          <p:cNvSpPr>
            <a:spLocks noGrp="1"/>
          </p:cNvSpPr>
          <p:nvPr>
            <p:ph sz="quarter" idx="4"/>
          </p:nvPr>
        </p:nvSpPr>
        <p:spPr>
          <a:xfrm>
            <a:off x="6633864" y="2909102"/>
            <a:ext cx="4815840" cy="299639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7" name="Date Placeholder 3">
            <a:extLst>
              <a:ext uri="{FF2B5EF4-FFF2-40B4-BE49-F238E27FC236}">
                <a16:creationId xmlns:a16="http://schemas.microsoft.com/office/drawing/2014/main" id="{852D97B9-9273-C763-F943-410A038659D5}"/>
              </a:ext>
            </a:extLst>
          </p:cNvPr>
          <p:cNvSpPr>
            <a:spLocks noGrp="1"/>
          </p:cNvSpPr>
          <p:nvPr>
            <p:ph type="dt" sz="half" idx="10"/>
          </p:nvPr>
        </p:nvSpPr>
        <p:spPr/>
        <p:txBody>
          <a:bodyPr/>
          <a:lstStyle>
            <a:lvl1pPr>
              <a:defRPr/>
            </a:lvl1pPr>
          </a:lstStyle>
          <a:p>
            <a:pPr>
              <a:defRPr/>
            </a:pPr>
            <a:endParaRPr lang="hu-HU"/>
          </a:p>
        </p:txBody>
      </p:sp>
      <p:sp>
        <p:nvSpPr>
          <p:cNvPr id="8" name="Footer Placeholder 4">
            <a:extLst>
              <a:ext uri="{FF2B5EF4-FFF2-40B4-BE49-F238E27FC236}">
                <a16:creationId xmlns:a16="http://schemas.microsoft.com/office/drawing/2014/main" id="{D7FF0F34-2657-8293-15A5-AB322D0CA9AF}"/>
              </a:ext>
            </a:extLst>
          </p:cNvPr>
          <p:cNvSpPr>
            <a:spLocks noGrp="1"/>
          </p:cNvSpPr>
          <p:nvPr>
            <p:ph type="ftr" sz="quarter" idx="11"/>
          </p:nvPr>
        </p:nvSpPr>
        <p:spPr/>
        <p:txBody>
          <a:bodyPr/>
          <a:lstStyle>
            <a:lvl1pPr>
              <a:defRPr/>
            </a:lvl1pPr>
          </a:lstStyle>
          <a:p>
            <a:pPr>
              <a:defRPr/>
            </a:pPr>
            <a:endParaRPr lang="hu-HU"/>
          </a:p>
        </p:txBody>
      </p:sp>
      <p:sp>
        <p:nvSpPr>
          <p:cNvPr id="9" name="Slide Number Placeholder 5">
            <a:extLst>
              <a:ext uri="{FF2B5EF4-FFF2-40B4-BE49-F238E27FC236}">
                <a16:creationId xmlns:a16="http://schemas.microsoft.com/office/drawing/2014/main" id="{1FC6A0DD-162B-B6C5-5C4E-9FB7BEDDEAF9}"/>
              </a:ext>
            </a:extLst>
          </p:cNvPr>
          <p:cNvSpPr>
            <a:spLocks noGrp="1"/>
          </p:cNvSpPr>
          <p:nvPr>
            <p:ph type="sldNum" sz="quarter" idx="12"/>
          </p:nvPr>
        </p:nvSpPr>
        <p:spPr/>
        <p:txBody>
          <a:bodyPr/>
          <a:lstStyle>
            <a:lvl1pPr>
              <a:defRPr/>
            </a:lvl1pPr>
          </a:lstStyle>
          <a:p>
            <a:pPr>
              <a:defRPr/>
            </a:pPr>
            <a:fld id="{BC54896D-5135-4D21-8F0D-988D85DBE434}" type="slidenum">
              <a:rPr lang="hu-HU" altLang="hu-HU"/>
              <a:pPr>
                <a:defRPr/>
              </a:pPr>
              <a:t>‹#›</a:t>
            </a:fld>
            <a:endParaRPr lang="hu-HU" altLang="hu-HU"/>
          </a:p>
        </p:txBody>
      </p:sp>
    </p:spTree>
    <p:extLst>
      <p:ext uri="{BB962C8B-B14F-4D97-AF65-F5344CB8AC3E}">
        <p14:creationId xmlns:p14="http://schemas.microsoft.com/office/powerpoint/2010/main" val="17755932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Date Placeholder 3">
            <a:extLst>
              <a:ext uri="{FF2B5EF4-FFF2-40B4-BE49-F238E27FC236}">
                <a16:creationId xmlns:a16="http://schemas.microsoft.com/office/drawing/2014/main" id="{484F2FD8-1127-4D5B-68D3-43C2DBD034E2}"/>
              </a:ext>
            </a:extLst>
          </p:cNvPr>
          <p:cNvSpPr>
            <a:spLocks noGrp="1"/>
          </p:cNvSpPr>
          <p:nvPr>
            <p:ph type="dt" sz="half" idx="10"/>
          </p:nvPr>
        </p:nvSpPr>
        <p:spPr/>
        <p:txBody>
          <a:bodyPr/>
          <a:lstStyle>
            <a:lvl1pPr>
              <a:defRPr/>
            </a:lvl1pPr>
          </a:lstStyle>
          <a:p>
            <a:pPr>
              <a:defRPr/>
            </a:pPr>
            <a:endParaRPr lang="hu-HU"/>
          </a:p>
        </p:txBody>
      </p:sp>
      <p:sp>
        <p:nvSpPr>
          <p:cNvPr id="4" name="Footer Placeholder 4">
            <a:extLst>
              <a:ext uri="{FF2B5EF4-FFF2-40B4-BE49-F238E27FC236}">
                <a16:creationId xmlns:a16="http://schemas.microsoft.com/office/drawing/2014/main" id="{74081578-A6E4-5B82-2DED-E096253A919E}"/>
              </a:ext>
            </a:extLst>
          </p:cNvPr>
          <p:cNvSpPr>
            <a:spLocks noGrp="1"/>
          </p:cNvSpPr>
          <p:nvPr>
            <p:ph type="ftr" sz="quarter" idx="11"/>
          </p:nvPr>
        </p:nvSpPr>
        <p:spPr/>
        <p:txBody>
          <a:bodyPr/>
          <a:lstStyle>
            <a:lvl1pPr>
              <a:defRPr/>
            </a:lvl1pPr>
          </a:lstStyle>
          <a:p>
            <a:pPr>
              <a:defRPr/>
            </a:pPr>
            <a:endParaRPr lang="hu-HU"/>
          </a:p>
        </p:txBody>
      </p:sp>
      <p:sp>
        <p:nvSpPr>
          <p:cNvPr id="5" name="Slide Number Placeholder 5">
            <a:extLst>
              <a:ext uri="{FF2B5EF4-FFF2-40B4-BE49-F238E27FC236}">
                <a16:creationId xmlns:a16="http://schemas.microsoft.com/office/drawing/2014/main" id="{F8DE4C42-0A9C-1F27-6207-F89E60050793}"/>
              </a:ext>
            </a:extLst>
          </p:cNvPr>
          <p:cNvSpPr>
            <a:spLocks noGrp="1"/>
          </p:cNvSpPr>
          <p:nvPr>
            <p:ph type="sldNum" sz="quarter" idx="12"/>
          </p:nvPr>
        </p:nvSpPr>
        <p:spPr/>
        <p:txBody>
          <a:bodyPr/>
          <a:lstStyle>
            <a:lvl1pPr>
              <a:defRPr/>
            </a:lvl1pPr>
          </a:lstStyle>
          <a:p>
            <a:pPr>
              <a:defRPr/>
            </a:pPr>
            <a:fld id="{27822F30-FE67-4FA0-8F35-F038AE06D6B1}" type="slidenum">
              <a:rPr lang="hu-HU" altLang="hu-HU"/>
              <a:pPr>
                <a:defRPr/>
              </a:pPr>
              <a:t>‹#›</a:t>
            </a:fld>
            <a:endParaRPr lang="hu-HU" altLang="hu-HU"/>
          </a:p>
        </p:txBody>
      </p:sp>
    </p:spTree>
    <p:extLst>
      <p:ext uri="{BB962C8B-B14F-4D97-AF65-F5344CB8AC3E}">
        <p14:creationId xmlns:p14="http://schemas.microsoft.com/office/powerpoint/2010/main" val="12590653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67975DD-9B94-49AF-8920-CA8C96EC328D}"/>
              </a:ext>
            </a:extLst>
          </p:cNvPr>
          <p:cNvSpPr>
            <a:spLocks noGrp="1"/>
          </p:cNvSpPr>
          <p:nvPr>
            <p:ph type="dt" sz="half" idx="10"/>
          </p:nvPr>
        </p:nvSpPr>
        <p:spPr/>
        <p:txBody>
          <a:bodyPr/>
          <a:lstStyle>
            <a:lvl1pPr>
              <a:defRPr/>
            </a:lvl1pPr>
          </a:lstStyle>
          <a:p>
            <a:pPr>
              <a:defRPr/>
            </a:pPr>
            <a:endParaRPr lang="hu-HU"/>
          </a:p>
        </p:txBody>
      </p:sp>
      <p:sp>
        <p:nvSpPr>
          <p:cNvPr id="3" name="Footer Placeholder 4">
            <a:extLst>
              <a:ext uri="{FF2B5EF4-FFF2-40B4-BE49-F238E27FC236}">
                <a16:creationId xmlns:a16="http://schemas.microsoft.com/office/drawing/2014/main" id="{AB79BF3A-F1D5-4E82-91AF-41C374D33AD0}"/>
              </a:ext>
            </a:extLst>
          </p:cNvPr>
          <p:cNvSpPr>
            <a:spLocks noGrp="1"/>
          </p:cNvSpPr>
          <p:nvPr>
            <p:ph type="ftr" sz="quarter" idx="11"/>
          </p:nvPr>
        </p:nvSpPr>
        <p:spPr/>
        <p:txBody>
          <a:bodyPr/>
          <a:lstStyle>
            <a:lvl1pPr>
              <a:defRPr/>
            </a:lvl1pPr>
          </a:lstStyle>
          <a:p>
            <a:pPr>
              <a:defRPr/>
            </a:pPr>
            <a:endParaRPr lang="hu-HU"/>
          </a:p>
        </p:txBody>
      </p:sp>
      <p:sp>
        <p:nvSpPr>
          <p:cNvPr id="4" name="Slide Number Placeholder 5">
            <a:extLst>
              <a:ext uri="{FF2B5EF4-FFF2-40B4-BE49-F238E27FC236}">
                <a16:creationId xmlns:a16="http://schemas.microsoft.com/office/drawing/2014/main" id="{3BC7E4F1-A45C-D9FD-3513-980886F98D18}"/>
              </a:ext>
            </a:extLst>
          </p:cNvPr>
          <p:cNvSpPr>
            <a:spLocks noGrp="1"/>
          </p:cNvSpPr>
          <p:nvPr>
            <p:ph type="sldNum" sz="quarter" idx="12"/>
          </p:nvPr>
        </p:nvSpPr>
        <p:spPr/>
        <p:txBody>
          <a:bodyPr/>
          <a:lstStyle>
            <a:lvl1pPr>
              <a:defRPr/>
            </a:lvl1pPr>
          </a:lstStyle>
          <a:p>
            <a:pPr>
              <a:defRPr/>
            </a:pPr>
            <a:fld id="{9CBF80FD-6533-431F-A685-15BE62CA5034}" type="slidenum">
              <a:rPr lang="hu-HU" altLang="hu-HU"/>
              <a:pPr>
                <a:defRPr/>
              </a:pPr>
              <a:t>‹#›</a:t>
            </a:fld>
            <a:endParaRPr lang="hu-HU" altLang="hu-HU"/>
          </a:p>
        </p:txBody>
      </p:sp>
    </p:spTree>
    <p:extLst>
      <p:ext uri="{BB962C8B-B14F-4D97-AF65-F5344CB8AC3E}">
        <p14:creationId xmlns:p14="http://schemas.microsoft.com/office/powerpoint/2010/main" val="2371445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objTx" preserve="1">
  <p:cSld name="Tartalomrész képaláírással">
    <p:spTree>
      <p:nvGrpSpPr>
        <p:cNvPr id="1" name=""/>
        <p:cNvGrpSpPr/>
        <p:nvPr/>
      </p:nvGrpSpPr>
      <p:grpSpPr>
        <a:xfrm>
          <a:off x="0" y="0"/>
          <a:ext cx="0" cy="0"/>
          <a:chOff x="0" y="0"/>
          <a:chExt cx="0" cy="0"/>
        </a:xfrm>
      </p:grpSpPr>
      <p:sp>
        <p:nvSpPr>
          <p:cNvPr id="5" name="Freeform 11" title="right scallop background shape">
            <a:extLst>
              <a:ext uri="{FF2B5EF4-FFF2-40B4-BE49-F238E27FC236}">
                <a16:creationId xmlns:a16="http://schemas.microsoft.com/office/drawing/2014/main" id="{FF37D79E-F2C6-5D94-7B35-035E48547711}"/>
              </a:ext>
            </a:extLst>
          </p:cNvPr>
          <p:cNvSpPr/>
          <p:nvPr/>
        </p:nvSpPr>
        <p:spPr bwMode="auto">
          <a:xfrm>
            <a:off x="7389285" y="0"/>
            <a:ext cx="4802716"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6" name="Rectangle 7">
            <a:extLst>
              <a:ext uri="{FF2B5EF4-FFF2-40B4-BE49-F238E27FC236}">
                <a16:creationId xmlns:a16="http://schemas.microsoft.com/office/drawing/2014/main" id="{B11CFB21-6017-F034-FDC4-0AE200232653}"/>
              </a:ext>
            </a:extLst>
          </p:cNvPr>
          <p:cNvSpPr/>
          <p:nvPr/>
        </p:nvSpPr>
        <p:spPr>
          <a:xfrm>
            <a:off x="1" y="0"/>
            <a:ext cx="28363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10" title="left edge border">
            <a:extLst>
              <a:ext uri="{FF2B5EF4-FFF2-40B4-BE49-F238E27FC236}">
                <a16:creationId xmlns:a16="http://schemas.microsoft.com/office/drawing/2014/main" id="{F19A538A-2C49-D22A-C49D-E958F990A29C}"/>
              </a:ext>
            </a:extLst>
          </p:cNvPr>
          <p:cNvSpPr/>
          <p:nvPr/>
        </p:nvSpPr>
        <p:spPr>
          <a:xfrm>
            <a:off x="1" y="0"/>
            <a:ext cx="28363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5" y="457201"/>
            <a:ext cx="3092115" cy="1196671"/>
          </a:xfrm>
        </p:spPr>
        <p:txBody>
          <a:bodyPr anchor="b"/>
          <a:lstStyle>
            <a:lvl1pPr>
              <a:lnSpc>
                <a:spcPct val="100000"/>
              </a:lnSpc>
              <a:defRPr sz="1800" b="1" i="0" cap="all" spc="225" baseline="0">
                <a:solidFill>
                  <a:schemeClr val="accent1"/>
                </a:solidFill>
                <a:latin typeface="+mn-lt"/>
              </a:defRPr>
            </a:lvl1pPr>
          </a:lstStyle>
          <a:p>
            <a:r>
              <a:rPr lang="hu-HU"/>
              <a:t>Mintacím szerkesztése</a:t>
            </a:r>
            <a:endParaRPr lang="en-US" dirty="0"/>
          </a:p>
        </p:txBody>
      </p:sp>
      <p:sp>
        <p:nvSpPr>
          <p:cNvPr id="3" name="Content Placeholder 2"/>
          <p:cNvSpPr>
            <a:spLocks noGrp="1"/>
          </p:cNvSpPr>
          <p:nvPr>
            <p:ph idx="1"/>
          </p:nvPr>
        </p:nvSpPr>
        <p:spPr>
          <a:xfrm>
            <a:off x="765051" y="920377"/>
            <a:ext cx="6158419" cy="498512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Text Placeholder 3"/>
          <p:cNvSpPr>
            <a:spLocks noGrp="1"/>
          </p:cNvSpPr>
          <p:nvPr>
            <p:ph type="body" sz="half" idx="2"/>
          </p:nvPr>
        </p:nvSpPr>
        <p:spPr>
          <a:xfrm>
            <a:off x="8337885" y="1741336"/>
            <a:ext cx="3092115" cy="4164164"/>
          </a:xfrm>
        </p:spPr>
        <p:txBody>
          <a:bodyPr>
            <a:normAutofit/>
          </a:bodyPr>
          <a:lstStyle>
            <a:lvl1pPr marL="0" indent="0">
              <a:lnSpc>
                <a:spcPct val="110000"/>
              </a:lnSpc>
              <a:spcBef>
                <a:spcPts val="1200"/>
              </a:spcBef>
              <a:buNone/>
              <a:defRPr sz="14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hu-HU"/>
              <a:t>Mintaszöveg szerkesztése</a:t>
            </a:r>
          </a:p>
        </p:txBody>
      </p:sp>
      <p:sp>
        <p:nvSpPr>
          <p:cNvPr id="8" name="Date Placeholder 4">
            <a:extLst>
              <a:ext uri="{FF2B5EF4-FFF2-40B4-BE49-F238E27FC236}">
                <a16:creationId xmlns:a16="http://schemas.microsoft.com/office/drawing/2014/main" id="{98A55108-9F5F-6D26-B2F9-3AB8F1D006A8}"/>
              </a:ext>
            </a:extLst>
          </p:cNvPr>
          <p:cNvSpPr>
            <a:spLocks noGrp="1"/>
          </p:cNvSpPr>
          <p:nvPr>
            <p:ph type="dt" sz="half" idx="10"/>
          </p:nvPr>
        </p:nvSpPr>
        <p:spPr>
          <a:xfrm>
            <a:off x="764117" y="6375400"/>
            <a:ext cx="1234016" cy="349250"/>
          </a:xfrm>
        </p:spPr>
        <p:txBody>
          <a:bodyPr/>
          <a:lstStyle>
            <a:lvl1pPr>
              <a:defRPr/>
            </a:lvl1pPr>
          </a:lstStyle>
          <a:p>
            <a:pPr>
              <a:defRPr/>
            </a:pPr>
            <a:endParaRPr lang="hu-HU"/>
          </a:p>
        </p:txBody>
      </p:sp>
      <p:sp>
        <p:nvSpPr>
          <p:cNvPr id="9" name="Footer Placeholder 5">
            <a:extLst>
              <a:ext uri="{FF2B5EF4-FFF2-40B4-BE49-F238E27FC236}">
                <a16:creationId xmlns:a16="http://schemas.microsoft.com/office/drawing/2014/main" id="{04C809AD-DF66-B0D0-548A-68FE9F4FC5AE}"/>
              </a:ext>
            </a:extLst>
          </p:cNvPr>
          <p:cNvSpPr>
            <a:spLocks noGrp="1"/>
          </p:cNvSpPr>
          <p:nvPr>
            <p:ph type="ftr" sz="quarter" idx="11"/>
          </p:nvPr>
        </p:nvSpPr>
        <p:spPr>
          <a:xfrm>
            <a:off x="2103967" y="6375401"/>
            <a:ext cx="3481917" cy="346075"/>
          </a:xfrm>
        </p:spPr>
        <p:txBody>
          <a:bodyPr/>
          <a:lstStyle>
            <a:lvl1pPr>
              <a:defRPr/>
            </a:lvl1pPr>
          </a:lstStyle>
          <a:p>
            <a:pPr>
              <a:defRPr/>
            </a:pPr>
            <a:endParaRPr lang="hu-HU"/>
          </a:p>
        </p:txBody>
      </p:sp>
      <p:sp>
        <p:nvSpPr>
          <p:cNvPr id="10" name="Slide Number Placeholder 6">
            <a:extLst>
              <a:ext uri="{FF2B5EF4-FFF2-40B4-BE49-F238E27FC236}">
                <a16:creationId xmlns:a16="http://schemas.microsoft.com/office/drawing/2014/main" id="{877E9FC7-542B-EDCE-B71C-2EAA11A25C6D}"/>
              </a:ext>
            </a:extLst>
          </p:cNvPr>
          <p:cNvSpPr>
            <a:spLocks noGrp="1"/>
          </p:cNvSpPr>
          <p:nvPr>
            <p:ph type="sldNum" sz="quarter" idx="12"/>
          </p:nvPr>
        </p:nvSpPr>
        <p:spPr>
          <a:xfrm>
            <a:off x="5691718" y="6375401"/>
            <a:ext cx="1231900" cy="346075"/>
          </a:xfrm>
        </p:spPr>
        <p:txBody>
          <a:bodyPr/>
          <a:lstStyle>
            <a:lvl1pPr>
              <a:defRPr/>
            </a:lvl1pPr>
          </a:lstStyle>
          <a:p>
            <a:pPr>
              <a:defRPr/>
            </a:pPr>
            <a:fld id="{927F95DE-6F5D-4736-89D3-CCFAFFDC2518}" type="slidenum">
              <a:rPr lang="hu-HU" altLang="hu-HU"/>
              <a:pPr>
                <a:defRPr/>
              </a:pPr>
              <a:t>‹#›</a:t>
            </a:fld>
            <a:endParaRPr lang="hu-HU" altLang="hu-HU"/>
          </a:p>
        </p:txBody>
      </p:sp>
    </p:spTree>
    <p:extLst>
      <p:ext uri="{BB962C8B-B14F-4D97-AF65-F5344CB8AC3E}">
        <p14:creationId xmlns:p14="http://schemas.microsoft.com/office/powerpoint/2010/main" val="22948127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picTx" preserve="1">
  <p:cSld name="Kép képaláírással">
    <p:spTree>
      <p:nvGrpSpPr>
        <p:cNvPr id="1" name=""/>
        <p:cNvGrpSpPr/>
        <p:nvPr/>
      </p:nvGrpSpPr>
      <p:grpSpPr>
        <a:xfrm>
          <a:off x="0" y="0"/>
          <a:ext cx="0" cy="0"/>
          <a:chOff x="0" y="0"/>
          <a:chExt cx="0" cy="0"/>
        </a:xfrm>
      </p:grpSpPr>
      <p:sp>
        <p:nvSpPr>
          <p:cNvPr id="5" name="Freeform 11" title="right scallop background shape">
            <a:extLst>
              <a:ext uri="{FF2B5EF4-FFF2-40B4-BE49-F238E27FC236}">
                <a16:creationId xmlns:a16="http://schemas.microsoft.com/office/drawing/2014/main" id="{591BF536-D81A-AF7C-15B5-A8D26C136571}"/>
              </a:ext>
            </a:extLst>
          </p:cNvPr>
          <p:cNvSpPr/>
          <p:nvPr/>
        </p:nvSpPr>
        <p:spPr bwMode="auto">
          <a:xfrm>
            <a:off x="7389285" y="0"/>
            <a:ext cx="4802716"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6" name="Rectangle 11">
            <a:extLst>
              <a:ext uri="{FF2B5EF4-FFF2-40B4-BE49-F238E27FC236}">
                <a16:creationId xmlns:a16="http://schemas.microsoft.com/office/drawing/2014/main" id="{FF3CD169-E098-6449-E83B-7E93C0E66FD5}"/>
              </a:ext>
            </a:extLst>
          </p:cNvPr>
          <p:cNvSpPr/>
          <p:nvPr/>
        </p:nvSpPr>
        <p:spPr>
          <a:xfrm>
            <a:off x="1" y="0"/>
            <a:ext cx="28363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12" title="left edge border">
            <a:extLst>
              <a:ext uri="{FF2B5EF4-FFF2-40B4-BE49-F238E27FC236}">
                <a16:creationId xmlns:a16="http://schemas.microsoft.com/office/drawing/2014/main" id="{37536411-91AD-BBF2-5C10-B337D6D3B1F2}"/>
              </a:ext>
            </a:extLst>
          </p:cNvPr>
          <p:cNvSpPr/>
          <p:nvPr/>
        </p:nvSpPr>
        <p:spPr>
          <a:xfrm>
            <a:off x="1" y="0"/>
            <a:ext cx="28363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83465" y="2"/>
            <a:ext cx="7355585" cy="6857999"/>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hu-HU" noProof="0"/>
              <a:t>Kép beszúrásához kattintson az ikonra</a:t>
            </a:r>
            <a:endParaRPr lang="en-US" noProof="0" dirty="0"/>
          </a:p>
        </p:txBody>
      </p:sp>
      <p:sp>
        <p:nvSpPr>
          <p:cNvPr id="2" name="Title 1"/>
          <p:cNvSpPr>
            <a:spLocks noGrp="1"/>
          </p:cNvSpPr>
          <p:nvPr>
            <p:ph type="title"/>
          </p:nvPr>
        </p:nvSpPr>
        <p:spPr>
          <a:xfrm>
            <a:off x="8337884" y="457200"/>
            <a:ext cx="3092117" cy="1196670"/>
          </a:xfrm>
        </p:spPr>
        <p:txBody>
          <a:bodyPr anchor="b"/>
          <a:lstStyle>
            <a:lvl1pPr>
              <a:lnSpc>
                <a:spcPct val="100000"/>
              </a:lnSpc>
              <a:defRPr sz="1800" b="1" i="0" spc="225" baseline="0">
                <a:solidFill>
                  <a:schemeClr val="accent1"/>
                </a:solidFill>
                <a:latin typeface="+mn-lt"/>
              </a:defRPr>
            </a:lvl1pPr>
          </a:lstStyle>
          <a:p>
            <a:r>
              <a:rPr lang="hu-HU"/>
              <a:t>Mintacím szerkesztése</a:t>
            </a:r>
            <a:endParaRPr lang="en-US" dirty="0"/>
          </a:p>
        </p:txBody>
      </p:sp>
      <p:sp>
        <p:nvSpPr>
          <p:cNvPr id="4" name="Text Placeholder 3"/>
          <p:cNvSpPr>
            <a:spLocks noGrp="1"/>
          </p:cNvSpPr>
          <p:nvPr>
            <p:ph type="body" sz="half" idx="2"/>
          </p:nvPr>
        </p:nvSpPr>
        <p:spPr>
          <a:xfrm>
            <a:off x="8337884" y="1741336"/>
            <a:ext cx="3092117" cy="4164164"/>
          </a:xfrm>
        </p:spPr>
        <p:txBody>
          <a:bodyPr>
            <a:normAutofit/>
          </a:bodyPr>
          <a:lstStyle>
            <a:lvl1pPr marL="0" indent="0">
              <a:lnSpc>
                <a:spcPct val="110000"/>
              </a:lnSpc>
              <a:spcBef>
                <a:spcPts val="1200"/>
              </a:spcBef>
              <a:buNone/>
              <a:defRPr sz="14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hu-HU"/>
              <a:t>Mintaszöveg szerkesztése</a:t>
            </a:r>
          </a:p>
        </p:txBody>
      </p:sp>
      <p:sp>
        <p:nvSpPr>
          <p:cNvPr id="8" name="Date Placeholder 4">
            <a:extLst>
              <a:ext uri="{FF2B5EF4-FFF2-40B4-BE49-F238E27FC236}">
                <a16:creationId xmlns:a16="http://schemas.microsoft.com/office/drawing/2014/main" id="{B0D7D554-4646-891B-3B7D-35DEF7EA40C8}"/>
              </a:ext>
            </a:extLst>
          </p:cNvPr>
          <p:cNvSpPr>
            <a:spLocks noGrp="1"/>
          </p:cNvSpPr>
          <p:nvPr>
            <p:ph type="dt" sz="half" idx="10"/>
          </p:nvPr>
        </p:nvSpPr>
        <p:spPr>
          <a:xfrm>
            <a:off x="766234" y="6375400"/>
            <a:ext cx="1231900" cy="349250"/>
          </a:xfrm>
        </p:spPr>
        <p:txBody>
          <a:bodyPr/>
          <a:lstStyle>
            <a:lvl1pPr>
              <a:defRPr/>
            </a:lvl1pPr>
          </a:lstStyle>
          <a:p>
            <a:pPr>
              <a:defRPr/>
            </a:pPr>
            <a:endParaRPr lang="hu-HU"/>
          </a:p>
        </p:txBody>
      </p:sp>
      <p:sp>
        <p:nvSpPr>
          <p:cNvPr id="9" name="Footer Placeholder 5">
            <a:extLst>
              <a:ext uri="{FF2B5EF4-FFF2-40B4-BE49-F238E27FC236}">
                <a16:creationId xmlns:a16="http://schemas.microsoft.com/office/drawing/2014/main" id="{C54F754F-E922-4A3E-31E8-76CACF0A5CF4}"/>
              </a:ext>
            </a:extLst>
          </p:cNvPr>
          <p:cNvSpPr>
            <a:spLocks noGrp="1"/>
          </p:cNvSpPr>
          <p:nvPr>
            <p:ph type="ftr" sz="quarter" idx="11"/>
          </p:nvPr>
        </p:nvSpPr>
        <p:spPr>
          <a:xfrm>
            <a:off x="2103967" y="6375401"/>
            <a:ext cx="3481917" cy="346075"/>
          </a:xfrm>
        </p:spPr>
        <p:txBody>
          <a:bodyPr/>
          <a:lstStyle>
            <a:lvl1pPr>
              <a:defRPr/>
            </a:lvl1pPr>
          </a:lstStyle>
          <a:p>
            <a:pPr>
              <a:defRPr/>
            </a:pPr>
            <a:endParaRPr lang="hu-HU"/>
          </a:p>
        </p:txBody>
      </p:sp>
      <p:sp>
        <p:nvSpPr>
          <p:cNvPr id="10" name="Slide Number Placeholder 6">
            <a:extLst>
              <a:ext uri="{FF2B5EF4-FFF2-40B4-BE49-F238E27FC236}">
                <a16:creationId xmlns:a16="http://schemas.microsoft.com/office/drawing/2014/main" id="{4DACDA84-6318-693C-EBB0-B71BAA8AACEE}"/>
              </a:ext>
            </a:extLst>
          </p:cNvPr>
          <p:cNvSpPr>
            <a:spLocks noGrp="1"/>
          </p:cNvSpPr>
          <p:nvPr>
            <p:ph type="sldNum" sz="quarter" idx="12"/>
          </p:nvPr>
        </p:nvSpPr>
        <p:spPr>
          <a:xfrm>
            <a:off x="5674785" y="6375401"/>
            <a:ext cx="1263649" cy="346075"/>
          </a:xfrm>
        </p:spPr>
        <p:txBody>
          <a:bodyPr/>
          <a:lstStyle>
            <a:lvl1pPr>
              <a:defRPr/>
            </a:lvl1pPr>
          </a:lstStyle>
          <a:p>
            <a:pPr>
              <a:defRPr/>
            </a:pPr>
            <a:fld id="{04D0C8B9-C907-4A25-8B39-7434DEE7F5AB}" type="slidenum">
              <a:rPr lang="hu-HU" altLang="hu-HU"/>
              <a:pPr>
                <a:defRPr/>
              </a:pPr>
              <a:t>‹#›</a:t>
            </a:fld>
            <a:endParaRPr lang="hu-HU" altLang="hu-HU"/>
          </a:p>
        </p:txBody>
      </p:sp>
    </p:spTree>
    <p:extLst>
      <p:ext uri="{BB962C8B-B14F-4D97-AF65-F5344CB8AC3E}">
        <p14:creationId xmlns:p14="http://schemas.microsoft.com/office/powerpoint/2010/main" val="180440040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Vertical Text Placeholder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a:extLst>
              <a:ext uri="{FF2B5EF4-FFF2-40B4-BE49-F238E27FC236}">
                <a16:creationId xmlns:a16="http://schemas.microsoft.com/office/drawing/2014/main" id="{415E12BB-1450-5A05-07FD-60040CD90181}"/>
              </a:ext>
            </a:extLst>
          </p:cNvPr>
          <p:cNvSpPr>
            <a:spLocks noGrp="1"/>
          </p:cNvSpPr>
          <p:nvPr>
            <p:ph type="dt" sz="half" idx="10"/>
          </p:nvPr>
        </p:nvSpPr>
        <p:spPr/>
        <p:txBody>
          <a:bodyPr/>
          <a:lstStyle>
            <a:lvl1pPr>
              <a:defRPr/>
            </a:lvl1pPr>
          </a:lstStyle>
          <a:p>
            <a:pPr>
              <a:defRPr/>
            </a:pPr>
            <a:endParaRPr lang="hu-HU"/>
          </a:p>
        </p:txBody>
      </p:sp>
      <p:sp>
        <p:nvSpPr>
          <p:cNvPr id="5" name="Footer Placeholder 4">
            <a:extLst>
              <a:ext uri="{FF2B5EF4-FFF2-40B4-BE49-F238E27FC236}">
                <a16:creationId xmlns:a16="http://schemas.microsoft.com/office/drawing/2014/main" id="{A8B004A0-B294-DAE7-D59F-764C330ADCFE}"/>
              </a:ext>
            </a:extLst>
          </p:cNvPr>
          <p:cNvSpPr>
            <a:spLocks noGrp="1"/>
          </p:cNvSpPr>
          <p:nvPr>
            <p:ph type="ftr" sz="quarter" idx="11"/>
          </p:nvPr>
        </p:nvSpPr>
        <p:spPr/>
        <p:txBody>
          <a:bodyPr/>
          <a:lstStyle>
            <a:lvl1pPr>
              <a:defRPr/>
            </a:lvl1pPr>
          </a:lstStyle>
          <a:p>
            <a:pPr>
              <a:defRPr/>
            </a:pPr>
            <a:endParaRPr lang="hu-HU"/>
          </a:p>
        </p:txBody>
      </p:sp>
      <p:sp>
        <p:nvSpPr>
          <p:cNvPr id="6" name="Slide Number Placeholder 5">
            <a:extLst>
              <a:ext uri="{FF2B5EF4-FFF2-40B4-BE49-F238E27FC236}">
                <a16:creationId xmlns:a16="http://schemas.microsoft.com/office/drawing/2014/main" id="{16AEA5C0-5674-07EB-C0FF-5339A3E3052E}"/>
              </a:ext>
            </a:extLst>
          </p:cNvPr>
          <p:cNvSpPr>
            <a:spLocks noGrp="1"/>
          </p:cNvSpPr>
          <p:nvPr>
            <p:ph type="sldNum" sz="quarter" idx="12"/>
          </p:nvPr>
        </p:nvSpPr>
        <p:spPr/>
        <p:txBody>
          <a:bodyPr/>
          <a:lstStyle>
            <a:lvl1pPr>
              <a:defRPr/>
            </a:lvl1pPr>
          </a:lstStyle>
          <a:p>
            <a:pPr>
              <a:defRPr/>
            </a:pPr>
            <a:fld id="{BBC18C4B-7DE1-4700-9E2E-56C1C9FDBEBD}" type="slidenum">
              <a:rPr lang="hu-HU" altLang="hu-HU"/>
              <a:pPr>
                <a:defRPr/>
              </a:pPr>
              <a:t>‹#›</a:t>
            </a:fld>
            <a:endParaRPr lang="hu-HU" altLang="hu-HU"/>
          </a:p>
        </p:txBody>
      </p:sp>
    </p:spTree>
    <p:extLst>
      <p:ext uri="{BB962C8B-B14F-4D97-AF65-F5344CB8AC3E}">
        <p14:creationId xmlns:p14="http://schemas.microsoft.com/office/powerpoint/2010/main" val="3064941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95882" y="382386"/>
            <a:ext cx="2362573" cy="5600404"/>
          </a:xfrm>
        </p:spPr>
        <p:txBody>
          <a:bodyPr vert="eaVert"/>
          <a:lstStyle/>
          <a:p>
            <a:r>
              <a:rPr lang="hu-HU"/>
              <a:t>Mintacím szerkesztése</a:t>
            </a:r>
            <a:endParaRPr lang="en-US" dirty="0"/>
          </a:p>
        </p:txBody>
      </p:sp>
      <p:sp>
        <p:nvSpPr>
          <p:cNvPr id="3" name="Vertical Text Placeholder 2"/>
          <p:cNvSpPr>
            <a:spLocks noGrp="1"/>
          </p:cNvSpPr>
          <p:nvPr>
            <p:ph type="body" orient="vert" idx="1"/>
          </p:nvPr>
        </p:nvSpPr>
        <p:spPr>
          <a:xfrm>
            <a:off x="1257299" y="382386"/>
            <a:ext cx="7746023" cy="5600404"/>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a:extLst>
              <a:ext uri="{FF2B5EF4-FFF2-40B4-BE49-F238E27FC236}">
                <a16:creationId xmlns:a16="http://schemas.microsoft.com/office/drawing/2014/main" id="{B835F329-B4C9-0FE0-7A89-EC21259FECDD}"/>
              </a:ext>
            </a:extLst>
          </p:cNvPr>
          <p:cNvSpPr>
            <a:spLocks noGrp="1"/>
          </p:cNvSpPr>
          <p:nvPr>
            <p:ph type="dt" sz="half" idx="10"/>
          </p:nvPr>
        </p:nvSpPr>
        <p:spPr/>
        <p:txBody>
          <a:bodyPr/>
          <a:lstStyle>
            <a:lvl1pPr>
              <a:defRPr/>
            </a:lvl1pPr>
          </a:lstStyle>
          <a:p>
            <a:pPr>
              <a:defRPr/>
            </a:pPr>
            <a:endParaRPr lang="hu-HU"/>
          </a:p>
        </p:txBody>
      </p:sp>
      <p:sp>
        <p:nvSpPr>
          <p:cNvPr id="5" name="Footer Placeholder 4">
            <a:extLst>
              <a:ext uri="{FF2B5EF4-FFF2-40B4-BE49-F238E27FC236}">
                <a16:creationId xmlns:a16="http://schemas.microsoft.com/office/drawing/2014/main" id="{7E420392-4ACC-02A1-6269-740847261AD4}"/>
              </a:ext>
            </a:extLst>
          </p:cNvPr>
          <p:cNvSpPr>
            <a:spLocks noGrp="1"/>
          </p:cNvSpPr>
          <p:nvPr>
            <p:ph type="ftr" sz="quarter" idx="11"/>
          </p:nvPr>
        </p:nvSpPr>
        <p:spPr/>
        <p:txBody>
          <a:bodyPr/>
          <a:lstStyle>
            <a:lvl1pPr>
              <a:defRPr/>
            </a:lvl1pPr>
          </a:lstStyle>
          <a:p>
            <a:pPr>
              <a:defRPr/>
            </a:pPr>
            <a:endParaRPr lang="hu-HU"/>
          </a:p>
        </p:txBody>
      </p:sp>
      <p:sp>
        <p:nvSpPr>
          <p:cNvPr id="6" name="Slide Number Placeholder 5">
            <a:extLst>
              <a:ext uri="{FF2B5EF4-FFF2-40B4-BE49-F238E27FC236}">
                <a16:creationId xmlns:a16="http://schemas.microsoft.com/office/drawing/2014/main" id="{18606BAC-3157-A448-8FA7-EA9D6963CC1D}"/>
              </a:ext>
            </a:extLst>
          </p:cNvPr>
          <p:cNvSpPr>
            <a:spLocks noGrp="1"/>
          </p:cNvSpPr>
          <p:nvPr>
            <p:ph type="sldNum" sz="quarter" idx="12"/>
          </p:nvPr>
        </p:nvSpPr>
        <p:spPr/>
        <p:txBody>
          <a:bodyPr/>
          <a:lstStyle>
            <a:lvl1pPr>
              <a:defRPr/>
            </a:lvl1pPr>
          </a:lstStyle>
          <a:p>
            <a:pPr>
              <a:defRPr/>
            </a:pPr>
            <a:fld id="{B4159E7E-28F7-4CF9-8BAF-186B46A6E9C5}" type="slidenum">
              <a:rPr lang="hu-HU" altLang="hu-HU"/>
              <a:pPr>
                <a:defRPr/>
              </a:pPr>
              <a:t>‹#›</a:t>
            </a:fld>
            <a:endParaRPr lang="hu-HU" altLang="hu-HU"/>
          </a:p>
        </p:txBody>
      </p:sp>
    </p:spTree>
    <p:extLst>
      <p:ext uri="{BB962C8B-B14F-4D97-AF65-F5344CB8AC3E}">
        <p14:creationId xmlns:p14="http://schemas.microsoft.com/office/powerpoint/2010/main" val="324854351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Title 1"/>
          <p:cNvSpPr>
            <a:spLocks noGrp="1"/>
          </p:cNvSpPr>
          <p:nvPr>
            <p:ph type="ctrTitle"/>
          </p:nvPr>
        </p:nvSpPr>
        <p:spPr>
          <a:xfrm>
            <a:off x="1155256" y="1447802"/>
            <a:ext cx="8827957" cy="3329581"/>
          </a:xfrm>
        </p:spPr>
        <p:txBody>
          <a:bodyPr anchor="b"/>
          <a:lstStyle>
            <a:lvl1pPr>
              <a:defRPr sz="7200"/>
            </a:lvl1pPr>
          </a:lstStyle>
          <a:p>
            <a:r>
              <a:rPr lang="hu-HU"/>
              <a:t>Mintacím szerkesztése</a:t>
            </a:r>
            <a:endParaRPr lang="en-US" dirty="0"/>
          </a:p>
        </p:txBody>
      </p:sp>
      <p:sp>
        <p:nvSpPr>
          <p:cNvPr id="3" name="Subtitle 2"/>
          <p:cNvSpPr>
            <a:spLocks noGrp="1"/>
          </p:cNvSpPr>
          <p:nvPr>
            <p:ph type="subTitle" idx="1"/>
          </p:nvPr>
        </p:nvSpPr>
        <p:spPr>
          <a:xfrm>
            <a:off x="1155256" y="4777380"/>
            <a:ext cx="8827957" cy="861420"/>
          </a:xfrm>
        </p:spPr>
        <p:txBody>
          <a:bodyPr/>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a:t>Kattintson ide az alcím mintájának szerkesztéséhez</a:t>
            </a:r>
            <a:endParaRPr lang="en-US" dirty="0"/>
          </a:p>
        </p:txBody>
      </p:sp>
      <p:sp>
        <p:nvSpPr>
          <p:cNvPr id="4" name="Date Placeholder 3">
            <a:extLst>
              <a:ext uri="{FF2B5EF4-FFF2-40B4-BE49-F238E27FC236}">
                <a16:creationId xmlns:a16="http://schemas.microsoft.com/office/drawing/2014/main" id="{34ABF7BD-34FE-D0B1-C017-36FF8F289329}"/>
              </a:ext>
            </a:extLst>
          </p:cNvPr>
          <p:cNvSpPr>
            <a:spLocks noGrp="1"/>
          </p:cNvSpPr>
          <p:nvPr>
            <p:ph type="dt" sz="half" idx="10"/>
          </p:nvPr>
        </p:nvSpPr>
        <p:spPr/>
        <p:txBody>
          <a:bodyPr/>
          <a:lstStyle>
            <a:lvl1pPr>
              <a:defRPr/>
            </a:lvl1pPr>
          </a:lstStyle>
          <a:p>
            <a:pPr>
              <a:defRPr/>
            </a:pPr>
            <a:endParaRPr lang="hu-HU"/>
          </a:p>
        </p:txBody>
      </p:sp>
      <p:sp>
        <p:nvSpPr>
          <p:cNvPr id="5" name="Footer Placeholder 4">
            <a:extLst>
              <a:ext uri="{FF2B5EF4-FFF2-40B4-BE49-F238E27FC236}">
                <a16:creationId xmlns:a16="http://schemas.microsoft.com/office/drawing/2014/main" id="{C1F881D3-E9A8-A790-4310-76525256CBA1}"/>
              </a:ext>
            </a:extLst>
          </p:cNvPr>
          <p:cNvSpPr>
            <a:spLocks noGrp="1"/>
          </p:cNvSpPr>
          <p:nvPr>
            <p:ph type="ftr" sz="quarter" idx="11"/>
          </p:nvPr>
        </p:nvSpPr>
        <p:spPr/>
        <p:txBody>
          <a:bodyPr/>
          <a:lstStyle>
            <a:lvl1pPr>
              <a:defRPr/>
            </a:lvl1pPr>
          </a:lstStyle>
          <a:p>
            <a:pPr>
              <a:defRPr/>
            </a:pPr>
            <a:endParaRPr lang="hu-HU"/>
          </a:p>
        </p:txBody>
      </p:sp>
      <p:sp>
        <p:nvSpPr>
          <p:cNvPr id="6" name="Slide Number Placeholder 5">
            <a:extLst>
              <a:ext uri="{FF2B5EF4-FFF2-40B4-BE49-F238E27FC236}">
                <a16:creationId xmlns:a16="http://schemas.microsoft.com/office/drawing/2014/main" id="{4E79C9FE-EC2A-71D9-C1F4-6F29BDE8A66F}"/>
              </a:ext>
            </a:extLst>
          </p:cNvPr>
          <p:cNvSpPr>
            <a:spLocks noGrp="1"/>
          </p:cNvSpPr>
          <p:nvPr>
            <p:ph type="sldNum" sz="quarter" idx="12"/>
          </p:nvPr>
        </p:nvSpPr>
        <p:spPr/>
        <p:txBody>
          <a:bodyPr/>
          <a:lstStyle>
            <a:lvl1pPr>
              <a:defRPr/>
            </a:lvl1pPr>
          </a:lstStyle>
          <a:p>
            <a:pPr>
              <a:defRPr/>
            </a:pPr>
            <a:fld id="{1888FD4F-0DB8-49FD-B949-8144F9B29D8A}" type="slidenum">
              <a:rPr lang="hu-HU" altLang="hu-HU"/>
              <a:pPr>
                <a:defRPr/>
              </a:pPr>
              <a:t>‹#›</a:t>
            </a:fld>
            <a:endParaRPr lang="hu-HU" altLang="hu-HU"/>
          </a:p>
        </p:txBody>
      </p:sp>
    </p:spTree>
    <p:extLst>
      <p:ext uri="{BB962C8B-B14F-4D97-AF65-F5344CB8AC3E}">
        <p14:creationId xmlns:p14="http://schemas.microsoft.com/office/powerpoint/2010/main" val="15066451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Content Placeholder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a:extLst>
              <a:ext uri="{FF2B5EF4-FFF2-40B4-BE49-F238E27FC236}">
                <a16:creationId xmlns:a16="http://schemas.microsoft.com/office/drawing/2014/main" id="{BCBADC0A-C019-0398-58BD-69D9D430F42E}"/>
              </a:ext>
            </a:extLst>
          </p:cNvPr>
          <p:cNvSpPr>
            <a:spLocks noGrp="1"/>
          </p:cNvSpPr>
          <p:nvPr>
            <p:ph type="dt" sz="half" idx="10"/>
          </p:nvPr>
        </p:nvSpPr>
        <p:spPr/>
        <p:txBody>
          <a:bodyPr/>
          <a:lstStyle>
            <a:lvl1pPr>
              <a:defRPr/>
            </a:lvl1pPr>
          </a:lstStyle>
          <a:p>
            <a:pPr>
              <a:defRPr/>
            </a:pPr>
            <a:endParaRPr lang="hu-HU"/>
          </a:p>
        </p:txBody>
      </p:sp>
      <p:sp>
        <p:nvSpPr>
          <p:cNvPr id="5" name="Footer Placeholder 4">
            <a:extLst>
              <a:ext uri="{FF2B5EF4-FFF2-40B4-BE49-F238E27FC236}">
                <a16:creationId xmlns:a16="http://schemas.microsoft.com/office/drawing/2014/main" id="{7BDD4CF4-E3EF-37EE-6220-EEE52BF8626E}"/>
              </a:ext>
            </a:extLst>
          </p:cNvPr>
          <p:cNvSpPr>
            <a:spLocks noGrp="1"/>
          </p:cNvSpPr>
          <p:nvPr>
            <p:ph type="ftr" sz="quarter" idx="11"/>
          </p:nvPr>
        </p:nvSpPr>
        <p:spPr/>
        <p:txBody>
          <a:bodyPr/>
          <a:lstStyle>
            <a:lvl1pPr>
              <a:defRPr/>
            </a:lvl1pPr>
          </a:lstStyle>
          <a:p>
            <a:pPr>
              <a:defRPr/>
            </a:pPr>
            <a:endParaRPr lang="hu-HU"/>
          </a:p>
        </p:txBody>
      </p:sp>
      <p:sp>
        <p:nvSpPr>
          <p:cNvPr id="6" name="Slide Number Placeholder 5">
            <a:extLst>
              <a:ext uri="{FF2B5EF4-FFF2-40B4-BE49-F238E27FC236}">
                <a16:creationId xmlns:a16="http://schemas.microsoft.com/office/drawing/2014/main" id="{A1EEB69C-F5F6-08DB-AE7C-B71E21F750E2}"/>
              </a:ext>
            </a:extLst>
          </p:cNvPr>
          <p:cNvSpPr>
            <a:spLocks noGrp="1"/>
          </p:cNvSpPr>
          <p:nvPr>
            <p:ph type="sldNum" sz="quarter" idx="12"/>
          </p:nvPr>
        </p:nvSpPr>
        <p:spPr/>
        <p:txBody>
          <a:bodyPr/>
          <a:lstStyle>
            <a:lvl1pPr>
              <a:defRPr/>
            </a:lvl1pPr>
          </a:lstStyle>
          <a:p>
            <a:pPr>
              <a:defRPr/>
            </a:pPr>
            <a:fld id="{E75D8E36-E630-4066-8F0B-3CE18D617EF8}" type="slidenum">
              <a:rPr lang="hu-HU" altLang="hu-HU"/>
              <a:pPr>
                <a:defRPr/>
              </a:pPr>
              <a:t>‹#›</a:t>
            </a:fld>
            <a:endParaRPr lang="hu-HU" altLang="hu-HU"/>
          </a:p>
        </p:txBody>
      </p:sp>
    </p:spTree>
    <p:extLst>
      <p:ext uri="{BB962C8B-B14F-4D97-AF65-F5344CB8AC3E}">
        <p14:creationId xmlns:p14="http://schemas.microsoft.com/office/powerpoint/2010/main" val="227351934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Title 1"/>
          <p:cNvSpPr>
            <a:spLocks noGrp="1"/>
          </p:cNvSpPr>
          <p:nvPr>
            <p:ph type="title"/>
          </p:nvPr>
        </p:nvSpPr>
        <p:spPr>
          <a:xfrm>
            <a:off x="1155258" y="2861735"/>
            <a:ext cx="8827956" cy="1915647"/>
          </a:xfrm>
        </p:spPr>
        <p:txBody>
          <a:bodyPr anchor="b"/>
          <a:lstStyle>
            <a:lvl1pPr algn="l">
              <a:defRPr sz="4000" b="0" cap="none"/>
            </a:lvl1pPr>
          </a:lstStyle>
          <a:p>
            <a:r>
              <a:rPr lang="hu-HU"/>
              <a:t>Mintacím szerkesztése</a:t>
            </a:r>
            <a:endParaRPr lang="en-US" dirty="0"/>
          </a:p>
        </p:txBody>
      </p:sp>
      <p:sp>
        <p:nvSpPr>
          <p:cNvPr id="3" name="Text Placeholder 2"/>
          <p:cNvSpPr>
            <a:spLocks noGrp="1"/>
          </p:cNvSpPr>
          <p:nvPr>
            <p:ph type="body" idx="1"/>
          </p:nvPr>
        </p:nvSpPr>
        <p:spPr>
          <a:xfrm>
            <a:off x="1155256" y="4777381"/>
            <a:ext cx="8827957" cy="860400"/>
          </a:xfrm>
        </p:spPr>
        <p:txBody>
          <a:bodyPr/>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a:t>Mintaszöveg szerkesztése</a:t>
            </a:r>
          </a:p>
        </p:txBody>
      </p:sp>
      <p:sp>
        <p:nvSpPr>
          <p:cNvPr id="4" name="Date Placeholder 3">
            <a:extLst>
              <a:ext uri="{FF2B5EF4-FFF2-40B4-BE49-F238E27FC236}">
                <a16:creationId xmlns:a16="http://schemas.microsoft.com/office/drawing/2014/main" id="{77FE670E-79E0-F0FB-D34F-35EA8D2478C6}"/>
              </a:ext>
            </a:extLst>
          </p:cNvPr>
          <p:cNvSpPr>
            <a:spLocks noGrp="1"/>
          </p:cNvSpPr>
          <p:nvPr>
            <p:ph type="dt" sz="half" idx="10"/>
          </p:nvPr>
        </p:nvSpPr>
        <p:spPr/>
        <p:txBody>
          <a:bodyPr/>
          <a:lstStyle>
            <a:lvl1pPr>
              <a:defRPr/>
            </a:lvl1pPr>
          </a:lstStyle>
          <a:p>
            <a:pPr>
              <a:defRPr/>
            </a:pPr>
            <a:endParaRPr lang="hu-HU"/>
          </a:p>
        </p:txBody>
      </p:sp>
      <p:sp>
        <p:nvSpPr>
          <p:cNvPr id="5" name="Footer Placeholder 4">
            <a:extLst>
              <a:ext uri="{FF2B5EF4-FFF2-40B4-BE49-F238E27FC236}">
                <a16:creationId xmlns:a16="http://schemas.microsoft.com/office/drawing/2014/main" id="{DE20E1E5-6FC1-320C-730C-D8078448C5E8}"/>
              </a:ext>
            </a:extLst>
          </p:cNvPr>
          <p:cNvSpPr>
            <a:spLocks noGrp="1"/>
          </p:cNvSpPr>
          <p:nvPr>
            <p:ph type="ftr" sz="quarter" idx="11"/>
          </p:nvPr>
        </p:nvSpPr>
        <p:spPr/>
        <p:txBody>
          <a:bodyPr/>
          <a:lstStyle>
            <a:lvl1pPr>
              <a:defRPr/>
            </a:lvl1pPr>
          </a:lstStyle>
          <a:p>
            <a:pPr>
              <a:defRPr/>
            </a:pPr>
            <a:endParaRPr lang="hu-HU"/>
          </a:p>
        </p:txBody>
      </p:sp>
      <p:sp>
        <p:nvSpPr>
          <p:cNvPr id="6" name="Slide Number Placeholder 5">
            <a:extLst>
              <a:ext uri="{FF2B5EF4-FFF2-40B4-BE49-F238E27FC236}">
                <a16:creationId xmlns:a16="http://schemas.microsoft.com/office/drawing/2014/main" id="{B32FEA3C-09EE-C934-A83E-A2D8418E5FAC}"/>
              </a:ext>
            </a:extLst>
          </p:cNvPr>
          <p:cNvSpPr>
            <a:spLocks noGrp="1"/>
          </p:cNvSpPr>
          <p:nvPr>
            <p:ph type="sldNum" sz="quarter" idx="12"/>
          </p:nvPr>
        </p:nvSpPr>
        <p:spPr/>
        <p:txBody>
          <a:bodyPr/>
          <a:lstStyle>
            <a:lvl1pPr>
              <a:defRPr/>
            </a:lvl1pPr>
          </a:lstStyle>
          <a:p>
            <a:pPr>
              <a:defRPr/>
            </a:pPr>
            <a:fld id="{B699B23D-28F7-4291-B438-29BB407FD00C}" type="slidenum">
              <a:rPr lang="hu-HU" altLang="hu-HU"/>
              <a:pPr>
                <a:defRPr/>
              </a:pPr>
              <a:t>‹#›</a:t>
            </a:fld>
            <a:endParaRPr lang="hu-HU" altLang="hu-HU"/>
          </a:p>
        </p:txBody>
      </p:sp>
    </p:spTree>
    <p:extLst>
      <p:ext uri="{BB962C8B-B14F-4D97-AF65-F5344CB8AC3E}">
        <p14:creationId xmlns:p14="http://schemas.microsoft.com/office/powerpoint/2010/main" val="608321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16569-B648-4D50-BEB8-E8DAE24D68F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40831B3-A1FD-470C-BEEE-4CFB441502DD}"/>
              </a:ext>
            </a:extLst>
          </p:cNvPr>
          <p:cNvSpPr>
            <a:spLocks noGrp="1"/>
          </p:cNvSpPr>
          <p:nvPr>
            <p:ph sz="half" idx="1"/>
          </p:nvPr>
        </p:nvSpPr>
        <p:spPr>
          <a:xfrm>
            <a:off x="838200" y="1924493"/>
            <a:ext cx="5181600" cy="42524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01F34A17-C244-438C-9AE3-FB9B3CE3BD8F}"/>
              </a:ext>
            </a:extLst>
          </p:cNvPr>
          <p:cNvSpPr>
            <a:spLocks noGrp="1"/>
          </p:cNvSpPr>
          <p:nvPr>
            <p:ph sz="half" idx="2"/>
          </p:nvPr>
        </p:nvSpPr>
        <p:spPr>
          <a:xfrm>
            <a:off x="6172200" y="1924493"/>
            <a:ext cx="5181600" cy="42524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4CFA3AA-3FC1-4B98-8F99-1726F1AC0A38}"/>
              </a:ext>
            </a:extLst>
          </p:cNvPr>
          <p:cNvSpPr>
            <a:spLocks noGrp="1"/>
          </p:cNvSpPr>
          <p:nvPr>
            <p:ph type="dt" sz="half" idx="10"/>
          </p:nvPr>
        </p:nvSpPr>
        <p:spPr/>
        <p:txBody>
          <a:bodyPr/>
          <a:lstStyle/>
          <a:p>
            <a:fld id="{11EAACC7-3B3F-47D1-959A-EF58926E955E}" type="datetimeFigureOut">
              <a:rPr lang="en-US" smtClean="0"/>
              <a:t>3/27/2025</a:t>
            </a:fld>
            <a:endParaRPr lang="en-US"/>
          </a:p>
        </p:txBody>
      </p:sp>
      <p:sp>
        <p:nvSpPr>
          <p:cNvPr id="6" name="Footer Placeholder 5">
            <a:extLst>
              <a:ext uri="{FF2B5EF4-FFF2-40B4-BE49-F238E27FC236}">
                <a16:creationId xmlns:a16="http://schemas.microsoft.com/office/drawing/2014/main" id="{1CE10883-BACC-41A1-9067-ECFDB937D7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7660A2-13C9-4432-A6EB-A4FF3D78F15F}"/>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62805054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Content Placeholder 2"/>
          <p:cNvSpPr>
            <a:spLocks noGrp="1"/>
          </p:cNvSpPr>
          <p:nvPr>
            <p:ph sz="half" idx="1"/>
          </p:nvPr>
        </p:nvSpPr>
        <p:spPr>
          <a:xfrm>
            <a:off x="1103601" y="2060577"/>
            <a:ext cx="4397484"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Content Placeholder 3"/>
          <p:cNvSpPr>
            <a:spLocks noGrp="1"/>
          </p:cNvSpPr>
          <p:nvPr>
            <p:ph sz="half" idx="2"/>
          </p:nvPr>
        </p:nvSpPr>
        <p:spPr>
          <a:xfrm>
            <a:off x="5655967" y="2056093"/>
            <a:ext cx="4397487"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5" name="Date Placeholder 3">
            <a:extLst>
              <a:ext uri="{FF2B5EF4-FFF2-40B4-BE49-F238E27FC236}">
                <a16:creationId xmlns:a16="http://schemas.microsoft.com/office/drawing/2014/main" id="{43331DB9-D030-343E-3BBD-1921F97FE842}"/>
              </a:ext>
            </a:extLst>
          </p:cNvPr>
          <p:cNvSpPr>
            <a:spLocks noGrp="1"/>
          </p:cNvSpPr>
          <p:nvPr>
            <p:ph type="dt" sz="half" idx="10"/>
          </p:nvPr>
        </p:nvSpPr>
        <p:spPr/>
        <p:txBody>
          <a:bodyPr/>
          <a:lstStyle>
            <a:lvl1pPr>
              <a:defRPr/>
            </a:lvl1pPr>
          </a:lstStyle>
          <a:p>
            <a:pPr>
              <a:defRPr/>
            </a:pPr>
            <a:endParaRPr lang="hu-HU"/>
          </a:p>
        </p:txBody>
      </p:sp>
      <p:sp>
        <p:nvSpPr>
          <p:cNvPr id="6" name="Footer Placeholder 4">
            <a:extLst>
              <a:ext uri="{FF2B5EF4-FFF2-40B4-BE49-F238E27FC236}">
                <a16:creationId xmlns:a16="http://schemas.microsoft.com/office/drawing/2014/main" id="{12082154-1899-481D-6BF2-CA6586A1F74B}"/>
              </a:ext>
            </a:extLst>
          </p:cNvPr>
          <p:cNvSpPr>
            <a:spLocks noGrp="1"/>
          </p:cNvSpPr>
          <p:nvPr>
            <p:ph type="ftr" sz="quarter" idx="11"/>
          </p:nvPr>
        </p:nvSpPr>
        <p:spPr/>
        <p:txBody>
          <a:bodyPr/>
          <a:lstStyle>
            <a:lvl1pPr>
              <a:defRPr/>
            </a:lvl1pPr>
          </a:lstStyle>
          <a:p>
            <a:pPr>
              <a:defRPr/>
            </a:pPr>
            <a:endParaRPr lang="hu-HU"/>
          </a:p>
        </p:txBody>
      </p:sp>
      <p:sp>
        <p:nvSpPr>
          <p:cNvPr id="7" name="Slide Number Placeholder 5">
            <a:extLst>
              <a:ext uri="{FF2B5EF4-FFF2-40B4-BE49-F238E27FC236}">
                <a16:creationId xmlns:a16="http://schemas.microsoft.com/office/drawing/2014/main" id="{7FCDF8C9-24CF-6D1F-B068-6E3E3CAADB1F}"/>
              </a:ext>
            </a:extLst>
          </p:cNvPr>
          <p:cNvSpPr>
            <a:spLocks noGrp="1"/>
          </p:cNvSpPr>
          <p:nvPr>
            <p:ph type="sldNum" sz="quarter" idx="12"/>
          </p:nvPr>
        </p:nvSpPr>
        <p:spPr/>
        <p:txBody>
          <a:bodyPr/>
          <a:lstStyle>
            <a:lvl1pPr>
              <a:defRPr/>
            </a:lvl1pPr>
          </a:lstStyle>
          <a:p>
            <a:pPr>
              <a:defRPr/>
            </a:pPr>
            <a:fld id="{98748CEC-7474-43C4-B6EE-2A1F4114C2D3}" type="slidenum">
              <a:rPr lang="hu-HU" altLang="hu-HU"/>
              <a:pPr>
                <a:defRPr/>
              </a:pPr>
              <a:t>‹#›</a:t>
            </a:fld>
            <a:endParaRPr lang="hu-HU" altLang="hu-HU"/>
          </a:p>
        </p:txBody>
      </p:sp>
    </p:spTree>
    <p:extLst>
      <p:ext uri="{BB962C8B-B14F-4D97-AF65-F5344CB8AC3E}">
        <p14:creationId xmlns:p14="http://schemas.microsoft.com/office/powerpoint/2010/main" val="50374714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hu-HU"/>
              <a:t>Mintacím szerkesztése</a:t>
            </a:r>
            <a:endParaRPr lang="en-US" dirty="0"/>
          </a:p>
        </p:txBody>
      </p:sp>
      <p:sp>
        <p:nvSpPr>
          <p:cNvPr id="3" name="Text Placeholder 2"/>
          <p:cNvSpPr>
            <a:spLocks noGrp="1"/>
          </p:cNvSpPr>
          <p:nvPr>
            <p:ph type="body" idx="1"/>
          </p:nvPr>
        </p:nvSpPr>
        <p:spPr>
          <a:xfrm>
            <a:off x="1103600" y="1905000"/>
            <a:ext cx="439748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Content Placeholder 3"/>
          <p:cNvSpPr>
            <a:spLocks noGrp="1"/>
          </p:cNvSpPr>
          <p:nvPr>
            <p:ph sz="half" idx="2"/>
          </p:nvPr>
        </p:nvSpPr>
        <p:spPr>
          <a:xfrm>
            <a:off x="1103601" y="2514600"/>
            <a:ext cx="4397484"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5" name="Text Placeholder 4"/>
          <p:cNvSpPr>
            <a:spLocks noGrp="1"/>
          </p:cNvSpPr>
          <p:nvPr>
            <p:ph type="body" sz="quarter" idx="3"/>
          </p:nvPr>
        </p:nvSpPr>
        <p:spPr>
          <a:xfrm>
            <a:off x="5655969" y="1905000"/>
            <a:ext cx="439748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Content Placeholder 5"/>
          <p:cNvSpPr>
            <a:spLocks noGrp="1"/>
          </p:cNvSpPr>
          <p:nvPr>
            <p:ph sz="quarter" idx="4"/>
          </p:nvPr>
        </p:nvSpPr>
        <p:spPr>
          <a:xfrm>
            <a:off x="5655969" y="2514600"/>
            <a:ext cx="4397484"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7" name="Date Placeholder 3">
            <a:extLst>
              <a:ext uri="{FF2B5EF4-FFF2-40B4-BE49-F238E27FC236}">
                <a16:creationId xmlns:a16="http://schemas.microsoft.com/office/drawing/2014/main" id="{FA723DA1-D78E-CB39-9C2D-598C0326A973}"/>
              </a:ext>
            </a:extLst>
          </p:cNvPr>
          <p:cNvSpPr>
            <a:spLocks noGrp="1"/>
          </p:cNvSpPr>
          <p:nvPr>
            <p:ph type="dt" sz="half" idx="10"/>
          </p:nvPr>
        </p:nvSpPr>
        <p:spPr/>
        <p:txBody>
          <a:bodyPr/>
          <a:lstStyle>
            <a:lvl1pPr>
              <a:defRPr/>
            </a:lvl1pPr>
          </a:lstStyle>
          <a:p>
            <a:pPr>
              <a:defRPr/>
            </a:pPr>
            <a:endParaRPr lang="hu-HU"/>
          </a:p>
        </p:txBody>
      </p:sp>
      <p:sp>
        <p:nvSpPr>
          <p:cNvPr id="8" name="Footer Placeholder 4">
            <a:extLst>
              <a:ext uri="{FF2B5EF4-FFF2-40B4-BE49-F238E27FC236}">
                <a16:creationId xmlns:a16="http://schemas.microsoft.com/office/drawing/2014/main" id="{07302EDC-4A3D-63E2-643C-BA5CA4FD3EA2}"/>
              </a:ext>
            </a:extLst>
          </p:cNvPr>
          <p:cNvSpPr>
            <a:spLocks noGrp="1"/>
          </p:cNvSpPr>
          <p:nvPr>
            <p:ph type="ftr" sz="quarter" idx="11"/>
          </p:nvPr>
        </p:nvSpPr>
        <p:spPr/>
        <p:txBody>
          <a:bodyPr/>
          <a:lstStyle>
            <a:lvl1pPr>
              <a:defRPr/>
            </a:lvl1pPr>
          </a:lstStyle>
          <a:p>
            <a:pPr>
              <a:defRPr/>
            </a:pPr>
            <a:endParaRPr lang="hu-HU"/>
          </a:p>
        </p:txBody>
      </p:sp>
      <p:sp>
        <p:nvSpPr>
          <p:cNvPr id="9" name="Slide Number Placeholder 5">
            <a:extLst>
              <a:ext uri="{FF2B5EF4-FFF2-40B4-BE49-F238E27FC236}">
                <a16:creationId xmlns:a16="http://schemas.microsoft.com/office/drawing/2014/main" id="{BBFFDE74-3099-5EBF-9DE6-A6AF4736CF91}"/>
              </a:ext>
            </a:extLst>
          </p:cNvPr>
          <p:cNvSpPr>
            <a:spLocks noGrp="1"/>
          </p:cNvSpPr>
          <p:nvPr>
            <p:ph type="sldNum" sz="quarter" idx="12"/>
          </p:nvPr>
        </p:nvSpPr>
        <p:spPr/>
        <p:txBody>
          <a:bodyPr/>
          <a:lstStyle>
            <a:lvl1pPr>
              <a:defRPr/>
            </a:lvl1pPr>
          </a:lstStyle>
          <a:p>
            <a:pPr>
              <a:defRPr/>
            </a:pPr>
            <a:fld id="{94DD75BA-6710-47F3-B7FC-98EC67B8BF40}" type="slidenum">
              <a:rPr lang="hu-HU" altLang="hu-HU"/>
              <a:pPr>
                <a:defRPr/>
              </a:pPr>
              <a:t>‹#›</a:t>
            </a:fld>
            <a:endParaRPr lang="hu-HU" altLang="hu-HU"/>
          </a:p>
        </p:txBody>
      </p:sp>
    </p:spTree>
    <p:extLst>
      <p:ext uri="{BB962C8B-B14F-4D97-AF65-F5344CB8AC3E}">
        <p14:creationId xmlns:p14="http://schemas.microsoft.com/office/powerpoint/2010/main" val="66686881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Date Placeholder 3">
            <a:extLst>
              <a:ext uri="{FF2B5EF4-FFF2-40B4-BE49-F238E27FC236}">
                <a16:creationId xmlns:a16="http://schemas.microsoft.com/office/drawing/2014/main" id="{7494CBC8-C41D-6028-DC9B-C39E3B5C964A}"/>
              </a:ext>
            </a:extLst>
          </p:cNvPr>
          <p:cNvSpPr>
            <a:spLocks noGrp="1"/>
          </p:cNvSpPr>
          <p:nvPr>
            <p:ph type="dt" sz="half" idx="10"/>
          </p:nvPr>
        </p:nvSpPr>
        <p:spPr/>
        <p:txBody>
          <a:bodyPr/>
          <a:lstStyle>
            <a:lvl1pPr>
              <a:defRPr/>
            </a:lvl1pPr>
          </a:lstStyle>
          <a:p>
            <a:pPr>
              <a:defRPr/>
            </a:pPr>
            <a:endParaRPr lang="hu-HU"/>
          </a:p>
        </p:txBody>
      </p:sp>
      <p:sp>
        <p:nvSpPr>
          <p:cNvPr id="4" name="Footer Placeholder 4">
            <a:extLst>
              <a:ext uri="{FF2B5EF4-FFF2-40B4-BE49-F238E27FC236}">
                <a16:creationId xmlns:a16="http://schemas.microsoft.com/office/drawing/2014/main" id="{24647AFA-FF6E-76B9-73BF-3AFCD023A3FB}"/>
              </a:ext>
            </a:extLst>
          </p:cNvPr>
          <p:cNvSpPr>
            <a:spLocks noGrp="1"/>
          </p:cNvSpPr>
          <p:nvPr>
            <p:ph type="ftr" sz="quarter" idx="11"/>
          </p:nvPr>
        </p:nvSpPr>
        <p:spPr/>
        <p:txBody>
          <a:bodyPr/>
          <a:lstStyle>
            <a:lvl1pPr>
              <a:defRPr/>
            </a:lvl1pPr>
          </a:lstStyle>
          <a:p>
            <a:pPr>
              <a:defRPr/>
            </a:pPr>
            <a:endParaRPr lang="hu-HU"/>
          </a:p>
        </p:txBody>
      </p:sp>
      <p:sp>
        <p:nvSpPr>
          <p:cNvPr id="5" name="Slide Number Placeholder 5">
            <a:extLst>
              <a:ext uri="{FF2B5EF4-FFF2-40B4-BE49-F238E27FC236}">
                <a16:creationId xmlns:a16="http://schemas.microsoft.com/office/drawing/2014/main" id="{380351D8-CC96-4F9D-175D-B9A1EA6B0F92}"/>
              </a:ext>
            </a:extLst>
          </p:cNvPr>
          <p:cNvSpPr>
            <a:spLocks noGrp="1"/>
          </p:cNvSpPr>
          <p:nvPr>
            <p:ph type="sldNum" sz="quarter" idx="12"/>
          </p:nvPr>
        </p:nvSpPr>
        <p:spPr/>
        <p:txBody>
          <a:bodyPr/>
          <a:lstStyle>
            <a:lvl1pPr>
              <a:defRPr/>
            </a:lvl1pPr>
          </a:lstStyle>
          <a:p>
            <a:pPr>
              <a:defRPr/>
            </a:pPr>
            <a:fld id="{91FC2C5B-55B6-412B-92F7-227C2D02CF4C}" type="slidenum">
              <a:rPr lang="hu-HU" altLang="hu-HU"/>
              <a:pPr>
                <a:defRPr/>
              </a:pPr>
              <a:t>‹#›</a:t>
            </a:fld>
            <a:endParaRPr lang="hu-HU" altLang="hu-HU"/>
          </a:p>
        </p:txBody>
      </p:sp>
    </p:spTree>
    <p:extLst>
      <p:ext uri="{BB962C8B-B14F-4D97-AF65-F5344CB8AC3E}">
        <p14:creationId xmlns:p14="http://schemas.microsoft.com/office/powerpoint/2010/main" val="149280473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4AD5285D-0266-6DE6-A40E-B90B5442111C}"/>
              </a:ext>
            </a:extLst>
          </p:cNvPr>
          <p:cNvSpPr>
            <a:spLocks noGrp="1"/>
          </p:cNvSpPr>
          <p:nvPr>
            <p:ph type="dt" sz="half" idx="10"/>
          </p:nvPr>
        </p:nvSpPr>
        <p:spPr/>
        <p:txBody>
          <a:bodyPr/>
          <a:lstStyle>
            <a:lvl1pPr>
              <a:defRPr/>
            </a:lvl1pPr>
          </a:lstStyle>
          <a:p>
            <a:pPr>
              <a:defRPr/>
            </a:pPr>
            <a:endParaRPr lang="hu-HU"/>
          </a:p>
        </p:txBody>
      </p:sp>
      <p:sp>
        <p:nvSpPr>
          <p:cNvPr id="3" name="Footer Placeholder 4">
            <a:extLst>
              <a:ext uri="{FF2B5EF4-FFF2-40B4-BE49-F238E27FC236}">
                <a16:creationId xmlns:a16="http://schemas.microsoft.com/office/drawing/2014/main" id="{57D492E4-A09B-8593-8476-8868E340E75E}"/>
              </a:ext>
            </a:extLst>
          </p:cNvPr>
          <p:cNvSpPr>
            <a:spLocks noGrp="1"/>
          </p:cNvSpPr>
          <p:nvPr>
            <p:ph type="ftr" sz="quarter" idx="11"/>
          </p:nvPr>
        </p:nvSpPr>
        <p:spPr/>
        <p:txBody>
          <a:bodyPr/>
          <a:lstStyle>
            <a:lvl1pPr>
              <a:defRPr/>
            </a:lvl1pPr>
          </a:lstStyle>
          <a:p>
            <a:pPr>
              <a:defRPr/>
            </a:pPr>
            <a:endParaRPr lang="hu-HU"/>
          </a:p>
        </p:txBody>
      </p:sp>
      <p:sp>
        <p:nvSpPr>
          <p:cNvPr id="4" name="Slide Number Placeholder 5">
            <a:extLst>
              <a:ext uri="{FF2B5EF4-FFF2-40B4-BE49-F238E27FC236}">
                <a16:creationId xmlns:a16="http://schemas.microsoft.com/office/drawing/2014/main" id="{91FF1EC5-EB62-AE0C-2964-E445CE1A2ED9}"/>
              </a:ext>
            </a:extLst>
          </p:cNvPr>
          <p:cNvSpPr>
            <a:spLocks noGrp="1"/>
          </p:cNvSpPr>
          <p:nvPr>
            <p:ph type="sldNum" sz="quarter" idx="12"/>
          </p:nvPr>
        </p:nvSpPr>
        <p:spPr/>
        <p:txBody>
          <a:bodyPr/>
          <a:lstStyle>
            <a:lvl1pPr>
              <a:defRPr/>
            </a:lvl1pPr>
          </a:lstStyle>
          <a:p>
            <a:pPr>
              <a:defRPr/>
            </a:pPr>
            <a:fld id="{2FDA0AB9-C239-45DF-A803-101601B558AF}" type="slidenum">
              <a:rPr lang="hu-HU" altLang="hu-HU"/>
              <a:pPr>
                <a:defRPr/>
              </a:pPr>
              <a:t>‹#›</a:t>
            </a:fld>
            <a:endParaRPr lang="hu-HU" altLang="hu-HU"/>
          </a:p>
        </p:txBody>
      </p:sp>
    </p:spTree>
    <p:extLst>
      <p:ext uri="{BB962C8B-B14F-4D97-AF65-F5344CB8AC3E}">
        <p14:creationId xmlns:p14="http://schemas.microsoft.com/office/powerpoint/2010/main" val="65161561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1155255" y="1447800"/>
            <a:ext cx="3401949" cy="1447800"/>
          </a:xfrm>
        </p:spPr>
        <p:txBody>
          <a:bodyPr anchor="b"/>
          <a:lstStyle>
            <a:lvl1pPr algn="l">
              <a:defRPr sz="2400" b="0"/>
            </a:lvl1pPr>
          </a:lstStyle>
          <a:p>
            <a:r>
              <a:rPr lang="hu-HU"/>
              <a:t>Mintacím szerkesztése</a:t>
            </a:r>
            <a:endParaRPr lang="en-US" dirty="0"/>
          </a:p>
        </p:txBody>
      </p:sp>
      <p:sp>
        <p:nvSpPr>
          <p:cNvPr id="3" name="Content Placeholder 2"/>
          <p:cNvSpPr>
            <a:spLocks noGrp="1"/>
          </p:cNvSpPr>
          <p:nvPr>
            <p:ph idx="1"/>
          </p:nvPr>
        </p:nvSpPr>
        <p:spPr>
          <a:xfrm>
            <a:off x="4785863" y="1447800"/>
            <a:ext cx="5197351"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Text Placeholder 3"/>
          <p:cNvSpPr>
            <a:spLocks noGrp="1"/>
          </p:cNvSpPr>
          <p:nvPr>
            <p:ph type="body" sz="half" idx="2"/>
          </p:nvPr>
        </p:nvSpPr>
        <p:spPr>
          <a:xfrm>
            <a:off x="1155255" y="3129282"/>
            <a:ext cx="3401949"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Date Placeholder 3">
            <a:extLst>
              <a:ext uri="{FF2B5EF4-FFF2-40B4-BE49-F238E27FC236}">
                <a16:creationId xmlns:a16="http://schemas.microsoft.com/office/drawing/2014/main" id="{074E4E87-8018-59B8-23A2-0C9C26A0D152}"/>
              </a:ext>
            </a:extLst>
          </p:cNvPr>
          <p:cNvSpPr>
            <a:spLocks noGrp="1"/>
          </p:cNvSpPr>
          <p:nvPr>
            <p:ph type="dt" sz="half" idx="10"/>
          </p:nvPr>
        </p:nvSpPr>
        <p:spPr/>
        <p:txBody>
          <a:bodyPr/>
          <a:lstStyle>
            <a:lvl1pPr>
              <a:defRPr/>
            </a:lvl1pPr>
          </a:lstStyle>
          <a:p>
            <a:pPr>
              <a:defRPr/>
            </a:pPr>
            <a:endParaRPr lang="hu-HU"/>
          </a:p>
        </p:txBody>
      </p:sp>
      <p:sp>
        <p:nvSpPr>
          <p:cNvPr id="6" name="Footer Placeholder 4">
            <a:extLst>
              <a:ext uri="{FF2B5EF4-FFF2-40B4-BE49-F238E27FC236}">
                <a16:creationId xmlns:a16="http://schemas.microsoft.com/office/drawing/2014/main" id="{7D66E6FB-4E86-B3CC-FE23-BCCDE0D3C096}"/>
              </a:ext>
            </a:extLst>
          </p:cNvPr>
          <p:cNvSpPr>
            <a:spLocks noGrp="1"/>
          </p:cNvSpPr>
          <p:nvPr>
            <p:ph type="ftr" sz="quarter" idx="11"/>
          </p:nvPr>
        </p:nvSpPr>
        <p:spPr/>
        <p:txBody>
          <a:bodyPr/>
          <a:lstStyle>
            <a:lvl1pPr>
              <a:defRPr/>
            </a:lvl1pPr>
          </a:lstStyle>
          <a:p>
            <a:pPr>
              <a:defRPr/>
            </a:pPr>
            <a:endParaRPr lang="hu-HU"/>
          </a:p>
        </p:txBody>
      </p:sp>
      <p:sp>
        <p:nvSpPr>
          <p:cNvPr id="7" name="Slide Number Placeholder 5">
            <a:extLst>
              <a:ext uri="{FF2B5EF4-FFF2-40B4-BE49-F238E27FC236}">
                <a16:creationId xmlns:a16="http://schemas.microsoft.com/office/drawing/2014/main" id="{27DFCE26-739A-E400-1175-E8F8FD420860}"/>
              </a:ext>
            </a:extLst>
          </p:cNvPr>
          <p:cNvSpPr>
            <a:spLocks noGrp="1"/>
          </p:cNvSpPr>
          <p:nvPr>
            <p:ph type="sldNum" sz="quarter" idx="12"/>
          </p:nvPr>
        </p:nvSpPr>
        <p:spPr/>
        <p:txBody>
          <a:bodyPr/>
          <a:lstStyle>
            <a:lvl1pPr>
              <a:defRPr/>
            </a:lvl1pPr>
          </a:lstStyle>
          <a:p>
            <a:pPr>
              <a:defRPr/>
            </a:pPr>
            <a:fld id="{20B7C28B-0C46-45DB-9AD3-DE85B8E44471}" type="slidenum">
              <a:rPr lang="hu-HU" altLang="hu-HU"/>
              <a:pPr>
                <a:defRPr/>
              </a:pPr>
              <a:t>‹#›</a:t>
            </a:fld>
            <a:endParaRPr lang="hu-HU" altLang="hu-HU"/>
          </a:p>
        </p:txBody>
      </p:sp>
    </p:spTree>
    <p:extLst>
      <p:ext uri="{BB962C8B-B14F-4D97-AF65-F5344CB8AC3E}">
        <p14:creationId xmlns:p14="http://schemas.microsoft.com/office/powerpoint/2010/main" val="371311790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1154208" y="1854192"/>
            <a:ext cx="5094232" cy="1574808"/>
          </a:xfrm>
        </p:spPr>
        <p:txBody>
          <a:bodyPr anchor="b">
            <a:normAutofit/>
          </a:bodyPr>
          <a:lstStyle>
            <a:lvl1pPr algn="l">
              <a:defRPr sz="3600" b="0"/>
            </a:lvl1pPr>
          </a:lstStyle>
          <a:p>
            <a:r>
              <a:rPr lang="hu-HU"/>
              <a:t>Mintacím szerkesztése</a:t>
            </a:r>
            <a:endParaRPr lang="en-US" dirty="0"/>
          </a:p>
        </p:txBody>
      </p:sp>
      <p:sp>
        <p:nvSpPr>
          <p:cNvPr id="3" name="Picture Placeholder 2"/>
          <p:cNvSpPr>
            <a:spLocks noGrp="1" noChangeAspect="1"/>
          </p:cNvSpPr>
          <p:nvPr>
            <p:ph type="pic" idx="1"/>
          </p:nvPr>
        </p:nvSpPr>
        <p:spPr>
          <a:xfrm>
            <a:off x="6951357" y="1143000"/>
            <a:ext cx="3201233" cy="4572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hu-HU" noProof="0"/>
              <a:t>Kép beszúrásához kattintson az ikonra</a:t>
            </a:r>
            <a:endParaRPr lang="en-US" noProof="0" dirty="0"/>
          </a:p>
        </p:txBody>
      </p:sp>
      <p:sp>
        <p:nvSpPr>
          <p:cNvPr id="4" name="Text Placeholder 3"/>
          <p:cNvSpPr>
            <a:spLocks noGrp="1"/>
          </p:cNvSpPr>
          <p:nvPr>
            <p:ph type="body" sz="half" idx="2"/>
          </p:nvPr>
        </p:nvSpPr>
        <p:spPr>
          <a:xfrm>
            <a:off x="1155255" y="3657600"/>
            <a:ext cx="5086304"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Date Placeholder 3">
            <a:extLst>
              <a:ext uri="{FF2B5EF4-FFF2-40B4-BE49-F238E27FC236}">
                <a16:creationId xmlns:a16="http://schemas.microsoft.com/office/drawing/2014/main" id="{FC577994-419A-4C04-8092-F0A5ACCC02AD}"/>
              </a:ext>
            </a:extLst>
          </p:cNvPr>
          <p:cNvSpPr>
            <a:spLocks noGrp="1"/>
          </p:cNvSpPr>
          <p:nvPr>
            <p:ph type="dt" sz="half" idx="10"/>
          </p:nvPr>
        </p:nvSpPr>
        <p:spPr/>
        <p:txBody>
          <a:bodyPr/>
          <a:lstStyle>
            <a:lvl1pPr>
              <a:defRPr/>
            </a:lvl1pPr>
          </a:lstStyle>
          <a:p>
            <a:pPr>
              <a:defRPr/>
            </a:pPr>
            <a:endParaRPr lang="hu-HU"/>
          </a:p>
        </p:txBody>
      </p:sp>
      <p:sp>
        <p:nvSpPr>
          <p:cNvPr id="6" name="Footer Placeholder 4">
            <a:extLst>
              <a:ext uri="{FF2B5EF4-FFF2-40B4-BE49-F238E27FC236}">
                <a16:creationId xmlns:a16="http://schemas.microsoft.com/office/drawing/2014/main" id="{1843E1DE-6B5C-AD72-0E63-6A0CCB2943E4}"/>
              </a:ext>
            </a:extLst>
          </p:cNvPr>
          <p:cNvSpPr>
            <a:spLocks noGrp="1"/>
          </p:cNvSpPr>
          <p:nvPr>
            <p:ph type="ftr" sz="quarter" idx="11"/>
          </p:nvPr>
        </p:nvSpPr>
        <p:spPr/>
        <p:txBody>
          <a:bodyPr/>
          <a:lstStyle>
            <a:lvl1pPr>
              <a:defRPr/>
            </a:lvl1pPr>
          </a:lstStyle>
          <a:p>
            <a:pPr>
              <a:defRPr/>
            </a:pPr>
            <a:endParaRPr lang="hu-HU"/>
          </a:p>
        </p:txBody>
      </p:sp>
      <p:sp>
        <p:nvSpPr>
          <p:cNvPr id="7" name="Slide Number Placeholder 5">
            <a:extLst>
              <a:ext uri="{FF2B5EF4-FFF2-40B4-BE49-F238E27FC236}">
                <a16:creationId xmlns:a16="http://schemas.microsoft.com/office/drawing/2014/main" id="{C15C8F3C-CB60-94FF-6958-87B5E3FE5A6F}"/>
              </a:ext>
            </a:extLst>
          </p:cNvPr>
          <p:cNvSpPr>
            <a:spLocks noGrp="1"/>
          </p:cNvSpPr>
          <p:nvPr>
            <p:ph type="sldNum" sz="quarter" idx="12"/>
          </p:nvPr>
        </p:nvSpPr>
        <p:spPr/>
        <p:txBody>
          <a:bodyPr/>
          <a:lstStyle>
            <a:lvl1pPr>
              <a:defRPr/>
            </a:lvl1pPr>
          </a:lstStyle>
          <a:p>
            <a:pPr>
              <a:defRPr/>
            </a:pPr>
            <a:fld id="{A9F3CABC-70F8-4EE2-AAB3-C7B0571FE9C9}" type="slidenum">
              <a:rPr lang="hu-HU" altLang="hu-HU"/>
              <a:pPr>
                <a:defRPr/>
              </a:pPr>
              <a:t>‹#›</a:t>
            </a:fld>
            <a:endParaRPr lang="hu-HU" altLang="hu-HU"/>
          </a:p>
        </p:txBody>
      </p:sp>
    </p:spTree>
    <p:extLst>
      <p:ext uri="{BB962C8B-B14F-4D97-AF65-F5344CB8AC3E}">
        <p14:creationId xmlns:p14="http://schemas.microsoft.com/office/powerpoint/2010/main" val="357134211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Panorámakép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1155258" y="4800587"/>
            <a:ext cx="8827956" cy="566738"/>
          </a:xfrm>
        </p:spPr>
        <p:txBody>
          <a:bodyPr anchor="b">
            <a:normAutofit/>
          </a:bodyPr>
          <a:lstStyle>
            <a:lvl1pPr algn="l">
              <a:defRPr sz="2400" b="0"/>
            </a:lvl1pPr>
          </a:lstStyle>
          <a:p>
            <a:r>
              <a:rPr lang="hu-HU"/>
              <a:t>Mintacím szerkesztése</a:t>
            </a:r>
            <a:endParaRPr lang="en-US" dirty="0"/>
          </a:p>
        </p:txBody>
      </p:sp>
      <p:sp>
        <p:nvSpPr>
          <p:cNvPr id="3" name="Picture Placeholder 2"/>
          <p:cNvSpPr>
            <a:spLocks noGrp="1" noChangeAspect="1"/>
          </p:cNvSpPr>
          <p:nvPr>
            <p:ph type="pic" idx="1"/>
          </p:nvPr>
        </p:nvSpPr>
        <p:spPr>
          <a:xfrm>
            <a:off x="1155256" y="685800"/>
            <a:ext cx="8827957" cy="3640666"/>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hu-HU" noProof="0"/>
              <a:t>Kép beszúrásához kattintson az ikonra</a:t>
            </a:r>
            <a:endParaRPr lang="en-US" noProof="0" dirty="0"/>
          </a:p>
        </p:txBody>
      </p:sp>
      <p:sp>
        <p:nvSpPr>
          <p:cNvPr id="4" name="Text Placeholder 3"/>
          <p:cNvSpPr>
            <a:spLocks noGrp="1"/>
          </p:cNvSpPr>
          <p:nvPr>
            <p:ph type="body" sz="half" idx="2"/>
          </p:nvPr>
        </p:nvSpPr>
        <p:spPr>
          <a:xfrm>
            <a:off x="1155257" y="5367325"/>
            <a:ext cx="882795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Date Placeholder 3">
            <a:extLst>
              <a:ext uri="{FF2B5EF4-FFF2-40B4-BE49-F238E27FC236}">
                <a16:creationId xmlns:a16="http://schemas.microsoft.com/office/drawing/2014/main" id="{8366C563-18B7-554E-6676-DE411DAB87BC}"/>
              </a:ext>
            </a:extLst>
          </p:cNvPr>
          <p:cNvSpPr>
            <a:spLocks noGrp="1"/>
          </p:cNvSpPr>
          <p:nvPr>
            <p:ph type="dt" sz="half" idx="10"/>
          </p:nvPr>
        </p:nvSpPr>
        <p:spPr/>
        <p:txBody>
          <a:bodyPr/>
          <a:lstStyle>
            <a:lvl1pPr>
              <a:defRPr/>
            </a:lvl1pPr>
          </a:lstStyle>
          <a:p>
            <a:pPr>
              <a:defRPr/>
            </a:pPr>
            <a:endParaRPr lang="hu-HU"/>
          </a:p>
        </p:txBody>
      </p:sp>
      <p:sp>
        <p:nvSpPr>
          <p:cNvPr id="6" name="Footer Placeholder 4">
            <a:extLst>
              <a:ext uri="{FF2B5EF4-FFF2-40B4-BE49-F238E27FC236}">
                <a16:creationId xmlns:a16="http://schemas.microsoft.com/office/drawing/2014/main" id="{EF2B4181-EA45-62B9-7270-F4EAFB4F7FE6}"/>
              </a:ext>
            </a:extLst>
          </p:cNvPr>
          <p:cNvSpPr>
            <a:spLocks noGrp="1"/>
          </p:cNvSpPr>
          <p:nvPr>
            <p:ph type="ftr" sz="quarter" idx="11"/>
          </p:nvPr>
        </p:nvSpPr>
        <p:spPr/>
        <p:txBody>
          <a:bodyPr/>
          <a:lstStyle>
            <a:lvl1pPr>
              <a:defRPr/>
            </a:lvl1pPr>
          </a:lstStyle>
          <a:p>
            <a:pPr>
              <a:defRPr/>
            </a:pPr>
            <a:endParaRPr lang="hu-HU"/>
          </a:p>
        </p:txBody>
      </p:sp>
      <p:sp>
        <p:nvSpPr>
          <p:cNvPr id="7" name="Slide Number Placeholder 5">
            <a:extLst>
              <a:ext uri="{FF2B5EF4-FFF2-40B4-BE49-F238E27FC236}">
                <a16:creationId xmlns:a16="http://schemas.microsoft.com/office/drawing/2014/main" id="{B5196DF3-16E6-D84A-0B62-C89B32D693DC}"/>
              </a:ext>
            </a:extLst>
          </p:cNvPr>
          <p:cNvSpPr>
            <a:spLocks noGrp="1"/>
          </p:cNvSpPr>
          <p:nvPr>
            <p:ph type="sldNum" sz="quarter" idx="12"/>
          </p:nvPr>
        </p:nvSpPr>
        <p:spPr/>
        <p:txBody>
          <a:bodyPr/>
          <a:lstStyle>
            <a:lvl1pPr>
              <a:defRPr/>
            </a:lvl1pPr>
          </a:lstStyle>
          <a:p>
            <a:pPr>
              <a:defRPr/>
            </a:pPr>
            <a:fld id="{FB880062-E8F2-46D5-9769-03AE7CDA8D7E}" type="slidenum">
              <a:rPr lang="hu-HU" altLang="hu-HU"/>
              <a:pPr>
                <a:defRPr/>
              </a:pPr>
              <a:t>‹#›</a:t>
            </a:fld>
            <a:endParaRPr lang="hu-HU" altLang="hu-HU"/>
          </a:p>
        </p:txBody>
      </p:sp>
    </p:spTree>
    <p:extLst>
      <p:ext uri="{BB962C8B-B14F-4D97-AF65-F5344CB8AC3E}">
        <p14:creationId xmlns:p14="http://schemas.microsoft.com/office/powerpoint/2010/main" val="284870330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Cím és képaláírás">
    <p:spTree>
      <p:nvGrpSpPr>
        <p:cNvPr id="1" name=""/>
        <p:cNvGrpSpPr/>
        <p:nvPr/>
      </p:nvGrpSpPr>
      <p:grpSpPr>
        <a:xfrm>
          <a:off x="0" y="0"/>
          <a:ext cx="0" cy="0"/>
          <a:chOff x="0" y="0"/>
          <a:chExt cx="0" cy="0"/>
        </a:xfrm>
      </p:grpSpPr>
      <p:sp>
        <p:nvSpPr>
          <p:cNvPr id="2" name="Title 1"/>
          <p:cNvSpPr>
            <a:spLocks noGrp="1"/>
          </p:cNvSpPr>
          <p:nvPr>
            <p:ph type="title"/>
          </p:nvPr>
        </p:nvSpPr>
        <p:spPr>
          <a:xfrm>
            <a:off x="1155256" y="1447800"/>
            <a:ext cx="8827957" cy="1981200"/>
          </a:xfrm>
        </p:spPr>
        <p:txBody>
          <a:bodyPr/>
          <a:lstStyle>
            <a:lvl1pPr>
              <a:defRPr sz="4800"/>
            </a:lvl1pPr>
          </a:lstStyle>
          <a:p>
            <a:r>
              <a:rPr lang="hu-HU"/>
              <a:t>Mintacím szerkesztése</a:t>
            </a:r>
            <a:endParaRPr lang="en-US" dirty="0"/>
          </a:p>
        </p:txBody>
      </p:sp>
      <p:sp>
        <p:nvSpPr>
          <p:cNvPr id="8" name="Text Placeholder 3"/>
          <p:cNvSpPr>
            <a:spLocks noGrp="1"/>
          </p:cNvSpPr>
          <p:nvPr>
            <p:ph type="body" sz="half" idx="2"/>
          </p:nvPr>
        </p:nvSpPr>
        <p:spPr>
          <a:xfrm>
            <a:off x="1155256" y="3657600"/>
            <a:ext cx="8827957"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3" name="Date Placeholder 3">
            <a:extLst>
              <a:ext uri="{FF2B5EF4-FFF2-40B4-BE49-F238E27FC236}">
                <a16:creationId xmlns:a16="http://schemas.microsoft.com/office/drawing/2014/main" id="{18E865C0-A415-9BFF-869C-6182BF685BF2}"/>
              </a:ext>
            </a:extLst>
          </p:cNvPr>
          <p:cNvSpPr>
            <a:spLocks noGrp="1"/>
          </p:cNvSpPr>
          <p:nvPr>
            <p:ph type="dt" sz="half" idx="10"/>
          </p:nvPr>
        </p:nvSpPr>
        <p:spPr/>
        <p:txBody>
          <a:bodyPr/>
          <a:lstStyle>
            <a:lvl1pPr>
              <a:defRPr/>
            </a:lvl1pPr>
          </a:lstStyle>
          <a:p>
            <a:pPr>
              <a:defRPr/>
            </a:pPr>
            <a:endParaRPr lang="hu-HU"/>
          </a:p>
        </p:txBody>
      </p:sp>
      <p:sp>
        <p:nvSpPr>
          <p:cNvPr id="4" name="Footer Placeholder 4">
            <a:extLst>
              <a:ext uri="{FF2B5EF4-FFF2-40B4-BE49-F238E27FC236}">
                <a16:creationId xmlns:a16="http://schemas.microsoft.com/office/drawing/2014/main" id="{BFACF62D-E3D3-745E-8FB2-8C3855C1A563}"/>
              </a:ext>
            </a:extLst>
          </p:cNvPr>
          <p:cNvSpPr>
            <a:spLocks noGrp="1"/>
          </p:cNvSpPr>
          <p:nvPr>
            <p:ph type="ftr" sz="quarter" idx="11"/>
          </p:nvPr>
        </p:nvSpPr>
        <p:spPr/>
        <p:txBody>
          <a:bodyPr/>
          <a:lstStyle>
            <a:lvl1pPr>
              <a:defRPr/>
            </a:lvl1pPr>
          </a:lstStyle>
          <a:p>
            <a:pPr>
              <a:defRPr/>
            </a:pPr>
            <a:endParaRPr lang="hu-HU"/>
          </a:p>
        </p:txBody>
      </p:sp>
      <p:sp>
        <p:nvSpPr>
          <p:cNvPr id="5" name="Slide Number Placeholder 5">
            <a:extLst>
              <a:ext uri="{FF2B5EF4-FFF2-40B4-BE49-F238E27FC236}">
                <a16:creationId xmlns:a16="http://schemas.microsoft.com/office/drawing/2014/main" id="{2324A1D8-71DC-81AF-3E7D-80B571D1B917}"/>
              </a:ext>
            </a:extLst>
          </p:cNvPr>
          <p:cNvSpPr>
            <a:spLocks noGrp="1"/>
          </p:cNvSpPr>
          <p:nvPr>
            <p:ph type="sldNum" sz="quarter" idx="12"/>
          </p:nvPr>
        </p:nvSpPr>
        <p:spPr/>
        <p:txBody>
          <a:bodyPr/>
          <a:lstStyle>
            <a:lvl1pPr>
              <a:defRPr/>
            </a:lvl1pPr>
          </a:lstStyle>
          <a:p>
            <a:pPr>
              <a:defRPr/>
            </a:pPr>
            <a:fld id="{D9D9957D-5794-49F8-B849-CAE372A6026C}" type="slidenum">
              <a:rPr lang="hu-HU" altLang="hu-HU"/>
              <a:pPr>
                <a:defRPr/>
              </a:pPr>
              <a:t>‹#›</a:t>
            </a:fld>
            <a:endParaRPr lang="hu-HU" altLang="hu-HU"/>
          </a:p>
        </p:txBody>
      </p:sp>
    </p:spTree>
    <p:extLst>
      <p:ext uri="{BB962C8B-B14F-4D97-AF65-F5344CB8AC3E}">
        <p14:creationId xmlns:p14="http://schemas.microsoft.com/office/powerpoint/2010/main" val="409579793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Idézet képaláírással">
    <p:spTree>
      <p:nvGrpSpPr>
        <p:cNvPr id="1" name=""/>
        <p:cNvGrpSpPr/>
        <p:nvPr/>
      </p:nvGrpSpPr>
      <p:grpSpPr>
        <a:xfrm>
          <a:off x="0" y="0"/>
          <a:ext cx="0" cy="0"/>
          <a:chOff x="0" y="0"/>
          <a:chExt cx="0" cy="0"/>
        </a:xfrm>
      </p:grpSpPr>
      <p:sp>
        <p:nvSpPr>
          <p:cNvPr id="3" name="TextBox 11">
            <a:extLst>
              <a:ext uri="{FF2B5EF4-FFF2-40B4-BE49-F238E27FC236}">
                <a16:creationId xmlns:a16="http://schemas.microsoft.com/office/drawing/2014/main" id="{EA609531-948F-66AD-8B97-D57714386393}"/>
              </a:ext>
            </a:extLst>
          </p:cNvPr>
          <p:cNvSpPr txBox="1"/>
          <p:nvPr/>
        </p:nvSpPr>
        <p:spPr>
          <a:xfrm>
            <a:off x="899585" y="971550"/>
            <a:ext cx="800100" cy="1970088"/>
          </a:xfrm>
          <a:prstGeom prst="rect">
            <a:avLst/>
          </a:prstGeom>
          <a:noFill/>
        </p:spPr>
        <p:txBody>
          <a:bodyPr>
            <a:spAutoFit/>
          </a:bodyPr>
          <a:lstStyle>
            <a:defPPr>
              <a:defRPr lang="en-US"/>
            </a:defPPr>
            <a:lvl1pPr algn="r">
              <a:defRPr sz="12200" b="0" i="0">
                <a:solidFill>
                  <a:schemeClr val="bg2">
                    <a:lumMod val="40000"/>
                    <a:lumOff val="60000"/>
                  </a:schemeClr>
                </a:solidFill>
                <a:latin typeface="Arial"/>
                <a:ea typeface="+mj-ea"/>
                <a:cs typeface="+mj-cs"/>
              </a:defRPr>
            </a:lvl1pPr>
          </a:lstStyle>
          <a:p>
            <a:pPr>
              <a:defRPr/>
            </a:pPr>
            <a:r>
              <a:rPr lang="en-US" sz="12200" dirty="0"/>
              <a:t>“</a:t>
            </a:r>
          </a:p>
        </p:txBody>
      </p:sp>
      <p:sp>
        <p:nvSpPr>
          <p:cNvPr id="4" name="TextBox 14">
            <a:extLst>
              <a:ext uri="{FF2B5EF4-FFF2-40B4-BE49-F238E27FC236}">
                <a16:creationId xmlns:a16="http://schemas.microsoft.com/office/drawing/2014/main" id="{6E877FDA-E459-A0F9-E31C-7D1233A8E957}"/>
              </a:ext>
            </a:extLst>
          </p:cNvPr>
          <p:cNvSpPr txBox="1"/>
          <p:nvPr/>
        </p:nvSpPr>
        <p:spPr>
          <a:xfrm>
            <a:off x="9332384" y="2613025"/>
            <a:ext cx="802216" cy="1970088"/>
          </a:xfrm>
          <a:prstGeom prst="rect">
            <a:avLst/>
          </a:prstGeom>
          <a:noFill/>
        </p:spPr>
        <p:txBody>
          <a:bodyPr>
            <a:spAutoFit/>
          </a:bodyPr>
          <a:lstStyle>
            <a:defPPr>
              <a:defRPr lang="en-US"/>
            </a:defPPr>
            <a:lvl1pPr algn="r">
              <a:defRPr sz="12200" b="0" i="0">
                <a:solidFill>
                  <a:schemeClr val="bg2">
                    <a:lumMod val="40000"/>
                    <a:lumOff val="60000"/>
                  </a:schemeClr>
                </a:solidFill>
                <a:latin typeface="Arial"/>
                <a:ea typeface="+mj-ea"/>
                <a:cs typeface="+mj-cs"/>
              </a:defRPr>
            </a:lvl1pPr>
          </a:lstStyle>
          <a:p>
            <a:pPr>
              <a:defRPr/>
            </a:pPr>
            <a:r>
              <a:rPr lang="en-US" sz="12200" dirty="0"/>
              <a:t>”</a:t>
            </a:r>
          </a:p>
        </p:txBody>
      </p:sp>
      <p:sp>
        <p:nvSpPr>
          <p:cNvPr id="2" name="Title 1"/>
          <p:cNvSpPr>
            <a:spLocks noGrp="1"/>
          </p:cNvSpPr>
          <p:nvPr>
            <p:ph type="title"/>
          </p:nvPr>
        </p:nvSpPr>
        <p:spPr>
          <a:xfrm>
            <a:off x="1575213" y="1447800"/>
            <a:ext cx="8001399" cy="2323374"/>
          </a:xfrm>
        </p:spPr>
        <p:txBody>
          <a:bodyPr/>
          <a:lstStyle>
            <a:lvl1pPr>
              <a:defRPr sz="4800"/>
            </a:lvl1pPr>
          </a:lstStyle>
          <a:p>
            <a:r>
              <a:rPr lang="hu-HU"/>
              <a:t>Mintacím szerkesztése</a:t>
            </a:r>
            <a:endParaRPr lang="en-US" dirty="0"/>
          </a:p>
        </p:txBody>
      </p:sp>
      <p:sp>
        <p:nvSpPr>
          <p:cNvPr id="11" name="Text Placeholder 3"/>
          <p:cNvSpPr>
            <a:spLocks noGrp="1"/>
          </p:cNvSpPr>
          <p:nvPr>
            <p:ph type="body" sz="half" idx="14"/>
          </p:nvPr>
        </p:nvSpPr>
        <p:spPr>
          <a:xfrm>
            <a:off x="1930904" y="3771174"/>
            <a:ext cx="7281545" cy="342174"/>
          </a:xfrm>
        </p:spPr>
        <p:txBody>
          <a:bodyPr rtlCol="0">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10" name="Text Placeholder 3"/>
          <p:cNvSpPr>
            <a:spLocks noGrp="1"/>
          </p:cNvSpPr>
          <p:nvPr>
            <p:ph type="body" sz="half" idx="2"/>
          </p:nvPr>
        </p:nvSpPr>
        <p:spPr>
          <a:xfrm>
            <a:off x="1155256" y="4350657"/>
            <a:ext cx="8827957"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Date Placeholder 3">
            <a:extLst>
              <a:ext uri="{FF2B5EF4-FFF2-40B4-BE49-F238E27FC236}">
                <a16:creationId xmlns:a16="http://schemas.microsoft.com/office/drawing/2014/main" id="{EA91A909-8F41-6CBF-D883-0108A1FE3D98}"/>
              </a:ext>
            </a:extLst>
          </p:cNvPr>
          <p:cNvSpPr>
            <a:spLocks noGrp="1"/>
          </p:cNvSpPr>
          <p:nvPr>
            <p:ph type="dt" sz="half" idx="15"/>
          </p:nvPr>
        </p:nvSpPr>
        <p:spPr/>
        <p:txBody>
          <a:bodyPr/>
          <a:lstStyle>
            <a:lvl1pPr>
              <a:defRPr/>
            </a:lvl1pPr>
          </a:lstStyle>
          <a:p>
            <a:pPr>
              <a:defRPr/>
            </a:pPr>
            <a:endParaRPr lang="hu-HU"/>
          </a:p>
        </p:txBody>
      </p:sp>
      <p:sp>
        <p:nvSpPr>
          <p:cNvPr id="6" name="Footer Placeholder 4">
            <a:extLst>
              <a:ext uri="{FF2B5EF4-FFF2-40B4-BE49-F238E27FC236}">
                <a16:creationId xmlns:a16="http://schemas.microsoft.com/office/drawing/2014/main" id="{D196D8BF-3963-8F7A-FBF4-E50E33F2F41A}"/>
              </a:ext>
            </a:extLst>
          </p:cNvPr>
          <p:cNvSpPr>
            <a:spLocks noGrp="1"/>
          </p:cNvSpPr>
          <p:nvPr>
            <p:ph type="ftr" sz="quarter" idx="16"/>
          </p:nvPr>
        </p:nvSpPr>
        <p:spPr/>
        <p:txBody>
          <a:bodyPr/>
          <a:lstStyle>
            <a:lvl1pPr>
              <a:defRPr/>
            </a:lvl1pPr>
          </a:lstStyle>
          <a:p>
            <a:pPr>
              <a:defRPr/>
            </a:pPr>
            <a:endParaRPr lang="hu-HU"/>
          </a:p>
        </p:txBody>
      </p:sp>
      <p:sp>
        <p:nvSpPr>
          <p:cNvPr id="7" name="Slide Number Placeholder 5">
            <a:extLst>
              <a:ext uri="{FF2B5EF4-FFF2-40B4-BE49-F238E27FC236}">
                <a16:creationId xmlns:a16="http://schemas.microsoft.com/office/drawing/2014/main" id="{D2FFB3DF-3908-77F4-B601-8CC558139B93}"/>
              </a:ext>
            </a:extLst>
          </p:cNvPr>
          <p:cNvSpPr>
            <a:spLocks noGrp="1"/>
          </p:cNvSpPr>
          <p:nvPr>
            <p:ph type="sldNum" sz="quarter" idx="17"/>
          </p:nvPr>
        </p:nvSpPr>
        <p:spPr/>
        <p:txBody>
          <a:bodyPr/>
          <a:lstStyle>
            <a:lvl1pPr>
              <a:defRPr/>
            </a:lvl1pPr>
          </a:lstStyle>
          <a:p>
            <a:pPr>
              <a:defRPr/>
            </a:pPr>
            <a:fld id="{EBAA32CB-0E05-41EF-919E-C89604578BA8}" type="slidenum">
              <a:rPr lang="hu-HU" altLang="hu-HU"/>
              <a:pPr>
                <a:defRPr/>
              </a:pPr>
              <a:t>‹#›</a:t>
            </a:fld>
            <a:endParaRPr lang="hu-HU" altLang="hu-HU"/>
          </a:p>
        </p:txBody>
      </p:sp>
    </p:spTree>
    <p:extLst>
      <p:ext uri="{BB962C8B-B14F-4D97-AF65-F5344CB8AC3E}">
        <p14:creationId xmlns:p14="http://schemas.microsoft.com/office/powerpoint/2010/main" val="125227668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Névkártya">
    <p:spTree>
      <p:nvGrpSpPr>
        <p:cNvPr id="1" name=""/>
        <p:cNvGrpSpPr/>
        <p:nvPr/>
      </p:nvGrpSpPr>
      <p:grpSpPr>
        <a:xfrm>
          <a:off x="0" y="0"/>
          <a:ext cx="0" cy="0"/>
          <a:chOff x="0" y="0"/>
          <a:chExt cx="0" cy="0"/>
        </a:xfrm>
      </p:grpSpPr>
      <p:sp>
        <p:nvSpPr>
          <p:cNvPr id="2" name="Title 1"/>
          <p:cNvSpPr>
            <a:spLocks noGrp="1"/>
          </p:cNvSpPr>
          <p:nvPr>
            <p:ph type="title"/>
          </p:nvPr>
        </p:nvSpPr>
        <p:spPr>
          <a:xfrm>
            <a:off x="1155255" y="3124201"/>
            <a:ext cx="8827959" cy="1653180"/>
          </a:xfrm>
        </p:spPr>
        <p:txBody>
          <a:bodyPr anchor="b"/>
          <a:lstStyle>
            <a:lvl1pPr algn="l">
              <a:defRPr sz="4000" b="0" cap="none"/>
            </a:lvl1pPr>
          </a:lstStyle>
          <a:p>
            <a:r>
              <a:rPr lang="hu-HU"/>
              <a:t>Mintacím szerkesztése</a:t>
            </a:r>
            <a:endParaRPr lang="en-US" dirty="0"/>
          </a:p>
        </p:txBody>
      </p:sp>
      <p:sp>
        <p:nvSpPr>
          <p:cNvPr id="3" name="Text Placeholder 2"/>
          <p:cNvSpPr>
            <a:spLocks noGrp="1"/>
          </p:cNvSpPr>
          <p:nvPr>
            <p:ph type="body" idx="1"/>
          </p:nvPr>
        </p:nvSpPr>
        <p:spPr>
          <a:xfrm>
            <a:off x="1155256" y="4777381"/>
            <a:ext cx="8827957" cy="860400"/>
          </a:xfrm>
        </p:spPr>
        <p:txBody>
          <a:bodyPr/>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a:t>Mintaszöveg szerkesztése</a:t>
            </a:r>
          </a:p>
        </p:txBody>
      </p:sp>
      <p:sp>
        <p:nvSpPr>
          <p:cNvPr id="4" name="Date Placeholder 3">
            <a:extLst>
              <a:ext uri="{FF2B5EF4-FFF2-40B4-BE49-F238E27FC236}">
                <a16:creationId xmlns:a16="http://schemas.microsoft.com/office/drawing/2014/main" id="{80FEFA0D-A90B-F33E-C249-799AEC7A94BC}"/>
              </a:ext>
            </a:extLst>
          </p:cNvPr>
          <p:cNvSpPr>
            <a:spLocks noGrp="1"/>
          </p:cNvSpPr>
          <p:nvPr>
            <p:ph type="dt" sz="half" idx="10"/>
          </p:nvPr>
        </p:nvSpPr>
        <p:spPr/>
        <p:txBody>
          <a:bodyPr/>
          <a:lstStyle>
            <a:lvl1pPr>
              <a:defRPr/>
            </a:lvl1pPr>
          </a:lstStyle>
          <a:p>
            <a:pPr>
              <a:defRPr/>
            </a:pPr>
            <a:endParaRPr lang="hu-HU"/>
          </a:p>
        </p:txBody>
      </p:sp>
      <p:sp>
        <p:nvSpPr>
          <p:cNvPr id="5" name="Footer Placeholder 4">
            <a:extLst>
              <a:ext uri="{FF2B5EF4-FFF2-40B4-BE49-F238E27FC236}">
                <a16:creationId xmlns:a16="http://schemas.microsoft.com/office/drawing/2014/main" id="{FA3E9CA1-52CF-E7DC-81D1-627922284E0A}"/>
              </a:ext>
            </a:extLst>
          </p:cNvPr>
          <p:cNvSpPr>
            <a:spLocks noGrp="1"/>
          </p:cNvSpPr>
          <p:nvPr>
            <p:ph type="ftr" sz="quarter" idx="11"/>
          </p:nvPr>
        </p:nvSpPr>
        <p:spPr/>
        <p:txBody>
          <a:bodyPr/>
          <a:lstStyle>
            <a:lvl1pPr>
              <a:defRPr/>
            </a:lvl1pPr>
          </a:lstStyle>
          <a:p>
            <a:pPr>
              <a:defRPr/>
            </a:pPr>
            <a:endParaRPr lang="hu-HU"/>
          </a:p>
        </p:txBody>
      </p:sp>
      <p:sp>
        <p:nvSpPr>
          <p:cNvPr id="6" name="Slide Number Placeholder 5">
            <a:extLst>
              <a:ext uri="{FF2B5EF4-FFF2-40B4-BE49-F238E27FC236}">
                <a16:creationId xmlns:a16="http://schemas.microsoft.com/office/drawing/2014/main" id="{645B3281-3727-7395-E65E-84D389A35760}"/>
              </a:ext>
            </a:extLst>
          </p:cNvPr>
          <p:cNvSpPr>
            <a:spLocks noGrp="1"/>
          </p:cNvSpPr>
          <p:nvPr>
            <p:ph type="sldNum" sz="quarter" idx="12"/>
          </p:nvPr>
        </p:nvSpPr>
        <p:spPr/>
        <p:txBody>
          <a:bodyPr/>
          <a:lstStyle>
            <a:lvl1pPr>
              <a:defRPr/>
            </a:lvl1pPr>
          </a:lstStyle>
          <a:p>
            <a:pPr>
              <a:defRPr/>
            </a:pPr>
            <a:fld id="{48A972EF-31D4-465A-A637-F3348100C4CF}" type="slidenum">
              <a:rPr lang="hu-HU" altLang="hu-HU"/>
              <a:pPr>
                <a:defRPr/>
              </a:pPr>
              <a:t>‹#›</a:t>
            </a:fld>
            <a:endParaRPr lang="hu-HU" altLang="hu-HU"/>
          </a:p>
        </p:txBody>
      </p:sp>
    </p:spTree>
    <p:extLst>
      <p:ext uri="{BB962C8B-B14F-4D97-AF65-F5344CB8AC3E}">
        <p14:creationId xmlns:p14="http://schemas.microsoft.com/office/powerpoint/2010/main" val="35693475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7C843-C993-4E9C-80DD-3620816E56A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D91A8E3-B066-4511-9C6E-A3435B64DD88}"/>
              </a:ext>
            </a:extLst>
          </p:cNvPr>
          <p:cNvSpPr>
            <a:spLocks noGrp="1"/>
          </p:cNvSpPr>
          <p:nvPr>
            <p:ph type="body" idx="1"/>
          </p:nvPr>
        </p:nvSpPr>
        <p:spPr>
          <a:xfrm>
            <a:off x="839788" y="1734325"/>
            <a:ext cx="5157787" cy="823912"/>
          </a:xfrm>
        </p:spPr>
        <p:txBody>
          <a:bodyPr anchor="b">
            <a:normAutofit/>
          </a:bodyPr>
          <a:lstStyle>
            <a:lvl1pPr marL="0" indent="0">
              <a:buNone/>
              <a:defRPr sz="20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E86B63-4102-4802-94D7-F138F80F3E19}"/>
              </a:ext>
            </a:extLst>
          </p:cNvPr>
          <p:cNvSpPr>
            <a:spLocks noGrp="1"/>
          </p:cNvSpPr>
          <p:nvPr>
            <p:ph sz="half" idx="2"/>
          </p:nvPr>
        </p:nvSpPr>
        <p:spPr>
          <a:xfrm>
            <a:off x="839788" y="2558237"/>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9C924765-08A7-4A60-86DC-DC420F60BBAE}"/>
              </a:ext>
            </a:extLst>
          </p:cNvPr>
          <p:cNvSpPr>
            <a:spLocks noGrp="1"/>
          </p:cNvSpPr>
          <p:nvPr>
            <p:ph type="body" sz="quarter" idx="3"/>
          </p:nvPr>
        </p:nvSpPr>
        <p:spPr>
          <a:xfrm>
            <a:off x="6172200" y="1734325"/>
            <a:ext cx="5183188" cy="823912"/>
          </a:xfrm>
        </p:spPr>
        <p:txBody>
          <a:bodyPr anchor="b">
            <a:normAutofit/>
          </a:bodyPr>
          <a:lstStyle>
            <a:lvl1pPr marL="0" indent="0">
              <a:buNone/>
              <a:defRPr sz="20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4AA2795-EFB6-4000-8F25-FBB62646C0CD}"/>
              </a:ext>
            </a:extLst>
          </p:cNvPr>
          <p:cNvSpPr>
            <a:spLocks noGrp="1"/>
          </p:cNvSpPr>
          <p:nvPr>
            <p:ph sz="quarter" idx="4"/>
          </p:nvPr>
        </p:nvSpPr>
        <p:spPr>
          <a:xfrm>
            <a:off x="6172200" y="2558237"/>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C942CFB-FE12-494A-9C41-3CB90F07BDAA}"/>
              </a:ext>
            </a:extLst>
          </p:cNvPr>
          <p:cNvSpPr>
            <a:spLocks noGrp="1"/>
          </p:cNvSpPr>
          <p:nvPr>
            <p:ph type="dt" sz="half" idx="10"/>
          </p:nvPr>
        </p:nvSpPr>
        <p:spPr/>
        <p:txBody>
          <a:bodyPr/>
          <a:lstStyle/>
          <a:p>
            <a:fld id="{11EAACC7-3B3F-47D1-959A-EF58926E955E}" type="datetimeFigureOut">
              <a:rPr lang="en-US" smtClean="0"/>
              <a:t>3/27/2025</a:t>
            </a:fld>
            <a:endParaRPr lang="en-US"/>
          </a:p>
        </p:txBody>
      </p:sp>
      <p:sp>
        <p:nvSpPr>
          <p:cNvPr id="8" name="Footer Placeholder 7">
            <a:extLst>
              <a:ext uri="{FF2B5EF4-FFF2-40B4-BE49-F238E27FC236}">
                <a16:creationId xmlns:a16="http://schemas.microsoft.com/office/drawing/2014/main" id="{6C3A07E3-59E1-4EBD-9687-4B6ABE96ACA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CF7BB23-7539-4674-8B66-ACEFF94686CE}"/>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392562943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3 hasáb">
    <p:spTree>
      <p:nvGrpSpPr>
        <p:cNvPr id="1" name=""/>
        <p:cNvGrpSpPr/>
        <p:nvPr/>
      </p:nvGrpSpPr>
      <p:grpSpPr>
        <a:xfrm>
          <a:off x="0" y="0"/>
          <a:ext cx="0" cy="0"/>
          <a:chOff x="0" y="0"/>
          <a:chExt cx="0" cy="0"/>
        </a:xfrm>
      </p:grpSpPr>
      <p:cxnSp>
        <p:nvCxnSpPr>
          <p:cNvPr id="4" name="Straight Connector 16">
            <a:extLst>
              <a:ext uri="{FF2B5EF4-FFF2-40B4-BE49-F238E27FC236}">
                <a16:creationId xmlns:a16="http://schemas.microsoft.com/office/drawing/2014/main" id="{CB273EE6-5A62-72A2-C8DE-A3E4BCFAD98A}"/>
              </a:ext>
            </a:extLst>
          </p:cNvPr>
          <p:cNvCxnSpPr/>
          <p:nvPr/>
        </p:nvCxnSpPr>
        <p:spPr>
          <a:xfrm>
            <a:off x="3727451"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17">
            <a:extLst>
              <a:ext uri="{FF2B5EF4-FFF2-40B4-BE49-F238E27FC236}">
                <a16:creationId xmlns:a16="http://schemas.microsoft.com/office/drawing/2014/main" id="{7244F8D4-0977-68E0-C2F8-80E3984B24BE}"/>
              </a:ext>
            </a:extLst>
          </p:cNvPr>
          <p:cNvCxnSpPr/>
          <p:nvPr/>
        </p:nvCxnSpPr>
        <p:spPr>
          <a:xfrm>
            <a:off x="6963833" y="2133601"/>
            <a:ext cx="0" cy="3967163"/>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4200"/>
            </a:lvl1pPr>
          </a:lstStyle>
          <a:p>
            <a:r>
              <a:rPr lang="hu-HU"/>
              <a:t>Mintacím szerkesztése</a:t>
            </a:r>
            <a:endParaRPr lang="en-US" dirty="0"/>
          </a:p>
        </p:txBody>
      </p:sp>
      <p:sp>
        <p:nvSpPr>
          <p:cNvPr id="3" name="Text Placeholder 2"/>
          <p:cNvSpPr>
            <a:spLocks noGrp="1"/>
          </p:cNvSpPr>
          <p:nvPr>
            <p:ph type="body" idx="1"/>
          </p:nvPr>
        </p:nvSpPr>
        <p:spPr>
          <a:xfrm>
            <a:off x="633113" y="1981200"/>
            <a:ext cx="294763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16" name="Text Placeholder 3"/>
          <p:cNvSpPr>
            <a:spLocks noGrp="1"/>
          </p:cNvSpPr>
          <p:nvPr>
            <p:ph type="body" sz="half" idx="15"/>
          </p:nvPr>
        </p:nvSpPr>
        <p:spPr>
          <a:xfrm>
            <a:off x="652633" y="2667000"/>
            <a:ext cx="2928112"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Text Placeholder 4"/>
          <p:cNvSpPr>
            <a:spLocks noGrp="1"/>
          </p:cNvSpPr>
          <p:nvPr>
            <p:ph type="body" sz="quarter" idx="3"/>
          </p:nvPr>
        </p:nvSpPr>
        <p:spPr>
          <a:xfrm>
            <a:off x="3884672" y="1981200"/>
            <a:ext cx="293700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19" name="Text Placeholder 3"/>
          <p:cNvSpPr>
            <a:spLocks noGrp="1"/>
          </p:cNvSpPr>
          <p:nvPr>
            <p:ph type="body" sz="half" idx="16"/>
          </p:nvPr>
        </p:nvSpPr>
        <p:spPr>
          <a:xfrm>
            <a:off x="3874116" y="2667000"/>
            <a:ext cx="2947561"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14" name="Text Placeholder 4"/>
          <p:cNvSpPr>
            <a:spLocks noGrp="1"/>
          </p:cNvSpPr>
          <p:nvPr>
            <p:ph type="body" sz="quarter" idx="13"/>
          </p:nvPr>
        </p:nvSpPr>
        <p:spPr>
          <a:xfrm>
            <a:off x="7126556" y="1981200"/>
            <a:ext cx="2932877"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20" name="Text Placeholder 3"/>
          <p:cNvSpPr>
            <a:spLocks noGrp="1"/>
          </p:cNvSpPr>
          <p:nvPr>
            <p:ph type="body" sz="half" idx="17"/>
          </p:nvPr>
        </p:nvSpPr>
        <p:spPr>
          <a:xfrm>
            <a:off x="7126556" y="2667000"/>
            <a:ext cx="2932877"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7" name="Date Placeholder 3">
            <a:extLst>
              <a:ext uri="{FF2B5EF4-FFF2-40B4-BE49-F238E27FC236}">
                <a16:creationId xmlns:a16="http://schemas.microsoft.com/office/drawing/2014/main" id="{98018B4F-4516-BD12-4509-4F61EDC6626E}"/>
              </a:ext>
            </a:extLst>
          </p:cNvPr>
          <p:cNvSpPr>
            <a:spLocks noGrp="1"/>
          </p:cNvSpPr>
          <p:nvPr>
            <p:ph type="dt" sz="half" idx="18"/>
          </p:nvPr>
        </p:nvSpPr>
        <p:spPr/>
        <p:txBody>
          <a:bodyPr/>
          <a:lstStyle>
            <a:lvl1pPr>
              <a:defRPr/>
            </a:lvl1pPr>
          </a:lstStyle>
          <a:p>
            <a:pPr>
              <a:defRPr/>
            </a:pPr>
            <a:endParaRPr lang="hu-HU"/>
          </a:p>
        </p:txBody>
      </p:sp>
      <p:sp>
        <p:nvSpPr>
          <p:cNvPr id="8" name="Footer Placeholder 4">
            <a:extLst>
              <a:ext uri="{FF2B5EF4-FFF2-40B4-BE49-F238E27FC236}">
                <a16:creationId xmlns:a16="http://schemas.microsoft.com/office/drawing/2014/main" id="{11119A6A-70D8-C99C-8713-1E7D3B09EB77}"/>
              </a:ext>
            </a:extLst>
          </p:cNvPr>
          <p:cNvSpPr>
            <a:spLocks noGrp="1"/>
          </p:cNvSpPr>
          <p:nvPr>
            <p:ph type="ftr" sz="quarter" idx="19"/>
          </p:nvPr>
        </p:nvSpPr>
        <p:spPr/>
        <p:txBody>
          <a:bodyPr/>
          <a:lstStyle>
            <a:lvl1pPr>
              <a:defRPr/>
            </a:lvl1pPr>
          </a:lstStyle>
          <a:p>
            <a:pPr>
              <a:defRPr/>
            </a:pPr>
            <a:endParaRPr lang="hu-HU"/>
          </a:p>
        </p:txBody>
      </p:sp>
      <p:sp>
        <p:nvSpPr>
          <p:cNvPr id="9" name="Slide Number Placeholder 5">
            <a:extLst>
              <a:ext uri="{FF2B5EF4-FFF2-40B4-BE49-F238E27FC236}">
                <a16:creationId xmlns:a16="http://schemas.microsoft.com/office/drawing/2014/main" id="{859357F2-CBD8-3B9E-88CD-0FC85C0F10E4}"/>
              </a:ext>
            </a:extLst>
          </p:cNvPr>
          <p:cNvSpPr>
            <a:spLocks noGrp="1"/>
          </p:cNvSpPr>
          <p:nvPr>
            <p:ph type="sldNum" sz="quarter" idx="20"/>
          </p:nvPr>
        </p:nvSpPr>
        <p:spPr/>
        <p:txBody>
          <a:bodyPr/>
          <a:lstStyle>
            <a:lvl1pPr>
              <a:defRPr/>
            </a:lvl1pPr>
          </a:lstStyle>
          <a:p>
            <a:pPr>
              <a:defRPr/>
            </a:pPr>
            <a:fld id="{43C9998E-FFBC-4F1C-A3D5-E913E7867ACA}" type="slidenum">
              <a:rPr lang="hu-HU" altLang="hu-HU"/>
              <a:pPr>
                <a:defRPr/>
              </a:pPr>
              <a:t>‹#›</a:t>
            </a:fld>
            <a:endParaRPr lang="hu-HU" altLang="hu-HU"/>
          </a:p>
        </p:txBody>
      </p:sp>
    </p:spTree>
    <p:extLst>
      <p:ext uri="{BB962C8B-B14F-4D97-AF65-F5344CB8AC3E}">
        <p14:creationId xmlns:p14="http://schemas.microsoft.com/office/powerpoint/2010/main" val="97293715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3 képhasáb">
    <p:spTree>
      <p:nvGrpSpPr>
        <p:cNvPr id="1" name=""/>
        <p:cNvGrpSpPr/>
        <p:nvPr/>
      </p:nvGrpSpPr>
      <p:grpSpPr>
        <a:xfrm>
          <a:off x="0" y="0"/>
          <a:ext cx="0" cy="0"/>
          <a:chOff x="0" y="0"/>
          <a:chExt cx="0" cy="0"/>
        </a:xfrm>
      </p:grpSpPr>
      <p:cxnSp>
        <p:nvCxnSpPr>
          <p:cNvPr id="4" name="Straight Connector 18">
            <a:extLst>
              <a:ext uri="{FF2B5EF4-FFF2-40B4-BE49-F238E27FC236}">
                <a16:creationId xmlns:a16="http://schemas.microsoft.com/office/drawing/2014/main" id="{92EF627E-9DBD-780C-15D6-D03B7DA9CED9}"/>
              </a:ext>
            </a:extLst>
          </p:cNvPr>
          <p:cNvCxnSpPr/>
          <p:nvPr/>
        </p:nvCxnSpPr>
        <p:spPr>
          <a:xfrm>
            <a:off x="3727451"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19">
            <a:extLst>
              <a:ext uri="{FF2B5EF4-FFF2-40B4-BE49-F238E27FC236}">
                <a16:creationId xmlns:a16="http://schemas.microsoft.com/office/drawing/2014/main" id="{F5DE1D31-52F0-2F0B-C9E4-07D1B976C4AC}"/>
              </a:ext>
            </a:extLst>
          </p:cNvPr>
          <p:cNvCxnSpPr/>
          <p:nvPr/>
        </p:nvCxnSpPr>
        <p:spPr>
          <a:xfrm>
            <a:off x="6963833" y="2133601"/>
            <a:ext cx="0" cy="3967163"/>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4200"/>
            </a:lvl1pPr>
          </a:lstStyle>
          <a:p>
            <a:r>
              <a:rPr lang="hu-HU"/>
              <a:t>Mintacím szerkesztése</a:t>
            </a:r>
            <a:endParaRPr lang="en-US" dirty="0"/>
          </a:p>
        </p:txBody>
      </p:sp>
      <p:sp>
        <p:nvSpPr>
          <p:cNvPr id="3" name="Text Placeholder 2"/>
          <p:cNvSpPr>
            <a:spLocks noGrp="1"/>
          </p:cNvSpPr>
          <p:nvPr>
            <p:ph type="body" idx="1"/>
          </p:nvPr>
        </p:nvSpPr>
        <p:spPr>
          <a:xfrm>
            <a:off x="652633" y="4250949"/>
            <a:ext cx="294081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29" name="Picture Placeholder 2"/>
          <p:cNvSpPr>
            <a:spLocks noGrp="1" noChangeAspect="1"/>
          </p:cNvSpPr>
          <p:nvPr>
            <p:ph type="pic" idx="15"/>
          </p:nvPr>
        </p:nvSpPr>
        <p:spPr>
          <a:xfrm>
            <a:off x="652633" y="2209800"/>
            <a:ext cx="2940816" cy="1524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hu-HU" noProof="0"/>
              <a:t>Kép beszúrásához kattintson az ikonra</a:t>
            </a:r>
            <a:endParaRPr lang="en-US" noProof="0" dirty="0"/>
          </a:p>
        </p:txBody>
      </p:sp>
      <p:sp>
        <p:nvSpPr>
          <p:cNvPr id="22" name="Text Placeholder 3"/>
          <p:cNvSpPr>
            <a:spLocks noGrp="1"/>
          </p:cNvSpPr>
          <p:nvPr>
            <p:ph type="body" sz="half" idx="18"/>
          </p:nvPr>
        </p:nvSpPr>
        <p:spPr>
          <a:xfrm>
            <a:off x="652633" y="4827213"/>
            <a:ext cx="2940816"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Text Placeholder 4"/>
          <p:cNvSpPr>
            <a:spLocks noGrp="1"/>
          </p:cNvSpPr>
          <p:nvPr>
            <p:ph type="body" sz="quarter" idx="3"/>
          </p:nvPr>
        </p:nvSpPr>
        <p:spPr>
          <a:xfrm>
            <a:off x="3890389" y="4250949"/>
            <a:ext cx="293128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30" name="Picture Placeholder 2"/>
          <p:cNvSpPr>
            <a:spLocks noGrp="1" noChangeAspect="1"/>
          </p:cNvSpPr>
          <p:nvPr>
            <p:ph type="pic" idx="21"/>
          </p:nvPr>
        </p:nvSpPr>
        <p:spPr>
          <a:xfrm>
            <a:off x="3890388" y="2209800"/>
            <a:ext cx="2931288" cy="1524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hu-HU" noProof="0"/>
              <a:t>Kép beszúrásához kattintson az ikonra</a:t>
            </a:r>
            <a:endParaRPr lang="en-US" noProof="0" dirty="0"/>
          </a:p>
        </p:txBody>
      </p:sp>
      <p:sp>
        <p:nvSpPr>
          <p:cNvPr id="23" name="Text Placeholder 3"/>
          <p:cNvSpPr>
            <a:spLocks noGrp="1"/>
          </p:cNvSpPr>
          <p:nvPr>
            <p:ph type="body" sz="half" idx="19"/>
          </p:nvPr>
        </p:nvSpPr>
        <p:spPr>
          <a:xfrm>
            <a:off x="3889035" y="4827212"/>
            <a:ext cx="2935171"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14" name="Text Placeholder 4"/>
          <p:cNvSpPr>
            <a:spLocks noGrp="1"/>
          </p:cNvSpPr>
          <p:nvPr>
            <p:ph type="body" sz="quarter" idx="13"/>
          </p:nvPr>
        </p:nvSpPr>
        <p:spPr>
          <a:xfrm>
            <a:off x="7126556" y="4250949"/>
            <a:ext cx="2932877"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31" name="Picture Placeholder 2"/>
          <p:cNvSpPr>
            <a:spLocks noGrp="1" noChangeAspect="1"/>
          </p:cNvSpPr>
          <p:nvPr>
            <p:ph type="pic" idx="22"/>
          </p:nvPr>
        </p:nvSpPr>
        <p:spPr>
          <a:xfrm>
            <a:off x="7126555" y="2209800"/>
            <a:ext cx="2932877" cy="1524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hu-HU" noProof="0"/>
              <a:t>Kép beszúrásához kattintson az ikonra</a:t>
            </a:r>
            <a:endParaRPr lang="en-US" noProof="0" dirty="0"/>
          </a:p>
        </p:txBody>
      </p:sp>
      <p:sp>
        <p:nvSpPr>
          <p:cNvPr id="24" name="Text Placeholder 3"/>
          <p:cNvSpPr>
            <a:spLocks noGrp="1"/>
          </p:cNvSpPr>
          <p:nvPr>
            <p:ph type="body" sz="half" idx="20"/>
          </p:nvPr>
        </p:nvSpPr>
        <p:spPr>
          <a:xfrm>
            <a:off x="7126433" y="4827210"/>
            <a:ext cx="2936761"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7" name="Date Placeholder 3">
            <a:extLst>
              <a:ext uri="{FF2B5EF4-FFF2-40B4-BE49-F238E27FC236}">
                <a16:creationId xmlns:a16="http://schemas.microsoft.com/office/drawing/2014/main" id="{6A5F8022-E7D2-D13E-61E4-EB0250122297}"/>
              </a:ext>
            </a:extLst>
          </p:cNvPr>
          <p:cNvSpPr>
            <a:spLocks noGrp="1"/>
          </p:cNvSpPr>
          <p:nvPr>
            <p:ph type="dt" sz="half" idx="23"/>
          </p:nvPr>
        </p:nvSpPr>
        <p:spPr/>
        <p:txBody>
          <a:bodyPr/>
          <a:lstStyle>
            <a:lvl1pPr>
              <a:defRPr/>
            </a:lvl1pPr>
          </a:lstStyle>
          <a:p>
            <a:pPr>
              <a:defRPr/>
            </a:pPr>
            <a:endParaRPr lang="hu-HU"/>
          </a:p>
        </p:txBody>
      </p:sp>
      <p:sp>
        <p:nvSpPr>
          <p:cNvPr id="8" name="Footer Placeholder 4">
            <a:extLst>
              <a:ext uri="{FF2B5EF4-FFF2-40B4-BE49-F238E27FC236}">
                <a16:creationId xmlns:a16="http://schemas.microsoft.com/office/drawing/2014/main" id="{3F99E3AE-A43A-8E29-24AF-0EDAAC2E8747}"/>
              </a:ext>
            </a:extLst>
          </p:cNvPr>
          <p:cNvSpPr>
            <a:spLocks noGrp="1"/>
          </p:cNvSpPr>
          <p:nvPr>
            <p:ph type="ftr" sz="quarter" idx="24"/>
          </p:nvPr>
        </p:nvSpPr>
        <p:spPr/>
        <p:txBody>
          <a:bodyPr/>
          <a:lstStyle>
            <a:lvl1pPr>
              <a:defRPr/>
            </a:lvl1pPr>
          </a:lstStyle>
          <a:p>
            <a:pPr>
              <a:defRPr/>
            </a:pPr>
            <a:endParaRPr lang="hu-HU"/>
          </a:p>
        </p:txBody>
      </p:sp>
      <p:sp>
        <p:nvSpPr>
          <p:cNvPr id="9" name="Slide Number Placeholder 5">
            <a:extLst>
              <a:ext uri="{FF2B5EF4-FFF2-40B4-BE49-F238E27FC236}">
                <a16:creationId xmlns:a16="http://schemas.microsoft.com/office/drawing/2014/main" id="{0A7AC3D1-CD4C-AD1A-4F44-C0F60A9B6F2F}"/>
              </a:ext>
            </a:extLst>
          </p:cNvPr>
          <p:cNvSpPr>
            <a:spLocks noGrp="1"/>
          </p:cNvSpPr>
          <p:nvPr>
            <p:ph type="sldNum" sz="quarter" idx="25"/>
          </p:nvPr>
        </p:nvSpPr>
        <p:spPr/>
        <p:txBody>
          <a:bodyPr/>
          <a:lstStyle>
            <a:lvl1pPr>
              <a:defRPr/>
            </a:lvl1pPr>
          </a:lstStyle>
          <a:p>
            <a:pPr>
              <a:defRPr/>
            </a:pPr>
            <a:fld id="{105DF86D-3C88-4433-B08B-6B4EAC932D38}" type="slidenum">
              <a:rPr lang="hu-HU" altLang="hu-HU"/>
              <a:pPr>
                <a:defRPr/>
              </a:pPr>
              <a:t>‹#›</a:t>
            </a:fld>
            <a:endParaRPr lang="hu-HU" altLang="hu-HU"/>
          </a:p>
        </p:txBody>
      </p:sp>
    </p:spTree>
    <p:extLst>
      <p:ext uri="{BB962C8B-B14F-4D97-AF65-F5344CB8AC3E}">
        <p14:creationId xmlns:p14="http://schemas.microsoft.com/office/powerpoint/2010/main" val="383343582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Vertical Text Placeholder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a:extLst>
              <a:ext uri="{FF2B5EF4-FFF2-40B4-BE49-F238E27FC236}">
                <a16:creationId xmlns:a16="http://schemas.microsoft.com/office/drawing/2014/main" id="{D9142C5D-0038-9CED-E5D7-58CF4ACF47B4}"/>
              </a:ext>
            </a:extLst>
          </p:cNvPr>
          <p:cNvSpPr>
            <a:spLocks noGrp="1"/>
          </p:cNvSpPr>
          <p:nvPr>
            <p:ph type="dt" sz="half" idx="10"/>
          </p:nvPr>
        </p:nvSpPr>
        <p:spPr/>
        <p:txBody>
          <a:bodyPr/>
          <a:lstStyle>
            <a:lvl1pPr>
              <a:defRPr/>
            </a:lvl1pPr>
          </a:lstStyle>
          <a:p>
            <a:pPr>
              <a:defRPr/>
            </a:pPr>
            <a:endParaRPr lang="hu-HU"/>
          </a:p>
        </p:txBody>
      </p:sp>
      <p:sp>
        <p:nvSpPr>
          <p:cNvPr id="5" name="Footer Placeholder 4">
            <a:extLst>
              <a:ext uri="{FF2B5EF4-FFF2-40B4-BE49-F238E27FC236}">
                <a16:creationId xmlns:a16="http://schemas.microsoft.com/office/drawing/2014/main" id="{7A140DA7-03BF-FA39-C8C5-3350AA3D7907}"/>
              </a:ext>
            </a:extLst>
          </p:cNvPr>
          <p:cNvSpPr>
            <a:spLocks noGrp="1"/>
          </p:cNvSpPr>
          <p:nvPr>
            <p:ph type="ftr" sz="quarter" idx="11"/>
          </p:nvPr>
        </p:nvSpPr>
        <p:spPr/>
        <p:txBody>
          <a:bodyPr/>
          <a:lstStyle>
            <a:lvl1pPr>
              <a:defRPr/>
            </a:lvl1pPr>
          </a:lstStyle>
          <a:p>
            <a:pPr>
              <a:defRPr/>
            </a:pPr>
            <a:endParaRPr lang="hu-HU"/>
          </a:p>
        </p:txBody>
      </p:sp>
      <p:sp>
        <p:nvSpPr>
          <p:cNvPr id="6" name="Slide Number Placeholder 5">
            <a:extLst>
              <a:ext uri="{FF2B5EF4-FFF2-40B4-BE49-F238E27FC236}">
                <a16:creationId xmlns:a16="http://schemas.microsoft.com/office/drawing/2014/main" id="{B5EC464F-BCDA-AE44-6BB2-B5BC257D23DB}"/>
              </a:ext>
            </a:extLst>
          </p:cNvPr>
          <p:cNvSpPr>
            <a:spLocks noGrp="1"/>
          </p:cNvSpPr>
          <p:nvPr>
            <p:ph type="sldNum" sz="quarter" idx="12"/>
          </p:nvPr>
        </p:nvSpPr>
        <p:spPr/>
        <p:txBody>
          <a:bodyPr/>
          <a:lstStyle>
            <a:lvl1pPr>
              <a:defRPr/>
            </a:lvl1pPr>
          </a:lstStyle>
          <a:p>
            <a:pPr>
              <a:defRPr/>
            </a:pPr>
            <a:fld id="{D059AF0F-318F-4B1A-BA28-2E63F3EDA62F}" type="slidenum">
              <a:rPr lang="hu-HU" altLang="hu-HU"/>
              <a:pPr>
                <a:defRPr/>
              </a:pPr>
              <a:t>‹#›</a:t>
            </a:fld>
            <a:endParaRPr lang="hu-HU" altLang="hu-HU"/>
          </a:p>
        </p:txBody>
      </p:sp>
    </p:spTree>
    <p:extLst>
      <p:ext uri="{BB962C8B-B14F-4D97-AF65-F5344CB8AC3E}">
        <p14:creationId xmlns:p14="http://schemas.microsoft.com/office/powerpoint/2010/main" val="127082936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6377" y="430215"/>
            <a:ext cx="1753057" cy="5826125"/>
          </a:xfrm>
        </p:spPr>
        <p:txBody>
          <a:bodyPr vert="eaVert" anchor="b"/>
          <a:lstStyle/>
          <a:p>
            <a:r>
              <a:rPr lang="hu-HU"/>
              <a:t>Mintacím szerkesztése</a:t>
            </a:r>
            <a:endParaRPr lang="en-US" dirty="0"/>
          </a:p>
        </p:txBody>
      </p:sp>
      <p:sp>
        <p:nvSpPr>
          <p:cNvPr id="3" name="Vertical Text Placeholder 2"/>
          <p:cNvSpPr>
            <a:spLocks noGrp="1"/>
          </p:cNvSpPr>
          <p:nvPr>
            <p:ph type="body" orient="vert" idx="1"/>
          </p:nvPr>
        </p:nvSpPr>
        <p:spPr>
          <a:xfrm>
            <a:off x="652633" y="773205"/>
            <a:ext cx="7425083" cy="5483134"/>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a:extLst>
              <a:ext uri="{FF2B5EF4-FFF2-40B4-BE49-F238E27FC236}">
                <a16:creationId xmlns:a16="http://schemas.microsoft.com/office/drawing/2014/main" id="{0AFB2315-0BC5-FBB7-42E2-ACE4111DB0B6}"/>
              </a:ext>
            </a:extLst>
          </p:cNvPr>
          <p:cNvSpPr>
            <a:spLocks noGrp="1"/>
          </p:cNvSpPr>
          <p:nvPr>
            <p:ph type="dt" sz="half" idx="10"/>
          </p:nvPr>
        </p:nvSpPr>
        <p:spPr/>
        <p:txBody>
          <a:bodyPr/>
          <a:lstStyle>
            <a:lvl1pPr>
              <a:defRPr/>
            </a:lvl1pPr>
          </a:lstStyle>
          <a:p>
            <a:pPr>
              <a:defRPr/>
            </a:pPr>
            <a:endParaRPr lang="hu-HU"/>
          </a:p>
        </p:txBody>
      </p:sp>
      <p:sp>
        <p:nvSpPr>
          <p:cNvPr id="5" name="Footer Placeholder 4">
            <a:extLst>
              <a:ext uri="{FF2B5EF4-FFF2-40B4-BE49-F238E27FC236}">
                <a16:creationId xmlns:a16="http://schemas.microsoft.com/office/drawing/2014/main" id="{CA121908-0216-924E-10CF-89F7889F729B}"/>
              </a:ext>
            </a:extLst>
          </p:cNvPr>
          <p:cNvSpPr>
            <a:spLocks noGrp="1"/>
          </p:cNvSpPr>
          <p:nvPr>
            <p:ph type="ftr" sz="quarter" idx="11"/>
          </p:nvPr>
        </p:nvSpPr>
        <p:spPr/>
        <p:txBody>
          <a:bodyPr/>
          <a:lstStyle>
            <a:lvl1pPr>
              <a:defRPr/>
            </a:lvl1pPr>
          </a:lstStyle>
          <a:p>
            <a:pPr>
              <a:defRPr/>
            </a:pPr>
            <a:endParaRPr lang="hu-HU"/>
          </a:p>
        </p:txBody>
      </p:sp>
      <p:sp>
        <p:nvSpPr>
          <p:cNvPr id="6" name="Slide Number Placeholder 5">
            <a:extLst>
              <a:ext uri="{FF2B5EF4-FFF2-40B4-BE49-F238E27FC236}">
                <a16:creationId xmlns:a16="http://schemas.microsoft.com/office/drawing/2014/main" id="{4E514A63-B087-D075-9826-70940FEBF5B1}"/>
              </a:ext>
            </a:extLst>
          </p:cNvPr>
          <p:cNvSpPr>
            <a:spLocks noGrp="1"/>
          </p:cNvSpPr>
          <p:nvPr>
            <p:ph type="sldNum" sz="quarter" idx="12"/>
          </p:nvPr>
        </p:nvSpPr>
        <p:spPr/>
        <p:txBody>
          <a:bodyPr/>
          <a:lstStyle>
            <a:lvl1pPr>
              <a:defRPr/>
            </a:lvl1pPr>
          </a:lstStyle>
          <a:p>
            <a:pPr>
              <a:defRPr/>
            </a:pPr>
            <a:fld id="{E0F85912-5BE0-4599-AC99-E28786152298}" type="slidenum">
              <a:rPr lang="hu-HU" altLang="hu-HU"/>
              <a:pPr>
                <a:defRPr/>
              </a:pPr>
              <a:t>‹#›</a:t>
            </a:fld>
            <a:endParaRPr lang="hu-HU" altLang="hu-HU"/>
          </a:p>
        </p:txBody>
      </p:sp>
    </p:spTree>
    <p:extLst>
      <p:ext uri="{BB962C8B-B14F-4D97-AF65-F5344CB8AC3E}">
        <p14:creationId xmlns:p14="http://schemas.microsoft.com/office/powerpoint/2010/main" val="339660957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AndTwoObj">
  <p:cSld name="Cím, 1 nagy és 2 kisebb tartalomrész">
    <p:spTree>
      <p:nvGrpSpPr>
        <p:cNvPr id="1" name=""/>
        <p:cNvGrpSpPr/>
        <p:nvPr/>
      </p:nvGrpSpPr>
      <p:grpSpPr>
        <a:xfrm>
          <a:off x="0" y="0"/>
          <a:ext cx="0" cy="0"/>
          <a:chOff x="0" y="0"/>
          <a:chExt cx="0" cy="0"/>
        </a:xfrm>
      </p:grpSpPr>
      <p:sp>
        <p:nvSpPr>
          <p:cNvPr id="2" name="Cím 1"/>
          <p:cNvSpPr>
            <a:spLocks noGrp="1"/>
          </p:cNvSpPr>
          <p:nvPr>
            <p:ph type="title"/>
          </p:nvPr>
        </p:nvSpPr>
        <p:spPr>
          <a:xfrm>
            <a:off x="609600" y="274638"/>
            <a:ext cx="10972800" cy="1143000"/>
          </a:xfrm>
        </p:spPr>
        <p:txBody>
          <a:bodyPr/>
          <a:lstStyle/>
          <a:p>
            <a:r>
              <a:rPr lang="hu-HU"/>
              <a:t>Mintacím szerkesztése</a:t>
            </a:r>
          </a:p>
        </p:txBody>
      </p:sp>
      <p:sp>
        <p:nvSpPr>
          <p:cNvPr id="3" name="Tartalom helye 2"/>
          <p:cNvSpPr>
            <a:spLocks noGrp="1"/>
          </p:cNvSpPr>
          <p:nvPr>
            <p:ph sz="half" idx="1"/>
          </p:nvPr>
        </p:nvSpPr>
        <p:spPr>
          <a:xfrm>
            <a:off x="609600" y="1600201"/>
            <a:ext cx="5384800" cy="4525963"/>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p:cNvSpPr>
            <a:spLocks noGrp="1"/>
          </p:cNvSpPr>
          <p:nvPr>
            <p:ph sz="quarter" idx="2"/>
          </p:nvPr>
        </p:nvSpPr>
        <p:spPr>
          <a:xfrm>
            <a:off x="6197600" y="1600200"/>
            <a:ext cx="5384800" cy="21859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Tartalom helye 4"/>
          <p:cNvSpPr>
            <a:spLocks noGrp="1"/>
          </p:cNvSpPr>
          <p:nvPr>
            <p:ph sz="quarter" idx="3"/>
          </p:nvPr>
        </p:nvSpPr>
        <p:spPr>
          <a:xfrm>
            <a:off x="6197600" y="3938589"/>
            <a:ext cx="5384800" cy="2187575"/>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6" name="Date Placeholder 3">
            <a:extLst>
              <a:ext uri="{FF2B5EF4-FFF2-40B4-BE49-F238E27FC236}">
                <a16:creationId xmlns:a16="http://schemas.microsoft.com/office/drawing/2014/main" id="{B81DE173-50D9-73AB-5F40-EA2417C43F92}"/>
              </a:ext>
            </a:extLst>
          </p:cNvPr>
          <p:cNvSpPr>
            <a:spLocks noGrp="1"/>
          </p:cNvSpPr>
          <p:nvPr>
            <p:ph type="dt" sz="half" idx="10"/>
          </p:nvPr>
        </p:nvSpPr>
        <p:spPr/>
        <p:txBody>
          <a:bodyPr/>
          <a:lstStyle>
            <a:lvl1pPr>
              <a:defRPr/>
            </a:lvl1pPr>
          </a:lstStyle>
          <a:p>
            <a:pPr>
              <a:defRPr/>
            </a:pPr>
            <a:endParaRPr lang="hu-HU"/>
          </a:p>
        </p:txBody>
      </p:sp>
      <p:sp>
        <p:nvSpPr>
          <p:cNvPr id="7" name="Footer Placeholder 4">
            <a:extLst>
              <a:ext uri="{FF2B5EF4-FFF2-40B4-BE49-F238E27FC236}">
                <a16:creationId xmlns:a16="http://schemas.microsoft.com/office/drawing/2014/main" id="{31D9CAAF-3852-8961-2F3B-BFAC2A42D59E}"/>
              </a:ext>
            </a:extLst>
          </p:cNvPr>
          <p:cNvSpPr>
            <a:spLocks noGrp="1"/>
          </p:cNvSpPr>
          <p:nvPr>
            <p:ph type="ftr" sz="quarter" idx="11"/>
          </p:nvPr>
        </p:nvSpPr>
        <p:spPr/>
        <p:txBody>
          <a:bodyPr/>
          <a:lstStyle>
            <a:lvl1pPr>
              <a:defRPr/>
            </a:lvl1pPr>
          </a:lstStyle>
          <a:p>
            <a:pPr>
              <a:defRPr/>
            </a:pPr>
            <a:endParaRPr lang="hu-HU"/>
          </a:p>
        </p:txBody>
      </p:sp>
      <p:sp>
        <p:nvSpPr>
          <p:cNvPr id="8" name="Slide Number Placeholder 5">
            <a:extLst>
              <a:ext uri="{FF2B5EF4-FFF2-40B4-BE49-F238E27FC236}">
                <a16:creationId xmlns:a16="http://schemas.microsoft.com/office/drawing/2014/main" id="{3AE4A357-D21B-0221-E7F0-6D73C23CA69C}"/>
              </a:ext>
            </a:extLst>
          </p:cNvPr>
          <p:cNvSpPr>
            <a:spLocks noGrp="1"/>
          </p:cNvSpPr>
          <p:nvPr>
            <p:ph type="sldNum" sz="quarter" idx="12"/>
          </p:nvPr>
        </p:nvSpPr>
        <p:spPr/>
        <p:txBody>
          <a:bodyPr/>
          <a:lstStyle>
            <a:lvl1pPr>
              <a:defRPr/>
            </a:lvl1pPr>
          </a:lstStyle>
          <a:p>
            <a:pPr>
              <a:defRPr/>
            </a:pPr>
            <a:fld id="{906E7EBD-541E-4290-B4D7-708D126665B0}" type="slidenum">
              <a:rPr lang="hu-HU" altLang="hu-HU"/>
              <a:pPr>
                <a:defRPr/>
              </a:pPr>
              <a:t>‹#›</a:t>
            </a:fld>
            <a:endParaRPr lang="hu-HU" altLang="hu-HU"/>
          </a:p>
        </p:txBody>
      </p:sp>
    </p:spTree>
    <p:extLst>
      <p:ext uri="{BB962C8B-B14F-4D97-AF65-F5344CB8AC3E}">
        <p14:creationId xmlns:p14="http://schemas.microsoft.com/office/powerpoint/2010/main" val="403361801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hu-HU"/>
              <a:t>Mintacím szerkesztése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a:t>Kattintson ide az alcím mintájának szerkesztéséhez</a:t>
            </a:r>
            <a:endParaRPr lang="en-US" dirty="0"/>
          </a:p>
        </p:txBody>
      </p:sp>
      <p:sp>
        <p:nvSpPr>
          <p:cNvPr id="4" name="Date Placeholder 3"/>
          <p:cNvSpPr>
            <a:spLocks noGrp="1"/>
          </p:cNvSpPr>
          <p:nvPr>
            <p:ph type="dt" sz="half" idx="10"/>
          </p:nvPr>
        </p:nvSpPr>
        <p:spPr/>
        <p:txBody>
          <a:bodyPr/>
          <a:lstStyle/>
          <a:p>
            <a:fld id="{11EAACC7-3B3F-47D1-959A-EF58926E955E}" type="datetimeFigureOut">
              <a:rPr lang="en-US" smtClean="0"/>
              <a:t>3/27/2025</a:t>
            </a:fld>
            <a:endParaRPr lang="en-US"/>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312CC964-A50B-4C29-B4E4-2C30BB34CCF3}" type="slidenum">
              <a:rPr lang="en-US" smtClean="0"/>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7491567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Content Placeholder 2"/>
          <p:cNvSpPr>
            <a:spLocks noGrp="1"/>
          </p:cNvSpPr>
          <p:nvPr>
            <p:ph idx="1"/>
          </p:nvPr>
        </p:nvSpPr>
        <p:spPr/>
        <p:txBody>
          <a:bodyPr ancho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11EAACC7-3B3F-47D1-959A-EF58926E955E}" type="datetimeFigureOut">
              <a:rPr lang="en-US" smtClean="0"/>
              <a:t>3/27/2025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12CC964-A50B-4C29-B4E4-2C30BB34CCF3}" type="slidenum">
              <a:rPr lang="en-US" smtClean="0"/>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0421911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hu-HU"/>
              <a:t>Mintacím szerkesztése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a:t>Mintaszöveg szerkesztése</a:t>
            </a:r>
          </a:p>
        </p:txBody>
      </p:sp>
      <p:sp>
        <p:nvSpPr>
          <p:cNvPr id="4" name="Date Placeholder 3"/>
          <p:cNvSpPr>
            <a:spLocks noGrp="1"/>
          </p:cNvSpPr>
          <p:nvPr>
            <p:ph type="dt" sz="half" idx="10"/>
          </p:nvPr>
        </p:nvSpPr>
        <p:spPr/>
        <p:txBody>
          <a:bodyPr/>
          <a:lstStyle/>
          <a:p>
            <a:fld id="{11EAACC7-3B3F-47D1-959A-EF58926E955E}" type="datetimeFigureOut">
              <a:rPr lang="en-US" smtClean="0"/>
              <a:t>3/27/2025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12CC964-A50B-4C29-B4E4-2C30BB34CCF3}" type="slidenum">
              <a:rPr lang="en-US" smtClean="0"/>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9567692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hu-HU"/>
              <a:t>Mintacím szerkesztése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5" name="Date Placeholder 4"/>
          <p:cNvSpPr>
            <a:spLocks noGrp="1"/>
          </p:cNvSpPr>
          <p:nvPr>
            <p:ph type="dt" sz="half" idx="10"/>
          </p:nvPr>
        </p:nvSpPr>
        <p:spPr/>
        <p:txBody>
          <a:bodyPr/>
          <a:lstStyle/>
          <a:p>
            <a:fld id="{11EAACC7-3B3F-47D1-959A-EF58926E955E}" type="datetimeFigureOut">
              <a:rPr lang="en-US" smtClean="0"/>
              <a:t>3/27/2025</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12CC964-A50B-4C29-B4E4-2C30BB34CCF3}" type="slidenum">
              <a:rPr lang="en-US" smtClean="0"/>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3238144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hu-HU"/>
              <a:t>Mintacím szerkesztése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Content Placeholder 3"/>
          <p:cNvSpPr>
            <a:spLocks noGrp="1"/>
          </p:cNvSpPr>
          <p:nvPr>
            <p:ph sz="half" idx="2"/>
          </p:nvPr>
        </p:nvSpPr>
        <p:spPr>
          <a:xfrm>
            <a:off x="1447191" y="2824269"/>
            <a:ext cx="4645152" cy="2644457"/>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Content Placeholder 5"/>
          <p:cNvSpPr>
            <a:spLocks noGrp="1"/>
          </p:cNvSpPr>
          <p:nvPr>
            <p:ph sz="quarter" idx="4"/>
          </p:nvPr>
        </p:nvSpPr>
        <p:spPr>
          <a:xfrm>
            <a:off x="6412362" y="2821491"/>
            <a:ext cx="4645152" cy="2637371"/>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7" name="Date Placeholder 6"/>
          <p:cNvSpPr>
            <a:spLocks noGrp="1"/>
          </p:cNvSpPr>
          <p:nvPr>
            <p:ph type="dt" sz="half" idx="10"/>
          </p:nvPr>
        </p:nvSpPr>
        <p:spPr/>
        <p:txBody>
          <a:bodyPr/>
          <a:lstStyle/>
          <a:p>
            <a:fld id="{11EAACC7-3B3F-47D1-959A-EF58926E955E}" type="datetimeFigureOut">
              <a:rPr lang="en-US" smtClean="0"/>
              <a:t>3/27/2025</a:t>
            </a:fld>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12CC964-A50B-4C29-B4E4-2C30BB34CCF3}" type="slidenum">
              <a:rPr lang="en-US" smtClean="0"/>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37326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841DB-C73C-4968-B434-A6AA14DAF62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08152BF-92C7-4BF5-A9DB-16A0BF0F5F5D}"/>
              </a:ext>
            </a:extLst>
          </p:cNvPr>
          <p:cNvSpPr>
            <a:spLocks noGrp="1"/>
          </p:cNvSpPr>
          <p:nvPr>
            <p:ph type="dt" sz="half" idx="10"/>
          </p:nvPr>
        </p:nvSpPr>
        <p:spPr/>
        <p:txBody>
          <a:bodyPr/>
          <a:lstStyle/>
          <a:p>
            <a:fld id="{11EAACC7-3B3F-47D1-959A-EF58926E955E}" type="datetimeFigureOut">
              <a:rPr lang="en-US" smtClean="0"/>
              <a:t>3/27/2025</a:t>
            </a:fld>
            <a:endParaRPr lang="en-US"/>
          </a:p>
        </p:txBody>
      </p:sp>
      <p:sp>
        <p:nvSpPr>
          <p:cNvPr id="4" name="Footer Placeholder 3">
            <a:extLst>
              <a:ext uri="{FF2B5EF4-FFF2-40B4-BE49-F238E27FC236}">
                <a16:creationId xmlns:a16="http://schemas.microsoft.com/office/drawing/2014/main" id="{C1289DB7-F492-4037-A439-D70F7E55652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FFA96F1-8B8A-4E83-B3C2-E10DE522AD30}"/>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44784363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Date Placeholder 2"/>
          <p:cNvSpPr>
            <a:spLocks noGrp="1"/>
          </p:cNvSpPr>
          <p:nvPr>
            <p:ph type="dt" sz="half" idx="10"/>
          </p:nvPr>
        </p:nvSpPr>
        <p:spPr/>
        <p:txBody>
          <a:bodyPr/>
          <a:lstStyle/>
          <a:p>
            <a:fld id="{11EAACC7-3B3F-47D1-959A-EF58926E955E}" type="datetimeFigureOut">
              <a:rPr lang="en-US" smtClean="0"/>
              <a:t>3/27/2025</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12CC964-A50B-4C29-B4E4-2C30BB34CCF3}" type="slidenum">
              <a:rPr lang="en-US" smtClean="0"/>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2027237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EAACC7-3B3F-47D1-959A-EF58926E955E}" type="datetimeFigureOut">
              <a:rPr lang="en-US" smtClean="0"/>
              <a:t>3/27/2025</a:t>
            </a:fld>
            <a:endParaRPr lang="en-US"/>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218626696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hu-HU"/>
              <a:t>Mintacím szerkesztése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ate Placeholder 4"/>
          <p:cNvSpPr>
            <a:spLocks noGrp="1"/>
          </p:cNvSpPr>
          <p:nvPr>
            <p:ph type="dt" sz="half" idx="10"/>
          </p:nvPr>
        </p:nvSpPr>
        <p:spPr/>
        <p:txBody>
          <a:bodyPr/>
          <a:lstStyle/>
          <a:p>
            <a:fld id="{11EAACC7-3B3F-47D1-959A-EF58926E955E}" type="datetimeFigureOut">
              <a:rPr lang="en-US" smtClean="0"/>
              <a:t>3/27/2025</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12CC964-A50B-4C29-B4E4-2C30BB34CCF3}" type="slidenum">
              <a:rPr lang="en-US" smtClean="0"/>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047025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hu-HU"/>
              <a:t>Mintacím szerkesztése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u-HU"/>
              <a:t>Kép beszúrásához kattintson az ikonra</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11EAACC7-3B3F-47D1-959A-EF58926E955E}" type="datetimeFigureOut">
              <a:rPr lang="en-US" smtClean="0"/>
              <a:t>3/27/2025</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312CC964-A50B-4C29-B4E4-2C30BB34CCF3}" type="slidenum">
              <a:rPr lang="en-US" smtClean="0"/>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3011684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Vertical Text Placeholder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11EAACC7-3B3F-47D1-959A-EF58926E955E}" type="datetimeFigureOut">
              <a:rPr lang="en-US" smtClean="0"/>
              <a:t>3/27/2025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12CC964-A50B-4C29-B4E4-2C30BB34CCF3}" type="slidenum">
              <a:rPr lang="en-US" smtClean="0"/>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7341861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hu-HU"/>
              <a:t>Mintacím szerkesztése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11EAACC7-3B3F-47D1-959A-EF58926E955E}" type="datetimeFigureOut">
              <a:rPr lang="en-US" smtClean="0"/>
              <a:t>3/27/2025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12CC964-A50B-4C29-B4E4-2C30BB34CCF3}" type="slidenum">
              <a:rPr lang="en-US" smtClean="0"/>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361815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031033-9688-463F-9614-47F2F5BC6BF7}"/>
              </a:ext>
            </a:extLst>
          </p:cNvPr>
          <p:cNvSpPr>
            <a:spLocks noGrp="1"/>
          </p:cNvSpPr>
          <p:nvPr>
            <p:ph type="dt" sz="half" idx="10"/>
          </p:nvPr>
        </p:nvSpPr>
        <p:spPr/>
        <p:txBody>
          <a:bodyPr/>
          <a:lstStyle/>
          <a:p>
            <a:fld id="{11EAACC7-3B3F-47D1-959A-EF58926E955E}" type="datetimeFigureOut">
              <a:rPr lang="en-US" smtClean="0"/>
              <a:t>3/27/2025</a:t>
            </a:fld>
            <a:endParaRPr lang="en-US"/>
          </a:p>
        </p:txBody>
      </p:sp>
      <p:sp>
        <p:nvSpPr>
          <p:cNvPr id="3" name="Footer Placeholder 2">
            <a:extLst>
              <a:ext uri="{FF2B5EF4-FFF2-40B4-BE49-F238E27FC236}">
                <a16:creationId xmlns:a16="http://schemas.microsoft.com/office/drawing/2014/main" id="{085B8DB2-C14B-45AC-ACAF-8702DF59C6E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001DA57-8D4E-4075-9460-4F03DF8AABA8}"/>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10275254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CBE2C-9DAA-489D-AC88-15CBBA8A9B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EE124BE-E494-445A-A4FB-A2A8F28F0C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F2446DE-9A32-4774-9F7C-86678CA90E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00115D-61B3-46D0-B4D3-30C374B526CF}"/>
              </a:ext>
            </a:extLst>
          </p:cNvPr>
          <p:cNvSpPr>
            <a:spLocks noGrp="1"/>
          </p:cNvSpPr>
          <p:nvPr>
            <p:ph type="dt" sz="half" idx="10"/>
          </p:nvPr>
        </p:nvSpPr>
        <p:spPr/>
        <p:txBody>
          <a:bodyPr/>
          <a:lstStyle/>
          <a:p>
            <a:fld id="{11EAACC7-3B3F-47D1-959A-EF58926E955E}" type="datetimeFigureOut">
              <a:rPr lang="en-US" smtClean="0"/>
              <a:t>3/27/2025</a:t>
            </a:fld>
            <a:endParaRPr lang="en-US"/>
          </a:p>
        </p:txBody>
      </p:sp>
      <p:sp>
        <p:nvSpPr>
          <p:cNvPr id="6" name="Footer Placeholder 5">
            <a:extLst>
              <a:ext uri="{FF2B5EF4-FFF2-40B4-BE49-F238E27FC236}">
                <a16:creationId xmlns:a16="http://schemas.microsoft.com/office/drawing/2014/main" id="{EF3C2AFC-D0F8-469F-B1E0-123C2E066E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B9BCDA-9EF7-4531-8021-AF7B30751516}"/>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32498440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AE558-F89F-4688-94E5-77F37D49F1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BCD35AF-8CA2-49BB-BAE9-F29A0186EC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05CAA98-55BD-4118-A8AF-D603060784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BFF4C5-82A8-4AD8-B7E2-2882F657683C}"/>
              </a:ext>
            </a:extLst>
          </p:cNvPr>
          <p:cNvSpPr>
            <a:spLocks noGrp="1"/>
          </p:cNvSpPr>
          <p:nvPr>
            <p:ph type="dt" sz="half" idx="10"/>
          </p:nvPr>
        </p:nvSpPr>
        <p:spPr/>
        <p:txBody>
          <a:bodyPr/>
          <a:lstStyle/>
          <a:p>
            <a:fld id="{11EAACC7-3B3F-47D1-959A-EF58926E955E}" type="datetimeFigureOut">
              <a:rPr lang="en-US" smtClean="0"/>
              <a:t>3/27/2025</a:t>
            </a:fld>
            <a:endParaRPr lang="en-US"/>
          </a:p>
        </p:txBody>
      </p:sp>
      <p:sp>
        <p:nvSpPr>
          <p:cNvPr id="6" name="Footer Placeholder 5">
            <a:extLst>
              <a:ext uri="{FF2B5EF4-FFF2-40B4-BE49-F238E27FC236}">
                <a16:creationId xmlns:a16="http://schemas.microsoft.com/office/drawing/2014/main" id="{3860B401-B64F-417B-8AD6-581A22E5E0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24BD4C-7149-44BF-8150-F72CAA95A56D}"/>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41643655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slideLayout" Target="../slideLayouts/slideLayout5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20" Type="http://schemas.openxmlformats.org/officeDocument/2006/relationships/image" Target="../media/image2.jpeg"/><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10" Type="http://schemas.openxmlformats.org/officeDocument/2006/relationships/slideLayout" Target="../slideLayouts/slideLayout46.xml"/><Relationship Id="rId19" Type="http://schemas.openxmlformats.org/officeDocument/2006/relationships/theme" Target="../theme/theme4.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image" Target="../media/image3.jpg"/><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theme" Target="../theme/theme5.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4436E0F2-A64B-471E-93C0-8DFE08CC57C8}"/>
              </a:ext>
            </a:extLst>
          </p:cNvPr>
          <p:cNvCxnSpPr>
            <a:cxnSpLocks/>
          </p:cNvCxnSpPr>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C1E3AB1-2A8C-4607-9FAE-D8BDB280FE1A}"/>
              </a:ext>
            </a:extLst>
          </p:cNvPr>
          <p:cNvCxnSpPr>
            <a:cxnSpLocks/>
          </p:cNvCxnSpPr>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6D66059-832F-40B6-A35F-F56C8F38A1E7}"/>
              </a:ext>
            </a:extLst>
          </p:cNvPr>
          <p:cNvCxnSpPr>
            <a:cxnSpLocks/>
          </p:cNvCxnSpPr>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515E2ED-7EA9-448D-83FA-54C3DF9723BD}"/>
              </a:ext>
            </a:extLst>
          </p:cNvPr>
          <p:cNvCxnSpPr>
            <a:cxnSpLocks/>
          </p:cNvCxnSpPr>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0595356-EABD-4767-AC9D-EA21FF115EC0}"/>
              </a:ext>
            </a:extLst>
          </p:cNvPr>
          <p:cNvCxnSpPr>
            <a:cxnSpLocks/>
          </p:cNvCxnSpPr>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8CD9F06-9628-469C-B788-A894E3E08281}"/>
              </a:ext>
            </a:extLst>
          </p:cNvPr>
          <p:cNvCxnSpPr>
            <a:cxnSpLocks/>
          </p:cNvCxnSpPr>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550A431-0B61-421B-B4B7-24C0CFF0F938}"/>
              </a:ext>
            </a:extLst>
          </p:cNvPr>
          <p:cNvCxnSpPr>
            <a:cxnSpLocks/>
          </p:cNvCxnSpPr>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2" name="Title Placeholder 1">
            <a:extLst>
              <a:ext uri="{FF2B5EF4-FFF2-40B4-BE49-F238E27FC236}">
                <a16:creationId xmlns:a16="http://schemas.microsoft.com/office/drawing/2014/main" id="{675B94C5-D205-4339-B029-5D0FD2E5F3DB}"/>
              </a:ext>
            </a:extLst>
          </p:cNvPr>
          <p:cNvSpPr>
            <a:spLocks noGrp="1"/>
          </p:cNvSpPr>
          <p:nvPr>
            <p:ph type="title"/>
          </p:nvPr>
        </p:nvSpPr>
        <p:spPr>
          <a:xfrm>
            <a:off x="1143000" y="533401"/>
            <a:ext cx="9906000" cy="138215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096DC5C-BD34-4CE4-8AA7-A6A4B9516F8F}"/>
              </a:ext>
            </a:extLst>
          </p:cNvPr>
          <p:cNvSpPr>
            <a:spLocks noGrp="1"/>
          </p:cNvSpPr>
          <p:nvPr>
            <p:ph type="body" idx="1"/>
          </p:nvPr>
        </p:nvSpPr>
        <p:spPr>
          <a:xfrm>
            <a:off x="1143000" y="2009554"/>
            <a:ext cx="9906000" cy="402442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1F192A7-D622-449D-9FC2-48FDE4D690F1}"/>
              </a:ext>
            </a:extLst>
          </p:cNvPr>
          <p:cNvSpPr>
            <a:spLocks noGrp="1"/>
          </p:cNvSpPr>
          <p:nvPr>
            <p:ph type="dt" sz="half" idx="2"/>
          </p:nvPr>
        </p:nvSpPr>
        <p:spPr>
          <a:xfrm>
            <a:off x="7337102" y="6398878"/>
            <a:ext cx="4193908" cy="365125"/>
          </a:xfrm>
          <a:prstGeom prst="rect">
            <a:avLst/>
          </a:prstGeom>
        </p:spPr>
        <p:txBody>
          <a:bodyPr vert="horz" lIns="91440" tIns="45720" rIns="91440" bIns="45720" rtlCol="0" anchor="ctr">
            <a:normAutofit/>
          </a:bodyPr>
          <a:lstStyle>
            <a:lvl1pPr algn="r">
              <a:defRPr sz="1100">
                <a:solidFill>
                  <a:schemeClr val="tx2"/>
                </a:solidFill>
                <a:latin typeface="+mn-lt"/>
              </a:defRPr>
            </a:lvl1pPr>
          </a:lstStyle>
          <a:p>
            <a:fld id="{11EAACC7-3B3F-47D1-959A-EF58926E955E}" type="datetimeFigureOut">
              <a:rPr lang="en-US" smtClean="0"/>
              <a:t>3/27/2025</a:t>
            </a:fld>
            <a:endParaRPr lang="en-US"/>
          </a:p>
        </p:txBody>
      </p:sp>
      <p:sp>
        <p:nvSpPr>
          <p:cNvPr id="5" name="Footer Placeholder 4">
            <a:extLst>
              <a:ext uri="{FF2B5EF4-FFF2-40B4-BE49-F238E27FC236}">
                <a16:creationId xmlns:a16="http://schemas.microsoft.com/office/drawing/2014/main" id="{8435B93C-2BE9-4847-BFE5-D3CBCC6E948C}"/>
              </a:ext>
            </a:extLst>
          </p:cNvPr>
          <p:cNvSpPr>
            <a:spLocks noGrp="1"/>
          </p:cNvSpPr>
          <p:nvPr>
            <p:ph type="ftr" sz="quarter" idx="3"/>
          </p:nvPr>
        </p:nvSpPr>
        <p:spPr>
          <a:xfrm>
            <a:off x="154429" y="6398878"/>
            <a:ext cx="4497315" cy="365125"/>
          </a:xfrm>
          <a:prstGeom prst="rect">
            <a:avLst/>
          </a:prstGeom>
        </p:spPr>
        <p:txBody>
          <a:bodyPr vert="horz" lIns="91440" tIns="45720" rIns="91440" bIns="45720" rtlCol="0" anchor="ctr">
            <a:normAutofit/>
          </a:bodyPr>
          <a:lstStyle>
            <a:lvl1pPr algn="l">
              <a:defRPr sz="1200" b="1" spc="30" baseline="0">
                <a:solidFill>
                  <a:schemeClr val="tx2"/>
                </a:solidFill>
                <a:latin typeface="+mj-lt"/>
              </a:defRPr>
            </a:lvl1pPr>
          </a:lstStyle>
          <a:p>
            <a:endParaRPr lang="en-US" dirty="0"/>
          </a:p>
        </p:txBody>
      </p:sp>
      <p:sp>
        <p:nvSpPr>
          <p:cNvPr id="6" name="Slide Number Placeholder 5">
            <a:extLst>
              <a:ext uri="{FF2B5EF4-FFF2-40B4-BE49-F238E27FC236}">
                <a16:creationId xmlns:a16="http://schemas.microsoft.com/office/drawing/2014/main" id="{ADF70A99-395E-4F22-8AAB-6C7EE743D7D5}"/>
              </a:ext>
            </a:extLst>
          </p:cNvPr>
          <p:cNvSpPr>
            <a:spLocks noGrp="1"/>
          </p:cNvSpPr>
          <p:nvPr>
            <p:ph type="sldNum" sz="quarter" idx="4"/>
          </p:nvPr>
        </p:nvSpPr>
        <p:spPr>
          <a:xfrm>
            <a:off x="11602477" y="6398878"/>
            <a:ext cx="470887" cy="365125"/>
          </a:xfrm>
          <a:prstGeom prst="rect">
            <a:avLst/>
          </a:prstGeom>
        </p:spPr>
        <p:txBody>
          <a:bodyPr vert="horz" lIns="91440" tIns="45720" rIns="91440" bIns="45720" rtlCol="0" anchor="ctr">
            <a:normAutofit/>
          </a:bodyPr>
          <a:lstStyle>
            <a:lvl1pPr algn="r">
              <a:defRPr sz="1100">
                <a:solidFill>
                  <a:schemeClr val="tx2"/>
                </a:solidFill>
                <a:latin typeface="+mn-lt"/>
              </a:defRPr>
            </a:lvl1pPr>
          </a:lstStyle>
          <a:p>
            <a:fld id="{312CC964-A50B-4C29-B4E4-2C30BB34CCF3}" type="slidenum">
              <a:rPr lang="en-US" smtClean="0"/>
              <a:t>‹#›</a:t>
            </a:fld>
            <a:endParaRPr lang="en-US"/>
          </a:p>
        </p:txBody>
      </p:sp>
    </p:spTree>
    <p:extLst>
      <p:ext uri="{BB962C8B-B14F-4D97-AF65-F5344CB8AC3E}">
        <p14:creationId xmlns:p14="http://schemas.microsoft.com/office/powerpoint/2010/main" val="2057374567"/>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Lst>
  <p:txStyles>
    <p:titleStyle>
      <a:lvl1pPr algn="l" defTabSz="914400" rtl="0" eaLnBrk="1" latinLnBrk="0" hangingPunct="1">
        <a:lnSpc>
          <a:spcPct val="90000"/>
        </a:lnSpc>
        <a:spcBef>
          <a:spcPct val="0"/>
        </a:spcBef>
        <a:buNone/>
        <a:defRPr sz="4400" i="1" kern="1200" cap="all" baseline="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SzPct val="80000"/>
        <a:buFont typeface="Arial" panose="020B0604020202020204" pitchFamily="34" charset="0"/>
        <a:buChar char="•"/>
        <a:defRPr sz="24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buSzPct val="80000"/>
        <a:buFont typeface="Arial" panose="020B0604020202020204" pitchFamily="34" charset="0"/>
        <a:buChar char="•"/>
        <a:defRPr sz="20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buSzPct val="80000"/>
        <a:buFont typeface="Arial" panose="020B0604020202020204" pitchFamily="34" charset="0"/>
        <a:buChar char="•"/>
        <a:defRPr sz="18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buSzPct val="80000"/>
        <a:buFont typeface="Arial" panose="020B0604020202020204" pitchFamily="34" charset="0"/>
        <a:buChar char="•"/>
        <a:defRPr sz="16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buSzPct val="80000"/>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09BCAADA-DB27-2073-968B-1C06DDF81CF2}"/>
              </a:ext>
            </a:extLst>
          </p:cNvPr>
          <p:cNvGrpSpPr>
            <a:grpSpLocks/>
          </p:cNvGrpSpPr>
          <p:nvPr/>
        </p:nvGrpSpPr>
        <p:grpSpPr bwMode="auto">
          <a:xfrm>
            <a:off x="0" y="0"/>
            <a:ext cx="12192000" cy="6934200"/>
            <a:chOff x="0" y="0"/>
            <a:chExt cx="5760" cy="4368"/>
          </a:xfrm>
        </p:grpSpPr>
        <p:sp>
          <p:nvSpPr>
            <p:cNvPr id="19459" name="Freeform 3">
              <a:extLst>
                <a:ext uri="{FF2B5EF4-FFF2-40B4-BE49-F238E27FC236}">
                  <a16:creationId xmlns:a16="http://schemas.microsoft.com/office/drawing/2014/main" id="{5F191BB1-22F8-7FD5-B68D-358CD385BCEF}"/>
                </a:ext>
              </a:extLst>
            </p:cNvPr>
            <p:cNvSpPr>
              <a:spLocks/>
            </p:cNvSpPr>
            <p:nvPr/>
          </p:nvSpPr>
          <p:spPr bwMode="hidden">
            <a:xfrm>
              <a:off x="0" y="2208"/>
              <a:ext cx="2515" cy="1970"/>
            </a:xfrm>
            <a:custGeom>
              <a:avLst/>
              <a:gdLst>
                <a:gd name="T0" fmla="*/ 744 w 2515"/>
                <a:gd name="T1" fmla="*/ 1669 h 1970"/>
                <a:gd name="T2" fmla="*/ 852 w 2515"/>
                <a:gd name="T3" fmla="*/ 1400 h 1970"/>
                <a:gd name="T4" fmla="*/ 876 w 2515"/>
                <a:gd name="T5" fmla="*/ 1171 h 1970"/>
                <a:gd name="T6" fmla="*/ 979 w 2515"/>
                <a:gd name="T7" fmla="*/ 1370 h 1970"/>
                <a:gd name="T8" fmla="*/ 1231 w 2515"/>
                <a:gd name="T9" fmla="*/ 1621 h 1970"/>
                <a:gd name="T10" fmla="*/ 1471 w 2515"/>
                <a:gd name="T11" fmla="*/ 1693 h 1970"/>
                <a:gd name="T12" fmla="*/ 1819 w 2515"/>
                <a:gd name="T13" fmla="*/ 1678 h 1970"/>
                <a:gd name="T14" fmla="*/ 1893 w 2515"/>
                <a:gd name="T15" fmla="*/ 1513 h 1970"/>
                <a:gd name="T16" fmla="*/ 1874 w 2515"/>
                <a:gd name="T17" fmla="*/ 1285 h 1970"/>
                <a:gd name="T18" fmla="*/ 1783 w 2515"/>
                <a:gd name="T19" fmla="*/ 967 h 1970"/>
                <a:gd name="T20" fmla="*/ 1289 w 2515"/>
                <a:gd name="T21" fmla="*/ 873 h 1970"/>
                <a:gd name="T22" fmla="*/ 1549 w 2515"/>
                <a:gd name="T23" fmla="*/ 745 h 1970"/>
                <a:gd name="T24" fmla="*/ 1753 w 2515"/>
                <a:gd name="T25" fmla="*/ 732 h 1970"/>
                <a:gd name="T26" fmla="*/ 2107 w 2515"/>
                <a:gd name="T27" fmla="*/ 618 h 1970"/>
                <a:gd name="T28" fmla="*/ 2377 w 2515"/>
                <a:gd name="T29" fmla="*/ 438 h 1970"/>
                <a:gd name="T30" fmla="*/ 2420 w 2515"/>
                <a:gd name="T31" fmla="*/ 343 h 1970"/>
                <a:gd name="T32" fmla="*/ 2077 w 2515"/>
                <a:gd name="T33" fmla="*/ 331 h 1970"/>
                <a:gd name="T34" fmla="*/ 1951 w 2515"/>
                <a:gd name="T35" fmla="*/ 301 h 1970"/>
                <a:gd name="T36" fmla="*/ 1645 w 2515"/>
                <a:gd name="T37" fmla="*/ 289 h 1970"/>
                <a:gd name="T38" fmla="*/ 1297 w 2515"/>
                <a:gd name="T39" fmla="*/ 408 h 1970"/>
                <a:gd name="T40" fmla="*/ 1308 w 2515"/>
                <a:gd name="T41" fmla="*/ 337 h 1970"/>
                <a:gd name="T42" fmla="*/ 1453 w 2515"/>
                <a:gd name="T43" fmla="*/ 168 h 1970"/>
                <a:gd name="T44" fmla="*/ 1477 w 2515"/>
                <a:gd name="T45" fmla="*/ 36 h 1970"/>
                <a:gd name="T46" fmla="*/ 1417 w 2515"/>
                <a:gd name="T47" fmla="*/ 24 h 1970"/>
                <a:gd name="T48" fmla="*/ 1189 w 2515"/>
                <a:gd name="T49" fmla="*/ 102 h 1970"/>
                <a:gd name="T50" fmla="*/ 1026 w 2515"/>
                <a:gd name="T51" fmla="*/ 144 h 1970"/>
                <a:gd name="T52" fmla="*/ 889 w 2515"/>
                <a:gd name="T53" fmla="*/ 331 h 1970"/>
                <a:gd name="T54" fmla="*/ 726 w 2515"/>
                <a:gd name="T55" fmla="*/ 480 h 1970"/>
                <a:gd name="T56" fmla="*/ 643 w 2515"/>
                <a:gd name="T57" fmla="*/ 540 h 1970"/>
                <a:gd name="T58" fmla="*/ 600 w 2515"/>
                <a:gd name="T59" fmla="*/ 516 h 1970"/>
                <a:gd name="T60" fmla="*/ 552 w 2515"/>
                <a:gd name="T61" fmla="*/ 486 h 1970"/>
                <a:gd name="T62" fmla="*/ 528 w 2515"/>
                <a:gd name="T63" fmla="*/ 462 h 1970"/>
                <a:gd name="T64" fmla="*/ 474 w 2515"/>
                <a:gd name="T65" fmla="*/ 426 h 1970"/>
                <a:gd name="T66" fmla="*/ 415 w 2515"/>
                <a:gd name="T67" fmla="*/ 390 h 1970"/>
                <a:gd name="T68" fmla="*/ 366 w 2515"/>
                <a:gd name="T69" fmla="*/ 366 h 1970"/>
                <a:gd name="T70" fmla="*/ 192 w 2515"/>
                <a:gd name="T71" fmla="*/ 234 h 1970"/>
                <a:gd name="T72" fmla="*/ 570 w 2515"/>
                <a:gd name="T73" fmla="*/ 564 h 1970"/>
                <a:gd name="T74" fmla="*/ 444 w 2515"/>
                <a:gd name="T75" fmla="*/ 732 h 1970"/>
                <a:gd name="T76" fmla="*/ 318 w 2515"/>
                <a:gd name="T77" fmla="*/ 787 h 1970"/>
                <a:gd name="T78" fmla="*/ 127 w 2515"/>
                <a:gd name="T79" fmla="*/ 853 h 1970"/>
                <a:gd name="T80" fmla="*/ 0 w 2515"/>
                <a:gd name="T81" fmla="*/ 1165 h 1970"/>
                <a:gd name="T82" fmla="*/ 372 w 2515"/>
                <a:gd name="T83" fmla="*/ 1015 h 1970"/>
                <a:gd name="T84" fmla="*/ 222 w 2515"/>
                <a:gd name="T85" fmla="*/ 1262 h 1970"/>
                <a:gd name="T86" fmla="*/ 139 w 2515"/>
                <a:gd name="T87" fmla="*/ 1459 h 1970"/>
                <a:gd name="T88" fmla="*/ 102 w 2515"/>
                <a:gd name="T89" fmla="*/ 1495 h 1970"/>
                <a:gd name="T90" fmla="*/ 84 w 2515"/>
                <a:gd name="T91" fmla="*/ 1519 h 1970"/>
                <a:gd name="T92" fmla="*/ 96 w 2515"/>
                <a:gd name="T93" fmla="*/ 1537 h 1970"/>
                <a:gd name="T94" fmla="*/ 127 w 2515"/>
                <a:gd name="T95" fmla="*/ 1567 h 1970"/>
                <a:gd name="T96" fmla="*/ 145 w 2515"/>
                <a:gd name="T97" fmla="*/ 1633 h 1970"/>
                <a:gd name="T98" fmla="*/ 156 w 2515"/>
                <a:gd name="T99" fmla="*/ 1693 h 1970"/>
                <a:gd name="T100" fmla="*/ 162 w 2515"/>
                <a:gd name="T101" fmla="*/ 1723 h 1970"/>
                <a:gd name="T102" fmla="*/ 216 w 2515"/>
                <a:gd name="T103" fmla="*/ 1802 h 1970"/>
                <a:gd name="T104" fmla="*/ 228 w 2515"/>
                <a:gd name="T105" fmla="*/ 1850 h 1970"/>
                <a:gd name="T106" fmla="*/ 240 w 2515"/>
                <a:gd name="T107" fmla="*/ 1904 h 1970"/>
                <a:gd name="T108" fmla="*/ 246 w 2515"/>
                <a:gd name="T109" fmla="*/ 1922 h 1970"/>
                <a:gd name="T110" fmla="*/ 258 w 2515"/>
                <a:gd name="T111" fmla="*/ 1970 h 1970"/>
                <a:gd name="T112" fmla="*/ 462 w 2515"/>
                <a:gd name="T113" fmla="*/ 1922 h 1970"/>
                <a:gd name="T114" fmla="*/ 624 w 2515"/>
                <a:gd name="T115" fmla="*/ 1778 h 1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a:noFill/>
            </a:ln>
          </p:spPr>
          <p:txBody>
            <a:bodyPr/>
            <a:lstStyle/>
            <a:p>
              <a:pPr eaLnBrk="1" hangingPunct="1">
                <a:defRPr/>
              </a:pPr>
              <a:endParaRPr lang="hu-HU" sz="1800"/>
            </a:p>
          </p:txBody>
        </p:sp>
        <p:sp>
          <p:nvSpPr>
            <p:cNvPr id="1033" name="Freeform 4">
              <a:extLst>
                <a:ext uri="{FF2B5EF4-FFF2-40B4-BE49-F238E27FC236}">
                  <a16:creationId xmlns:a16="http://schemas.microsoft.com/office/drawing/2014/main" id="{2316870F-37E6-C2F9-B060-693C15D372D9}"/>
                </a:ext>
              </a:extLst>
            </p:cNvPr>
            <p:cNvSpPr>
              <a:spLocks/>
            </p:cNvSpPr>
            <p:nvPr/>
          </p:nvSpPr>
          <p:spPr bwMode="hidden">
            <a:xfrm>
              <a:off x="0" y="2496"/>
              <a:ext cx="2112" cy="1604"/>
            </a:xfrm>
            <a:custGeom>
              <a:avLst/>
              <a:gdLst>
                <a:gd name="T0" fmla="*/ 541 w 2123"/>
                <a:gd name="T1" fmla="*/ 506 h 1696"/>
                <a:gd name="T2" fmla="*/ 505 w 2123"/>
                <a:gd name="T3" fmla="*/ 331 h 1696"/>
                <a:gd name="T4" fmla="*/ 631 w 2123"/>
                <a:gd name="T5" fmla="*/ 192 h 1696"/>
                <a:gd name="T6" fmla="*/ 863 w 2123"/>
                <a:gd name="T7" fmla="*/ 286 h 1696"/>
                <a:gd name="T8" fmla="*/ 1136 w 2123"/>
                <a:gd name="T9" fmla="*/ 421 h 1696"/>
                <a:gd name="T10" fmla="*/ 1387 w 2123"/>
                <a:gd name="T11" fmla="*/ 537 h 1696"/>
                <a:gd name="T12" fmla="*/ 1683 w 2123"/>
                <a:gd name="T13" fmla="*/ 658 h 1696"/>
                <a:gd name="T14" fmla="*/ 1761 w 2123"/>
                <a:gd name="T15" fmla="*/ 685 h 1696"/>
                <a:gd name="T16" fmla="*/ 1718 w 2123"/>
                <a:gd name="T17" fmla="*/ 655 h 1696"/>
                <a:gd name="T18" fmla="*/ 1320 w 2123"/>
                <a:gd name="T19" fmla="*/ 485 h 1696"/>
                <a:gd name="T20" fmla="*/ 1018 w 2123"/>
                <a:gd name="T21" fmla="*/ 331 h 1696"/>
                <a:gd name="T22" fmla="*/ 672 w 2123"/>
                <a:gd name="T23" fmla="*/ 159 h 1696"/>
                <a:gd name="T24" fmla="*/ 934 w 2123"/>
                <a:gd name="T25" fmla="*/ 150 h 1696"/>
                <a:gd name="T26" fmla="*/ 1203 w 2123"/>
                <a:gd name="T27" fmla="*/ 154 h 1696"/>
                <a:gd name="T28" fmla="*/ 1510 w 2123"/>
                <a:gd name="T29" fmla="*/ 131 h 1696"/>
                <a:gd name="T30" fmla="*/ 1984 w 2123"/>
                <a:gd name="T31" fmla="*/ 95 h 1696"/>
                <a:gd name="T32" fmla="*/ 1940 w 2123"/>
                <a:gd name="T33" fmla="*/ 84 h 1696"/>
                <a:gd name="T34" fmla="*/ 1440 w 2123"/>
                <a:gd name="T35" fmla="*/ 125 h 1696"/>
                <a:gd name="T36" fmla="*/ 1130 w 2123"/>
                <a:gd name="T37" fmla="*/ 132 h 1696"/>
                <a:gd name="T38" fmla="*/ 707 w 2123"/>
                <a:gd name="T39" fmla="*/ 125 h 1696"/>
                <a:gd name="T40" fmla="*/ 767 w 2123"/>
                <a:gd name="T41" fmla="*/ 111 h 1696"/>
                <a:gd name="T42" fmla="*/ 1064 w 2123"/>
                <a:gd name="T43" fmla="*/ 0 h 1696"/>
                <a:gd name="T44" fmla="*/ 1018 w 2123"/>
                <a:gd name="T45" fmla="*/ 15 h 1696"/>
                <a:gd name="T46" fmla="*/ 945 w 2123"/>
                <a:gd name="T47" fmla="*/ 41 h 1696"/>
                <a:gd name="T48" fmla="*/ 803 w 2123"/>
                <a:gd name="T49" fmla="*/ 93 h 1696"/>
                <a:gd name="T50" fmla="*/ 631 w 2123"/>
                <a:gd name="T51" fmla="*/ 136 h 1696"/>
                <a:gd name="T52" fmla="*/ 595 w 2123"/>
                <a:gd name="T53" fmla="*/ 174 h 1696"/>
                <a:gd name="T54" fmla="*/ 284 w 2123"/>
                <a:gd name="T55" fmla="*/ 286 h 1696"/>
                <a:gd name="T56" fmla="*/ 0 w 2123"/>
                <a:gd name="T57" fmla="*/ 351 h 1696"/>
                <a:gd name="T58" fmla="*/ 0 w 2123"/>
                <a:gd name="T59" fmla="*/ 355 h 1696"/>
                <a:gd name="T60" fmla="*/ 0 w 2123"/>
                <a:gd name="T61" fmla="*/ 371 h 1696"/>
                <a:gd name="T62" fmla="*/ 281 w 2123"/>
                <a:gd name="T63" fmla="*/ 306 h 1696"/>
                <a:gd name="T64" fmla="*/ 553 w 2123"/>
                <a:gd name="T65" fmla="*/ 208 h 1696"/>
                <a:gd name="T66" fmla="*/ 473 w 2123"/>
                <a:gd name="T67" fmla="*/ 324 h 1696"/>
                <a:gd name="T68" fmla="*/ 487 w 2123"/>
                <a:gd name="T69" fmla="*/ 481 h 1696"/>
                <a:gd name="T70" fmla="*/ 434 w 2123"/>
                <a:gd name="T71" fmla="*/ 566 h 1696"/>
                <a:gd name="T72" fmla="*/ 303 w 2123"/>
                <a:gd name="T73" fmla="*/ 717 h 1696"/>
                <a:gd name="T74" fmla="*/ 297 w 2123"/>
                <a:gd name="T75" fmla="*/ 820 h 1696"/>
                <a:gd name="T76" fmla="*/ 303 w 2123"/>
                <a:gd name="T77" fmla="*/ 820 h 1696"/>
                <a:gd name="T78" fmla="*/ 321 w 2123"/>
                <a:gd name="T79" fmla="*/ 752 h 1696"/>
                <a:gd name="T80" fmla="*/ 541 w 2123"/>
                <a:gd name="T81" fmla="*/ 506 h 1696"/>
                <a:gd name="T82" fmla="*/ 541 w 2123"/>
                <a:gd name="T83" fmla="*/ 506 h 16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sz="1800"/>
            </a:p>
          </p:txBody>
        </p:sp>
        <p:sp>
          <p:nvSpPr>
            <p:cNvPr id="1034" name="Freeform 5">
              <a:extLst>
                <a:ext uri="{FF2B5EF4-FFF2-40B4-BE49-F238E27FC236}">
                  <a16:creationId xmlns:a16="http://schemas.microsoft.com/office/drawing/2014/main" id="{56E4D3CF-4ED2-2932-304B-19CEB544C481}"/>
                </a:ext>
              </a:extLst>
            </p:cNvPr>
            <p:cNvSpPr>
              <a:spLocks/>
            </p:cNvSpPr>
            <p:nvPr/>
          </p:nvSpPr>
          <p:spPr bwMode="hidden">
            <a:xfrm>
              <a:off x="2092" y="3233"/>
              <a:ext cx="3668" cy="943"/>
            </a:xfrm>
            <a:custGeom>
              <a:avLst/>
              <a:gdLst>
                <a:gd name="T0" fmla="*/ 3338 w 3668"/>
                <a:gd name="T1" fmla="*/ 288 h 943"/>
                <a:gd name="T2" fmla="*/ 3194 w 3668"/>
                <a:gd name="T3" fmla="*/ 258 h 943"/>
                <a:gd name="T4" fmla="*/ 2816 w 3668"/>
                <a:gd name="T5" fmla="*/ 234 h 943"/>
                <a:gd name="T6" fmla="*/ 2330 w 3668"/>
                <a:gd name="T7" fmla="*/ 306 h 943"/>
                <a:gd name="T8" fmla="*/ 2372 w 3668"/>
                <a:gd name="T9" fmla="*/ 258 h 943"/>
                <a:gd name="T10" fmla="*/ 2624 w 3668"/>
                <a:gd name="T11" fmla="*/ 132 h 943"/>
                <a:gd name="T12" fmla="*/ 2707 w 3668"/>
                <a:gd name="T13" fmla="*/ 24 h 943"/>
                <a:gd name="T14" fmla="*/ 2642 w 3668"/>
                <a:gd name="T15" fmla="*/ 12 h 943"/>
                <a:gd name="T16" fmla="*/ 2515 w 3668"/>
                <a:gd name="T17" fmla="*/ 54 h 943"/>
                <a:gd name="T18" fmla="*/ 2324 w 3668"/>
                <a:gd name="T19" fmla="*/ 66 h 943"/>
                <a:gd name="T20" fmla="*/ 2101 w 3668"/>
                <a:gd name="T21" fmla="*/ 90 h 943"/>
                <a:gd name="T22" fmla="*/ 1855 w 3668"/>
                <a:gd name="T23" fmla="*/ 228 h 943"/>
                <a:gd name="T24" fmla="*/ 1591 w 3668"/>
                <a:gd name="T25" fmla="*/ 337 h 943"/>
                <a:gd name="T26" fmla="*/ 1459 w 3668"/>
                <a:gd name="T27" fmla="*/ 379 h 943"/>
                <a:gd name="T28" fmla="*/ 1417 w 3668"/>
                <a:gd name="T29" fmla="*/ 361 h 943"/>
                <a:gd name="T30" fmla="*/ 1363 w 3668"/>
                <a:gd name="T31" fmla="*/ 331 h 943"/>
                <a:gd name="T32" fmla="*/ 1344 w 3668"/>
                <a:gd name="T33" fmla="*/ 312 h 943"/>
                <a:gd name="T34" fmla="*/ 1290 w 3668"/>
                <a:gd name="T35" fmla="*/ 288 h 943"/>
                <a:gd name="T36" fmla="*/ 1230 w 3668"/>
                <a:gd name="T37" fmla="*/ 252 h 943"/>
                <a:gd name="T38" fmla="*/ 1119 w 3668"/>
                <a:gd name="T39" fmla="*/ 227 h 943"/>
                <a:gd name="T40" fmla="*/ 1320 w 3668"/>
                <a:gd name="T41" fmla="*/ 438 h 943"/>
                <a:gd name="T42" fmla="*/ 960 w 3668"/>
                <a:gd name="T43" fmla="*/ 558 h 943"/>
                <a:gd name="T44" fmla="*/ 474 w 3668"/>
                <a:gd name="T45" fmla="*/ 630 h 943"/>
                <a:gd name="T46" fmla="*/ 132 w 3668"/>
                <a:gd name="T47" fmla="*/ 781 h 943"/>
                <a:gd name="T48" fmla="*/ 234 w 3668"/>
                <a:gd name="T49" fmla="*/ 847 h 943"/>
                <a:gd name="T50" fmla="*/ 925 w 3668"/>
                <a:gd name="T51" fmla="*/ 739 h 943"/>
                <a:gd name="T52" fmla="*/ 637 w 3668"/>
                <a:gd name="T53" fmla="*/ 925 h 943"/>
                <a:gd name="T54" fmla="*/ 1405 w 3668"/>
                <a:gd name="T55" fmla="*/ 943 h 943"/>
                <a:gd name="T56" fmla="*/ 1447 w 3668"/>
                <a:gd name="T57" fmla="*/ 943 h 943"/>
                <a:gd name="T58" fmla="*/ 2888 w 3668"/>
                <a:gd name="T59" fmla="*/ 859 h 943"/>
                <a:gd name="T60" fmla="*/ 2582 w 3668"/>
                <a:gd name="T61" fmla="*/ 708 h 943"/>
                <a:gd name="T62" fmla="*/ 2299 w 3668"/>
                <a:gd name="T63" fmla="*/ 606 h 943"/>
                <a:gd name="T64" fmla="*/ 2606 w 3668"/>
                <a:gd name="T65" fmla="*/ 588 h 943"/>
                <a:gd name="T66" fmla="*/ 3001 w 3668"/>
                <a:gd name="T67" fmla="*/ 582 h 943"/>
                <a:gd name="T68" fmla="*/ 3452 w 3668"/>
                <a:gd name="T69" fmla="*/ 438 h 943"/>
                <a:gd name="T70" fmla="*/ 3668 w 3668"/>
                <a:gd name="T71" fmla="*/ 312 h 943"/>
                <a:gd name="T72" fmla="*/ 3482 w 3668"/>
                <a:gd name="T73" fmla="*/ 300 h 94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sz="1800"/>
            </a:p>
          </p:txBody>
        </p:sp>
        <p:sp>
          <p:nvSpPr>
            <p:cNvPr id="1035" name="Freeform 6">
              <a:extLst>
                <a:ext uri="{FF2B5EF4-FFF2-40B4-BE49-F238E27FC236}">
                  <a16:creationId xmlns:a16="http://schemas.microsoft.com/office/drawing/2014/main" id="{9A1BEA24-3AD9-03F4-E5F7-BEC4211DEBFD}"/>
                </a:ext>
              </a:extLst>
            </p:cNvPr>
            <p:cNvSpPr>
              <a:spLocks/>
            </p:cNvSpPr>
            <p:nvPr/>
          </p:nvSpPr>
          <p:spPr bwMode="hidden">
            <a:xfrm>
              <a:off x="0" y="524"/>
              <a:ext cx="973" cy="1195"/>
            </a:xfrm>
            <a:custGeom>
              <a:avLst/>
              <a:gdLst>
                <a:gd name="T0" fmla="*/ 336 w 969"/>
                <a:gd name="T1" fmla="*/ 1225 h 1192"/>
                <a:gd name="T2" fmla="*/ 516 w 969"/>
                <a:gd name="T3" fmla="*/ 1231 h 1192"/>
                <a:gd name="T4" fmla="*/ 606 w 969"/>
                <a:gd name="T5" fmla="*/ 1189 h 1192"/>
                <a:gd name="T6" fmla="*/ 853 w 969"/>
                <a:gd name="T7" fmla="*/ 1124 h 1192"/>
                <a:gd name="T8" fmla="*/ 985 w 969"/>
                <a:gd name="T9" fmla="*/ 1094 h 1192"/>
                <a:gd name="T10" fmla="*/ 798 w 969"/>
                <a:gd name="T11" fmla="*/ 1025 h 1192"/>
                <a:gd name="T12" fmla="*/ 582 w 969"/>
                <a:gd name="T13" fmla="*/ 979 h 1192"/>
                <a:gd name="T14" fmla="*/ 210 w 969"/>
                <a:gd name="T15" fmla="*/ 998 h 1192"/>
                <a:gd name="T16" fmla="*/ 312 w 969"/>
                <a:gd name="T17" fmla="*/ 919 h 1192"/>
                <a:gd name="T18" fmla="*/ 522 w 969"/>
                <a:gd name="T19" fmla="*/ 829 h 1192"/>
                <a:gd name="T20" fmla="*/ 733 w 969"/>
                <a:gd name="T21" fmla="*/ 697 h 1192"/>
                <a:gd name="T22" fmla="*/ 739 w 969"/>
                <a:gd name="T23" fmla="*/ 697 h 1192"/>
                <a:gd name="T24" fmla="*/ 751 w 969"/>
                <a:gd name="T25" fmla="*/ 691 h 1192"/>
                <a:gd name="T26" fmla="*/ 792 w 969"/>
                <a:gd name="T27" fmla="*/ 673 h 1192"/>
                <a:gd name="T28" fmla="*/ 816 w 969"/>
                <a:gd name="T29" fmla="*/ 667 h 1192"/>
                <a:gd name="T30" fmla="*/ 828 w 969"/>
                <a:gd name="T31" fmla="*/ 655 h 1192"/>
                <a:gd name="T32" fmla="*/ 834 w 969"/>
                <a:gd name="T33" fmla="*/ 643 h 1192"/>
                <a:gd name="T34" fmla="*/ 828 w 969"/>
                <a:gd name="T35" fmla="*/ 637 h 1192"/>
                <a:gd name="T36" fmla="*/ 822 w 969"/>
                <a:gd name="T37" fmla="*/ 625 h 1192"/>
                <a:gd name="T38" fmla="*/ 822 w 969"/>
                <a:gd name="T39" fmla="*/ 588 h 1192"/>
                <a:gd name="T40" fmla="*/ 834 w 969"/>
                <a:gd name="T41" fmla="*/ 558 h 1192"/>
                <a:gd name="T42" fmla="*/ 846 w 969"/>
                <a:gd name="T43" fmla="*/ 528 h 1192"/>
                <a:gd name="T44" fmla="*/ 869 w 969"/>
                <a:gd name="T45" fmla="*/ 498 h 1192"/>
                <a:gd name="T46" fmla="*/ 885 w 969"/>
                <a:gd name="T47" fmla="*/ 468 h 1192"/>
                <a:gd name="T48" fmla="*/ 893 w 969"/>
                <a:gd name="T49" fmla="*/ 450 h 1192"/>
                <a:gd name="T50" fmla="*/ 901 w 969"/>
                <a:gd name="T51" fmla="*/ 444 h 1192"/>
                <a:gd name="T52" fmla="*/ 901 w 969"/>
                <a:gd name="T53" fmla="*/ 360 h 1192"/>
                <a:gd name="T54" fmla="*/ 901 w 969"/>
                <a:gd name="T55" fmla="*/ 354 h 1192"/>
                <a:gd name="T56" fmla="*/ 907 w 969"/>
                <a:gd name="T57" fmla="*/ 348 h 1192"/>
                <a:gd name="T58" fmla="*/ 925 w 969"/>
                <a:gd name="T59" fmla="*/ 318 h 1192"/>
                <a:gd name="T60" fmla="*/ 937 w 969"/>
                <a:gd name="T61" fmla="*/ 282 h 1192"/>
                <a:gd name="T62" fmla="*/ 949 w 969"/>
                <a:gd name="T63" fmla="*/ 252 h 1192"/>
                <a:gd name="T64" fmla="*/ 955 w 969"/>
                <a:gd name="T65" fmla="*/ 240 h 1192"/>
                <a:gd name="T66" fmla="*/ 961 w 969"/>
                <a:gd name="T67" fmla="*/ 228 h 1192"/>
                <a:gd name="T68" fmla="*/ 979 w 969"/>
                <a:gd name="T69" fmla="*/ 173 h 1192"/>
                <a:gd name="T70" fmla="*/ 997 w 969"/>
                <a:gd name="T71" fmla="*/ 137 h 1192"/>
                <a:gd name="T72" fmla="*/ 1003 w 969"/>
                <a:gd name="T73" fmla="*/ 125 h 1192"/>
                <a:gd name="T74" fmla="*/ 1003 w 969"/>
                <a:gd name="T75" fmla="*/ 119 h 1192"/>
                <a:gd name="T76" fmla="*/ 1021 w 969"/>
                <a:gd name="T77" fmla="*/ 0 h 1192"/>
                <a:gd name="T78" fmla="*/ 997 w 969"/>
                <a:gd name="T79" fmla="*/ 47 h 1192"/>
                <a:gd name="T80" fmla="*/ 822 w 969"/>
                <a:gd name="T81" fmla="*/ 113 h 1192"/>
                <a:gd name="T82" fmla="*/ 745 w 969"/>
                <a:gd name="T83" fmla="*/ 161 h 1192"/>
                <a:gd name="T84" fmla="*/ 486 w 969"/>
                <a:gd name="T85" fmla="*/ 246 h 1192"/>
                <a:gd name="T86" fmla="*/ 294 w 969"/>
                <a:gd name="T87" fmla="*/ 300 h 1192"/>
                <a:gd name="T88" fmla="*/ 186 w 969"/>
                <a:gd name="T89" fmla="*/ 306 h 1192"/>
                <a:gd name="T90" fmla="*/ 12 w 969"/>
                <a:gd name="T91" fmla="*/ 498 h 1192"/>
                <a:gd name="T92" fmla="*/ 0 w 969"/>
                <a:gd name="T93" fmla="*/ 522 h 1192"/>
                <a:gd name="T94" fmla="*/ 0 w 969"/>
                <a:gd name="T95" fmla="*/ 1225 h 1192"/>
                <a:gd name="T96" fmla="*/ 96 w 969"/>
                <a:gd name="T97" fmla="*/ 1219 h 1192"/>
                <a:gd name="T98" fmla="*/ 336 w 969"/>
                <a:gd name="T99" fmla="*/ 1225 h 1192"/>
                <a:gd name="T100" fmla="*/ 336 w 969"/>
                <a:gd name="T101" fmla="*/ 1225 h 11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sz="1800"/>
            </a:p>
          </p:txBody>
        </p:sp>
        <p:sp>
          <p:nvSpPr>
            <p:cNvPr id="1036" name="Freeform 7">
              <a:extLst>
                <a:ext uri="{FF2B5EF4-FFF2-40B4-BE49-F238E27FC236}">
                  <a16:creationId xmlns:a16="http://schemas.microsoft.com/office/drawing/2014/main" id="{E2F748E7-CC56-86E2-0B89-91DD4CC68547}"/>
                </a:ext>
              </a:extLst>
            </p:cNvPr>
            <p:cNvSpPr>
              <a:spLocks/>
            </p:cNvSpPr>
            <p:nvPr/>
          </p:nvSpPr>
          <p:spPr bwMode="hidden">
            <a:xfrm>
              <a:off x="3188" y="1"/>
              <a:ext cx="2570" cy="2266"/>
            </a:xfrm>
            <a:custGeom>
              <a:avLst/>
              <a:gdLst>
                <a:gd name="T0" fmla="*/ 859 w 2570"/>
                <a:gd name="T1" fmla="*/ 612 h 2266"/>
                <a:gd name="T2" fmla="*/ 1087 w 2570"/>
                <a:gd name="T3" fmla="*/ 853 h 2266"/>
                <a:gd name="T4" fmla="*/ 961 w 2570"/>
                <a:gd name="T5" fmla="*/ 913 h 2266"/>
                <a:gd name="T6" fmla="*/ 786 w 2570"/>
                <a:gd name="T7" fmla="*/ 883 h 2266"/>
                <a:gd name="T8" fmla="*/ 450 w 2570"/>
                <a:gd name="T9" fmla="*/ 931 h 2266"/>
                <a:gd name="T10" fmla="*/ 150 w 2570"/>
                <a:gd name="T11" fmla="*/ 1075 h 2266"/>
                <a:gd name="T12" fmla="*/ 78 w 2570"/>
                <a:gd name="T13" fmla="*/ 1165 h 2266"/>
                <a:gd name="T14" fmla="*/ 361 w 2570"/>
                <a:gd name="T15" fmla="*/ 1256 h 2266"/>
                <a:gd name="T16" fmla="*/ 444 w 2570"/>
                <a:gd name="T17" fmla="*/ 1316 h 2266"/>
                <a:gd name="T18" fmla="*/ 697 w 2570"/>
                <a:gd name="T19" fmla="*/ 1400 h 2266"/>
                <a:gd name="T20" fmla="*/ 1026 w 2570"/>
                <a:gd name="T21" fmla="*/ 1346 h 2266"/>
                <a:gd name="T22" fmla="*/ 991 w 2570"/>
                <a:gd name="T23" fmla="*/ 1412 h 2266"/>
                <a:gd name="T24" fmla="*/ 804 w 2570"/>
                <a:gd name="T25" fmla="*/ 1574 h 2266"/>
                <a:gd name="T26" fmla="*/ 726 w 2570"/>
                <a:gd name="T27" fmla="*/ 1718 h 2266"/>
                <a:gd name="T28" fmla="*/ 768 w 2570"/>
                <a:gd name="T29" fmla="*/ 1742 h 2266"/>
                <a:gd name="T30" fmla="*/ 865 w 2570"/>
                <a:gd name="T31" fmla="*/ 1693 h 2266"/>
                <a:gd name="T32" fmla="*/ 991 w 2570"/>
                <a:gd name="T33" fmla="*/ 1699 h 2266"/>
                <a:gd name="T34" fmla="*/ 1135 w 2570"/>
                <a:gd name="T35" fmla="*/ 1627 h 2266"/>
                <a:gd name="T36" fmla="*/ 1183 w 2570"/>
                <a:gd name="T37" fmla="*/ 1669 h 2266"/>
                <a:gd name="T38" fmla="*/ 1399 w 2570"/>
                <a:gd name="T39" fmla="*/ 1436 h 2266"/>
                <a:gd name="T40" fmla="*/ 1615 w 2570"/>
                <a:gd name="T41" fmla="*/ 1334 h 2266"/>
                <a:gd name="T42" fmla="*/ 1645 w 2570"/>
                <a:gd name="T43" fmla="*/ 1370 h 2266"/>
                <a:gd name="T44" fmla="*/ 1681 w 2570"/>
                <a:gd name="T45" fmla="*/ 1430 h 2266"/>
                <a:gd name="T46" fmla="*/ 1699 w 2570"/>
                <a:gd name="T47" fmla="*/ 1466 h 2266"/>
                <a:gd name="T48" fmla="*/ 1747 w 2570"/>
                <a:gd name="T49" fmla="*/ 1550 h 2266"/>
                <a:gd name="T50" fmla="*/ 1772 w 2570"/>
                <a:gd name="T51" fmla="*/ 1586 h 2266"/>
                <a:gd name="T52" fmla="*/ 2124 w 2570"/>
                <a:gd name="T53" fmla="*/ 2248 h 2266"/>
                <a:gd name="T54" fmla="*/ 1693 w 2570"/>
                <a:gd name="T55" fmla="*/ 1322 h 2266"/>
                <a:gd name="T56" fmla="*/ 1861 w 2570"/>
                <a:gd name="T57" fmla="*/ 1165 h 2266"/>
                <a:gd name="T58" fmla="*/ 2173 w 2570"/>
                <a:gd name="T59" fmla="*/ 1099 h 2266"/>
                <a:gd name="T60" fmla="*/ 2390 w 2570"/>
                <a:gd name="T61" fmla="*/ 1009 h 2266"/>
                <a:gd name="T62" fmla="*/ 2570 w 2570"/>
                <a:gd name="T63" fmla="*/ 805 h 2266"/>
                <a:gd name="T64" fmla="*/ 2342 w 2570"/>
                <a:gd name="T65" fmla="*/ 781 h 2266"/>
                <a:gd name="T66" fmla="*/ 2114 w 2570"/>
                <a:gd name="T67" fmla="*/ 763 h 2266"/>
                <a:gd name="T68" fmla="*/ 2408 w 2570"/>
                <a:gd name="T69" fmla="*/ 433 h 2266"/>
                <a:gd name="T70" fmla="*/ 2426 w 2570"/>
                <a:gd name="T71" fmla="*/ 421 h 2266"/>
                <a:gd name="T72" fmla="*/ 2474 w 2570"/>
                <a:gd name="T73" fmla="*/ 379 h 2266"/>
                <a:gd name="T74" fmla="*/ 2492 w 2570"/>
                <a:gd name="T75" fmla="*/ 355 h 2266"/>
                <a:gd name="T76" fmla="*/ 2474 w 2570"/>
                <a:gd name="T77" fmla="*/ 337 h 2266"/>
                <a:gd name="T78" fmla="*/ 2474 w 2570"/>
                <a:gd name="T79" fmla="*/ 271 h 2266"/>
                <a:gd name="T80" fmla="*/ 2492 w 2570"/>
                <a:gd name="T81" fmla="*/ 192 h 2266"/>
                <a:gd name="T82" fmla="*/ 2504 w 2570"/>
                <a:gd name="T83" fmla="*/ 132 h 2266"/>
                <a:gd name="T84" fmla="*/ 2492 w 2570"/>
                <a:gd name="T85" fmla="*/ 36 h 2266"/>
                <a:gd name="T86" fmla="*/ 2492 w 2570"/>
                <a:gd name="T87" fmla="*/ 24 h 2266"/>
                <a:gd name="T88" fmla="*/ 2102 w 2570"/>
                <a:gd name="T89" fmla="*/ 0 h 2266"/>
                <a:gd name="T90" fmla="*/ 1909 w 2570"/>
                <a:gd name="T91" fmla="*/ 90 h 2266"/>
                <a:gd name="T92" fmla="*/ 1747 w 2570"/>
                <a:gd name="T93" fmla="*/ 535 h 2266"/>
                <a:gd name="T94" fmla="*/ 1711 w 2570"/>
                <a:gd name="T95" fmla="*/ 469 h 2266"/>
                <a:gd name="T96" fmla="*/ 1633 w 2570"/>
                <a:gd name="T97" fmla="*/ 144 h 2266"/>
                <a:gd name="T98" fmla="*/ 1579 w 2570"/>
                <a:gd name="T99" fmla="*/ 0 h 2266"/>
                <a:gd name="T100" fmla="*/ 738 w 2570"/>
                <a:gd name="T101" fmla="*/ 186 h 2266"/>
                <a:gd name="T102" fmla="*/ 756 w 2570"/>
                <a:gd name="T103" fmla="*/ 463 h 22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sz="1800"/>
            </a:p>
          </p:txBody>
        </p:sp>
        <p:sp>
          <p:nvSpPr>
            <p:cNvPr id="1037" name="Freeform 8">
              <a:extLst>
                <a:ext uri="{FF2B5EF4-FFF2-40B4-BE49-F238E27FC236}">
                  <a16:creationId xmlns:a16="http://schemas.microsoft.com/office/drawing/2014/main" id="{37011C39-ABFE-05F7-FAB5-25EE6BB8FC24}"/>
                </a:ext>
              </a:extLst>
            </p:cNvPr>
            <p:cNvSpPr>
              <a:spLocks/>
            </p:cNvSpPr>
            <p:nvPr/>
          </p:nvSpPr>
          <p:spPr bwMode="hidden">
            <a:xfrm>
              <a:off x="3525" y="1"/>
              <a:ext cx="2185" cy="1508"/>
            </a:xfrm>
            <a:custGeom>
              <a:avLst/>
              <a:gdLst>
                <a:gd name="T0" fmla="*/ 1086 w 2176"/>
                <a:gd name="T1" fmla="*/ 793 h 1505"/>
                <a:gd name="T2" fmla="*/ 1255 w 2176"/>
                <a:gd name="T3" fmla="*/ 1264 h 1505"/>
                <a:gd name="T4" fmla="*/ 1008 w 2176"/>
                <a:gd name="T5" fmla="*/ 1219 h 1505"/>
                <a:gd name="T6" fmla="*/ 762 w 2176"/>
                <a:gd name="T7" fmla="*/ 1153 h 1505"/>
                <a:gd name="T8" fmla="*/ 468 w 2176"/>
                <a:gd name="T9" fmla="*/ 1135 h 1505"/>
                <a:gd name="T10" fmla="*/ 0 w 2176"/>
                <a:gd name="T11" fmla="*/ 1105 h 1505"/>
                <a:gd name="T12" fmla="*/ 30 w 2176"/>
                <a:gd name="T13" fmla="*/ 1141 h 1505"/>
                <a:gd name="T14" fmla="*/ 522 w 2176"/>
                <a:gd name="T15" fmla="*/ 1159 h 1505"/>
                <a:gd name="T16" fmla="*/ 816 w 2176"/>
                <a:gd name="T17" fmla="*/ 1213 h 1505"/>
                <a:gd name="T18" fmla="*/ 1195 w 2176"/>
                <a:gd name="T19" fmla="*/ 1340 h 1505"/>
                <a:gd name="T20" fmla="*/ 1130 w 2176"/>
                <a:gd name="T21" fmla="*/ 1358 h 1505"/>
                <a:gd name="T22" fmla="*/ 750 w 2176"/>
                <a:gd name="T23" fmla="*/ 1544 h 1505"/>
                <a:gd name="T24" fmla="*/ 804 w 2176"/>
                <a:gd name="T25" fmla="*/ 1520 h 1505"/>
                <a:gd name="T26" fmla="*/ 913 w 2176"/>
                <a:gd name="T27" fmla="*/ 1478 h 1505"/>
                <a:gd name="T28" fmla="*/ 1074 w 2176"/>
                <a:gd name="T29" fmla="*/ 1394 h 1505"/>
                <a:gd name="T30" fmla="*/ 1279 w 2176"/>
                <a:gd name="T31" fmla="*/ 1334 h 1505"/>
                <a:gd name="T32" fmla="*/ 1332 w 2176"/>
                <a:gd name="T33" fmla="*/ 1249 h 1505"/>
                <a:gd name="T34" fmla="*/ 1723 w 2176"/>
                <a:gd name="T35" fmla="*/ 1069 h 1505"/>
                <a:gd name="T36" fmla="*/ 2035 w 2176"/>
                <a:gd name="T37" fmla="*/ 979 h 1505"/>
                <a:gd name="T38" fmla="*/ 2293 w 2176"/>
                <a:gd name="T39" fmla="*/ 847 h 1505"/>
                <a:gd name="T40" fmla="*/ 2066 w 2176"/>
                <a:gd name="T41" fmla="*/ 937 h 1505"/>
                <a:gd name="T42" fmla="*/ 1747 w 2176"/>
                <a:gd name="T43" fmla="*/ 1015 h 1505"/>
                <a:gd name="T44" fmla="*/ 1417 w 2176"/>
                <a:gd name="T45" fmla="*/ 1177 h 1505"/>
                <a:gd name="T46" fmla="*/ 1580 w 2176"/>
                <a:gd name="T47" fmla="*/ 931 h 1505"/>
                <a:gd name="T48" fmla="*/ 1711 w 2176"/>
                <a:gd name="T49" fmla="*/ 558 h 1505"/>
                <a:gd name="T50" fmla="*/ 1833 w 2176"/>
                <a:gd name="T51" fmla="*/ 385 h 1505"/>
                <a:gd name="T52" fmla="*/ 2086 w 2176"/>
                <a:gd name="T53" fmla="*/ 60 h 1505"/>
                <a:gd name="T54" fmla="*/ 2113 w 2176"/>
                <a:gd name="T55" fmla="*/ 0 h 1505"/>
                <a:gd name="T56" fmla="*/ 2079 w 2176"/>
                <a:gd name="T57" fmla="*/ 0 h 1505"/>
                <a:gd name="T58" fmla="*/ 1687 w 2176"/>
                <a:gd name="T59" fmla="*/ 493 h 1505"/>
                <a:gd name="T60" fmla="*/ 1555 w 2176"/>
                <a:gd name="T61" fmla="*/ 913 h 1505"/>
                <a:gd name="T62" fmla="*/ 1320 w 2176"/>
                <a:gd name="T63" fmla="*/ 1201 h 1505"/>
                <a:gd name="T64" fmla="*/ 1195 w 2176"/>
                <a:gd name="T65" fmla="*/ 931 h 1505"/>
                <a:gd name="T66" fmla="*/ 1062 w 2176"/>
                <a:gd name="T67" fmla="*/ 553 h 1505"/>
                <a:gd name="T68" fmla="*/ 937 w 2176"/>
                <a:gd name="T69" fmla="*/ 222 h 1505"/>
                <a:gd name="T70" fmla="*/ 828 w 2176"/>
                <a:gd name="T71" fmla="*/ 0 h 1505"/>
                <a:gd name="T72" fmla="*/ 792 w 2176"/>
                <a:gd name="T73" fmla="*/ 0 h 1505"/>
                <a:gd name="T74" fmla="*/ 955 w 2176"/>
                <a:gd name="T75" fmla="*/ 367 h 1505"/>
                <a:gd name="T76" fmla="*/ 1086 w 2176"/>
                <a:gd name="T77" fmla="*/ 793 h 1505"/>
                <a:gd name="T78" fmla="*/ 1086 w 2176"/>
                <a:gd name="T79" fmla="*/ 793 h 15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sz="1800"/>
            </a:p>
          </p:txBody>
        </p:sp>
        <p:sp>
          <p:nvSpPr>
            <p:cNvPr id="1038" name="Freeform 9">
              <a:extLst>
                <a:ext uri="{FF2B5EF4-FFF2-40B4-BE49-F238E27FC236}">
                  <a16:creationId xmlns:a16="http://schemas.microsoft.com/office/drawing/2014/main" id="{F8DD10BE-17B3-F3DE-B240-C000EC7E51BD}"/>
                </a:ext>
              </a:extLst>
            </p:cNvPr>
            <p:cNvSpPr>
              <a:spLocks/>
            </p:cNvSpPr>
            <p:nvPr/>
          </p:nvSpPr>
          <p:spPr bwMode="hidden">
            <a:xfrm>
              <a:off x="0" y="649"/>
              <a:ext cx="816" cy="806"/>
            </a:xfrm>
            <a:custGeom>
              <a:avLst/>
              <a:gdLst>
                <a:gd name="T0" fmla="*/ 174 w 813"/>
                <a:gd name="T1" fmla="*/ 577 h 804"/>
                <a:gd name="T2" fmla="*/ 342 w 813"/>
                <a:gd name="T3" fmla="*/ 451 h 804"/>
                <a:gd name="T4" fmla="*/ 672 w 813"/>
                <a:gd name="T5" fmla="*/ 229 h 804"/>
                <a:gd name="T6" fmla="*/ 852 w 813"/>
                <a:gd name="T7" fmla="*/ 0 h 804"/>
                <a:gd name="T8" fmla="*/ 714 w 813"/>
                <a:gd name="T9" fmla="*/ 150 h 804"/>
                <a:gd name="T10" fmla="*/ 157 w 813"/>
                <a:gd name="T11" fmla="*/ 517 h 804"/>
                <a:gd name="T12" fmla="*/ 0 w 813"/>
                <a:gd name="T13" fmla="*/ 758 h 804"/>
                <a:gd name="T14" fmla="*/ 0 w 813"/>
                <a:gd name="T15" fmla="*/ 830 h 804"/>
                <a:gd name="T16" fmla="*/ 174 w 813"/>
                <a:gd name="T17" fmla="*/ 577 h 804"/>
                <a:gd name="T18" fmla="*/ 174 w 813"/>
                <a:gd name="T19" fmla="*/ 577 h 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sz="1800"/>
            </a:p>
          </p:txBody>
        </p:sp>
        <p:sp>
          <p:nvSpPr>
            <p:cNvPr id="1039" name="Freeform 10">
              <a:extLst>
                <a:ext uri="{FF2B5EF4-FFF2-40B4-BE49-F238E27FC236}">
                  <a16:creationId xmlns:a16="http://schemas.microsoft.com/office/drawing/2014/main" id="{AB7FD4F1-F067-BCC9-0096-1EDDBE7DBC66}"/>
                </a:ext>
              </a:extLst>
            </p:cNvPr>
            <p:cNvSpPr>
              <a:spLocks/>
            </p:cNvSpPr>
            <p:nvPr/>
          </p:nvSpPr>
          <p:spPr bwMode="hidden">
            <a:xfrm>
              <a:off x="0" y="1545"/>
              <a:ext cx="762" cy="107"/>
            </a:xfrm>
            <a:custGeom>
              <a:avLst/>
              <a:gdLst>
                <a:gd name="T0" fmla="*/ 486 w 759"/>
                <a:gd name="T1" fmla="*/ 66 h 107"/>
                <a:gd name="T2" fmla="*/ 798 w 759"/>
                <a:gd name="T3" fmla="*/ 0 h 107"/>
                <a:gd name="T4" fmla="*/ 522 w 759"/>
                <a:gd name="T5" fmla="*/ 36 h 107"/>
                <a:gd name="T6" fmla="*/ 151 w 759"/>
                <a:gd name="T7" fmla="*/ 48 h 107"/>
                <a:gd name="T8" fmla="*/ 0 w 759"/>
                <a:gd name="T9" fmla="*/ 78 h 107"/>
                <a:gd name="T10" fmla="*/ 0 w 759"/>
                <a:gd name="T11" fmla="*/ 107 h 107"/>
                <a:gd name="T12" fmla="*/ 96 w 759"/>
                <a:gd name="T13" fmla="*/ 89 h 107"/>
                <a:gd name="T14" fmla="*/ 486 w 759"/>
                <a:gd name="T15" fmla="*/ 66 h 107"/>
                <a:gd name="T16" fmla="*/ 486 w 759"/>
                <a:gd name="T17" fmla="*/ 66 h 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9" h="107">
                  <a:moveTo>
                    <a:pt x="460" y="66"/>
                  </a:moveTo>
                  <a:lnTo>
                    <a:pt x="759" y="0"/>
                  </a:lnTo>
                  <a:lnTo>
                    <a:pt x="496" y="36"/>
                  </a:lnTo>
                  <a:lnTo>
                    <a:pt x="138" y="48"/>
                  </a:lnTo>
                  <a:lnTo>
                    <a:pt x="0" y="78"/>
                  </a:lnTo>
                  <a:lnTo>
                    <a:pt x="0" y="107"/>
                  </a:lnTo>
                  <a:lnTo>
                    <a:pt x="96" y="89"/>
                  </a:lnTo>
                  <a:lnTo>
                    <a:pt x="460" y="6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sz="1800"/>
            </a:p>
          </p:txBody>
        </p:sp>
        <p:sp>
          <p:nvSpPr>
            <p:cNvPr id="1040" name="Freeform 11">
              <a:extLst>
                <a:ext uri="{FF2B5EF4-FFF2-40B4-BE49-F238E27FC236}">
                  <a16:creationId xmlns:a16="http://schemas.microsoft.com/office/drawing/2014/main" id="{808DFA25-D396-D435-7835-59A4A2353A0E}"/>
                </a:ext>
              </a:extLst>
            </p:cNvPr>
            <p:cNvSpPr>
              <a:spLocks/>
            </p:cNvSpPr>
            <p:nvPr/>
          </p:nvSpPr>
          <p:spPr bwMode="hidden">
            <a:xfrm>
              <a:off x="2314" y="3431"/>
              <a:ext cx="3182" cy="745"/>
            </a:xfrm>
            <a:custGeom>
              <a:avLst/>
              <a:gdLst>
                <a:gd name="T0" fmla="*/ 1465 w 3169"/>
                <a:gd name="T1" fmla="*/ 252 h 743"/>
                <a:gd name="T2" fmla="*/ 1825 w 3169"/>
                <a:gd name="T3" fmla="*/ 246 h 743"/>
                <a:gd name="T4" fmla="*/ 2204 w 3169"/>
                <a:gd name="T5" fmla="*/ 264 h 743"/>
                <a:gd name="T6" fmla="*/ 2642 w 3169"/>
                <a:gd name="T7" fmla="*/ 246 h 743"/>
                <a:gd name="T8" fmla="*/ 3341 w 3169"/>
                <a:gd name="T9" fmla="*/ 217 h 743"/>
                <a:gd name="T10" fmla="*/ 3284 w 3169"/>
                <a:gd name="T11" fmla="*/ 199 h 743"/>
                <a:gd name="T12" fmla="*/ 2552 w 3169"/>
                <a:gd name="T13" fmla="*/ 234 h 743"/>
                <a:gd name="T14" fmla="*/ 2111 w 3169"/>
                <a:gd name="T15" fmla="*/ 234 h 743"/>
                <a:gd name="T16" fmla="*/ 1537 w 3169"/>
                <a:gd name="T17" fmla="*/ 199 h 743"/>
                <a:gd name="T18" fmla="*/ 1627 w 3169"/>
                <a:gd name="T19" fmla="*/ 168 h 743"/>
                <a:gd name="T20" fmla="*/ 2151 w 3169"/>
                <a:gd name="T21" fmla="*/ 0 h 743"/>
                <a:gd name="T22" fmla="*/ 2065 w 3169"/>
                <a:gd name="T23" fmla="*/ 24 h 743"/>
                <a:gd name="T24" fmla="*/ 1940 w 3169"/>
                <a:gd name="T25" fmla="*/ 66 h 743"/>
                <a:gd name="T26" fmla="*/ 1693 w 3169"/>
                <a:gd name="T27" fmla="*/ 138 h 743"/>
                <a:gd name="T28" fmla="*/ 1416 w 3169"/>
                <a:gd name="T29" fmla="*/ 211 h 743"/>
                <a:gd name="T30" fmla="*/ 1333 w 3169"/>
                <a:gd name="T31" fmla="*/ 264 h 743"/>
                <a:gd name="T32" fmla="*/ 804 w 3169"/>
                <a:gd name="T33" fmla="*/ 426 h 743"/>
                <a:gd name="T34" fmla="*/ 348 w 3169"/>
                <a:gd name="T35" fmla="*/ 516 h 743"/>
                <a:gd name="T36" fmla="*/ 0 w 3169"/>
                <a:gd name="T37" fmla="*/ 643 h 743"/>
                <a:gd name="T38" fmla="*/ 312 w 3169"/>
                <a:gd name="T39" fmla="*/ 552 h 743"/>
                <a:gd name="T40" fmla="*/ 774 w 3169"/>
                <a:gd name="T41" fmla="*/ 462 h 743"/>
                <a:gd name="T42" fmla="*/ 1243 w 3169"/>
                <a:gd name="T43" fmla="*/ 324 h 743"/>
                <a:gd name="T44" fmla="*/ 1033 w 3169"/>
                <a:gd name="T45" fmla="*/ 504 h 743"/>
                <a:gd name="T46" fmla="*/ 919 w 3169"/>
                <a:gd name="T47" fmla="*/ 769 h 743"/>
                <a:gd name="T48" fmla="*/ 913 w 3169"/>
                <a:gd name="T49" fmla="*/ 769 h 743"/>
                <a:gd name="T50" fmla="*/ 985 w 3169"/>
                <a:gd name="T51" fmla="*/ 769 h 743"/>
                <a:gd name="T52" fmla="*/ 1074 w 3169"/>
                <a:gd name="T53" fmla="*/ 510 h 743"/>
                <a:gd name="T54" fmla="*/ 1366 w 3169"/>
                <a:gd name="T55" fmla="*/ 294 h 743"/>
                <a:gd name="T56" fmla="*/ 1613 w 3169"/>
                <a:gd name="T57" fmla="*/ 462 h 743"/>
                <a:gd name="T58" fmla="*/ 1865 w 3169"/>
                <a:gd name="T59" fmla="*/ 703 h 743"/>
                <a:gd name="T60" fmla="*/ 1958 w 3169"/>
                <a:gd name="T61" fmla="*/ 769 h 743"/>
                <a:gd name="T62" fmla="*/ 2023 w 3169"/>
                <a:gd name="T63" fmla="*/ 769 h 743"/>
                <a:gd name="T64" fmla="*/ 1783 w 3169"/>
                <a:gd name="T65" fmla="*/ 540 h 743"/>
                <a:gd name="T66" fmla="*/ 1465 w 3169"/>
                <a:gd name="T67" fmla="*/ 252 h 743"/>
                <a:gd name="T68" fmla="*/ 1465 w 3169"/>
                <a:gd name="T69" fmla="*/ 252 h 74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close/>
                </a:path>
              </a:pathLst>
            </a:custGeom>
            <a:gradFill rotWithShape="0">
              <a:gsLst>
                <a:gs pos="0">
                  <a:schemeClr val="accent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sz="1800"/>
            </a:p>
          </p:txBody>
        </p:sp>
        <p:sp>
          <p:nvSpPr>
            <p:cNvPr id="1041" name="Rectangle 12">
              <a:extLst>
                <a:ext uri="{FF2B5EF4-FFF2-40B4-BE49-F238E27FC236}">
                  <a16:creationId xmlns:a16="http://schemas.microsoft.com/office/drawing/2014/main" id="{0DC2D757-38A4-9BD2-16C8-C83C60BCE3BF}"/>
                </a:ext>
              </a:extLst>
            </p:cNvPr>
            <p:cNvSpPr>
              <a:spLocks noChangeArrowheads="1"/>
            </p:cNvSpPr>
            <p:nvPr/>
          </p:nvSpPr>
          <p:spPr bwMode="hidden">
            <a:xfrm>
              <a:off x="192" y="127"/>
              <a:ext cx="1" cy="1"/>
            </a:xfrm>
            <a:prstGeom prst="rect">
              <a:avLst/>
            </a:prstGeom>
            <a:solidFill>
              <a:srgbClr val="9A1E8D"/>
            </a:solidFill>
            <a:ln>
              <a:noFill/>
            </a:ln>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defRPr/>
              </a:pPr>
              <a:endParaRPr lang="hu-HU" altLang="hu-HU" sz="1800"/>
            </a:p>
          </p:txBody>
        </p:sp>
        <p:sp>
          <p:nvSpPr>
            <p:cNvPr id="1042" name="Rectangle 13">
              <a:extLst>
                <a:ext uri="{FF2B5EF4-FFF2-40B4-BE49-F238E27FC236}">
                  <a16:creationId xmlns:a16="http://schemas.microsoft.com/office/drawing/2014/main" id="{34C092E1-4619-C873-53FF-79FECF19D9E1}"/>
                </a:ext>
              </a:extLst>
            </p:cNvPr>
            <p:cNvSpPr>
              <a:spLocks noChangeArrowheads="1"/>
            </p:cNvSpPr>
            <p:nvPr/>
          </p:nvSpPr>
          <p:spPr bwMode="hidden">
            <a:xfrm>
              <a:off x="204" y="131"/>
              <a:ext cx="1" cy="1"/>
            </a:xfrm>
            <a:prstGeom prst="rect">
              <a:avLst/>
            </a:prstGeom>
            <a:solidFill>
              <a:srgbClr val="9A1E8D"/>
            </a:solidFill>
            <a:ln>
              <a:noFill/>
            </a:ln>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defRPr/>
              </a:pPr>
              <a:endParaRPr lang="hu-HU" altLang="hu-HU" sz="1800"/>
            </a:p>
          </p:txBody>
        </p:sp>
        <p:sp>
          <p:nvSpPr>
            <p:cNvPr id="19470" name="Freeform 14">
              <a:extLst>
                <a:ext uri="{FF2B5EF4-FFF2-40B4-BE49-F238E27FC236}">
                  <a16:creationId xmlns:a16="http://schemas.microsoft.com/office/drawing/2014/main" id="{466D508C-CB36-D5E2-0B23-75874C50E76F}"/>
                </a:ext>
              </a:extLst>
            </p:cNvPr>
            <p:cNvSpPr>
              <a:spLocks/>
            </p:cNvSpPr>
            <p:nvPr/>
          </p:nvSpPr>
          <p:spPr bwMode="hidden">
            <a:xfrm>
              <a:off x="0" y="4032"/>
              <a:ext cx="5760" cy="288"/>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a:noFill/>
            </a:ln>
          </p:spPr>
          <p:txBody>
            <a:bodyPr/>
            <a:lstStyle/>
            <a:p>
              <a:pPr eaLnBrk="1" hangingPunct="1">
                <a:defRPr/>
              </a:pPr>
              <a:endParaRPr lang="hu-HU" sz="1800"/>
            </a:p>
          </p:txBody>
        </p:sp>
        <p:sp>
          <p:nvSpPr>
            <p:cNvPr id="19471" name="Freeform 15">
              <a:extLst>
                <a:ext uri="{FF2B5EF4-FFF2-40B4-BE49-F238E27FC236}">
                  <a16:creationId xmlns:a16="http://schemas.microsoft.com/office/drawing/2014/main" id="{D20A779E-0108-1135-DA12-17B68C17537C}"/>
                </a:ext>
              </a:extLst>
            </p:cNvPr>
            <p:cNvSpPr>
              <a:spLocks/>
            </p:cNvSpPr>
            <p:nvPr/>
          </p:nvSpPr>
          <p:spPr bwMode="hidden">
            <a:xfrm>
              <a:off x="0" y="4032"/>
              <a:ext cx="5760" cy="336"/>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a:noFill/>
            </a:ln>
          </p:spPr>
          <p:txBody>
            <a:bodyPr/>
            <a:lstStyle/>
            <a:p>
              <a:pPr eaLnBrk="1" hangingPunct="1">
                <a:defRPr/>
              </a:pPr>
              <a:endParaRPr lang="hu-HU" sz="1800"/>
            </a:p>
          </p:txBody>
        </p:sp>
        <p:sp>
          <p:nvSpPr>
            <p:cNvPr id="19472" name="Freeform 16">
              <a:extLst>
                <a:ext uri="{FF2B5EF4-FFF2-40B4-BE49-F238E27FC236}">
                  <a16:creationId xmlns:a16="http://schemas.microsoft.com/office/drawing/2014/main" id="{8AA2A6DF-7949-C1B3-826D-BAAF3FC52EA9}"/>
                </a:ext>
              </a:extLst>
            </p:cNvPr>
            <p:cNvSpPr>
              <a:spLocks/>
            </p:cNvSpPr>
            <p:nvPr/>
          </p:nvSpPr>
          <p:spPr bwMode="hidden">
            <a:xfrm>
              <a:off x="0" y="0"/>
              <a:ext cx="5760" cy="288"/>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a:noFill/>
            </a:ln>
          </p:spPr>
          <p:txBody>
            <a:bodyPr/>
            <a:lstStyle/>
            <a:p>
              <a:pPr eaLnBrk="1" hangingPunct="1">
                <a:defRPr/>
              </a:pPr>
              <a:endParaRPr lang="hu-HU" sz="1800"/>
            </a:p>
          </p:txBody>
        </p:sp>
        <p:sp>
          <p:nvSpPr>
            <p:cNvPr id="1046" name="Freeform 17">
              <a:extLst>
                <a:ext uri="{FF2B5EF4-FFF2-40B4-BE49-F238E27FC236}">
                  <a16:creationId xmlns:a16="http://schemas.microsoft.com/office/drawing/2014/main" id="{8B493891-86A0-77DD-C553-C2F38E5D1F65}"/>
                </a:ext>
              </a:extLst>
            </p:cNvPr>
            <p:cNvSpPr>
              <a:spLocks/>
            </p:cNvSpPr>
            <p:nvPr/>
          </p:nvSpPr>
          <p:spPr bwMode="hidden">
            <a:xfrm>
              <a:off x="509" y="229"/>
              <a:ext cx="3188" cy="2024"/>
            </a:xfrm>
            <a:custGeom>
              <a:avLst/>
              <a:gdLst>
                <a:gd name="T0" fmla="*/ 871 w 3188"/>
                <a:gd name="T1" fmla="*/ 1423 h 2024"/>
                <a:gd name="T2" fmla="*/ 907 w 3188"/>
                <a:gd name="T3" fmla="*/ 1393 h 2024"/>
                <a:gd name="T4" fmla="*/ 991 w 3188"/>
                <a:gd name="T5" fmla="*/ 1320 h 2024"/>
                <a:gd name="T6" fmla="*/ 1033 w 3188"/>
                <a:gd name="T7" fmla="*/ 1297 h 2024"/>
                <a:gd name="T8" fmla="*/ 1086 w 3188"/>
                <a:gd name="T9" fmla="*/ 1249 h 2024"/>
                <a:gd name="T10" fmla="*/ 1123 w 3188"/>
                <a:gd name="T11" fmla="*/ 1219 h 2024"/>
                <a:gd name="T12" fmla="*/ 1057 w 3188"/>
                <a:gd name="T13" fmla="*/ 1153 h 2024"/>
                <a:gd name="T14" fmla="*/ 877 w 3188"/>
                <a:gd name="T15" fmla="*/ 1021 h 2024"/>
                <a:gd name="T16" fmla="*/ 655 w 3188"/>
                <a:gd name="T17" fmla="*/ 907 h 2024"/>
                <a:gd name="T18" fmla="*/ 655 w 3188"/>
                <a:gd name="T19" fmla="*/ 846 h 2024"/>
                <a:gd name="T20" fmla="*/ 643 w 3188"/>
                <a:gd name="T21" fmla="*/ 708 h 2024"/>
                <a:gd name="T22" fmla="*/ 552 w 3188"/>
                <a:gd name="T23" fmla="*/ 642 h 2024"/>
                <a:gd name="T24" fmla="*/ 510 w 3188"/>
                <a:gd name="T25" fmla="*/ 570 h 2024"/>
                <a:gd name="T26" fmla="*/ 637 w 3188"/>
                <a:gd name="T27" fmla="*/ 564 h 2024"/>
                <a:gd name="T28" fmla="*/ 763 w 3188"/>
                <a:gd name="T29" fmla="*/ 570 h 2024"/>
                <a:gd name="T30" fmla="*/ 1091 w 3188"/>
                <a:gd name="T31" fmla="*/ 850 h 2024"/>
                <a:gd name="T32" fmla="*/ 1009 w 3188"/>
                <a:gd name="T33" fmla="*/ 566 h 2024"/>
                <a:gd name="T34" fmla="*/ 1054 w 3188"/>
                <a:gd name="T35" fmla="*/ 265 h 2024"/>
                <a:gd name="T36" fmla="*/ 1249 w 3188"/>
                <a:gd name="T37" fmla="*/ 0 h 2024"/>
                <a:gd name="T38" fmla="*/ 1466 w 3188"/>
                <a:gd name="T39" fmla="*/ 292 h 2024"/>
                <a:gd name="T40" fmla="*/ 1475 w 3188"/>
                <a:gd name="T41" fmla="*/ 548 h 2024"/>
                <a:gd name="T42" fmla="*/ 1567 w 3188"/>
                <a:gd name="T43" fmla="*/ 630 h 2024"/>
                <a:gd name="T44" fmla="*/ 1795 w 3188"/>
                <a:gd name="T45" fmla="*/ 365 h 2024"/>
                <a:gd name="T46" fmla="*/ 2245 w 3188"/>
                <a:gd name="T47" fmla="*/ 150 h 2024"/>
                <a:gd name="T48" fmla="*/ 2618 w 3188"/>
                <a:gd name="T49" fmla="*/ 180 h 2024"/>
                <a:gd name="T50" fmla="*/ 3050 w 3188"/>
                <a:gd name="T51" fmla="*/ 150 h 2024"/>
                <a:gd name="T52" fmla="*/ 3140 w 3188"/>
                <a:gd name="T53" fmla="*/ 210 h 2024"/>
                <a:gd name="T54" fmla="*/ 2990 w 3188"/>
                <a:gd name="T55" fmla="*/ 210 h 2024"/>
                <a:gd name="T56" fmla="*/ 2834 w 3188"/>
                <a:gd name="T57" fmla="*/ 377 h 2024"/>
                <a:gd name="T58" fmla="*/ 2702 w 3188"/>
                <a:gd name="T59" fmla="*/ 648 h 2024"/>
                <a:gd name="T60" fmla="*/ 2582 w 3188"/>
                <a:gd name="T61" fmla="*/ 828 h 2024"/>
                <a:gd name="T62" fmla="*/ 2234 w 3188"/>
                <a:gd name="T63" fmla="*/ 1009 h 2024"/>
                <a:gd name="T64" fmla="*/ 1963 w 3188"/>
                <a:gd name="T65" fmla="*/ 1075 h 2024"/>
                <a:gd name="T66" fmla="*/ 2257 w 3188"/>
                <a:gd name="T67" fmla="*/ 1111 h 2024"/>
                <a:gd name="T68" fmla="*/ 2600 w 3188"/>
                <a:gd name="T69" fmla="*/ 1207 h 2024"/>
                <a:gd name="T70" fmla="*/ 2894 w 3188"/>
                <a:gd name="T71" fmla="*/ 1441 h 2024"/>
                <a:gd name="T72" fmla="*/ 3122 w 3188"/>
                <a:gd name="T73" fmla="*/ 1555 h 2024"/>
                <a:gd name="T74" fmla="*/ 3032 w 3188"/>
                <a:gd name="T75" fmla="*/ 1585 h 2024"/>
                <a:gd name="T76" fmla="*/ 3008 w 3188"/>
                <a:gd name="T77" fmla="*/ 1591 h 2024"/>
                <a:gd name="T78" fmla="*/ 2960 w 3188"/>
                <a:gd name="T79" fmla="*/ 1597 h 2024"/>
                <a:gd name="T80" fmla="*/ 2882 w 3188"/>
                <a:gd name="T81" fmla="*/ 1609 h 2024"/>
                <a:gd name="T82" fmla="*/ 2846 w 3188"/>
                <a:gd name="T83" fmla="*/ 1609 h 2024"/>
                <a:gd name="T84" fmla="*/ 2774 w 3188"/>
                <a:gd name="T85" fmla="*/ 1615 h 2024"/>
                <a:gd name="T86" fmla="*/ 2726 w 3188"/>
                <a:gd name="T87" fmla="*/ 1621 h 2024"/>
                <a:gd name="T88" fmla="*/ 2708 w 3188"/>
                <a:gd name="T89" fmla="*/ 1621 h 2024"/>
                <a:gd name="T90" fmla="*/ 2594 w 3188"/>
                <a:gd name="T91" fmla="*/ 1657 h 2024"/>
                <a:gd name="T92" fmla="*/ 2533 w 3188"/>
                <a:gd name="T93" fmla="*/ 1663 h 2024"/>
                <a:gd name="T94" fmla="*/ 2444 w 3188"/>
                <a:gd name="T95" fmla="*/ 1675 h 2024"/>
                <a:gd name="T96" fmla="*/ 2378 w 3188"/>
                <a:gd name="T97" fmla="*/ 1687 h 2024"/>
                <a:gd name="T98" fmla="*/ 2360 w 3188"/>
                <a:gd name="T99" fmla="*/ 1705 h 2024"/>
                <a:gd name="T100" fmla="*/ 2305 w 3188"/>
                <a:gd name="T101" fmla="*/ 1687 h 2024"/>
                <a:gd name="T102" fmla="*/ 2263 w 3188"/>
                <a:gd name="T103" fmla="*/ 1663 h 2024"/>
                <a:gd name="T104" fmla="*/ 2017 w 3188"/>
                <a:gd name="T105" fmla="*/ 1585 h 2024"/>
                <a:gd name="T106" fmla="*/ 1711 w 3188"/>
                <a:gd name="T107" fmla="*/ 1453 h 2024"/>
                <a:gd name="T108" fmla="*/ 1880 w 3188"/>
                <a:gd name="T109" fmla="*/ 1844 h 2024"/>
                <a:gd name="T110" fmla="*/ 1771 w 3188"/>
                <a:gd name="T111" fmla="*/ 1922 h 2024"/>
                <a:gd name="T112" fmla="*/ 1531 w 3188"/>
                <a:gd name="T113" fmla="*/ 1753 h 2024"/>
                <a:gd name="T114" fmla="*/ 1411 w 3188"/>
                <a:gd name="T115" fmla="*/ 1477 h 2024"/>
                <a:gd name="T116" fmla="*/ 1219 w 3188"/>
                <a:gd name="T117" fmla="*/ 1291 h 2024"/>
                <a:gd name="T118" fmla="*/ 127 w 3188"/>
                <a:gd name="T119" fmla="*/ 2006 h 2024"/>
                <a:gd name="T120" fmla="*/ 865 w 3188"/>
                <a:gd name="T121" fmla="*/ 1429 h 202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close/>
                </a:path>
              </a:pathLst>
            </a:cu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sz="1800"/>
            </a:p>
          </p:txBody>
        </p:sp>
        <p:sp>
          <p:nvSpPr>
            <p:cNvPr id="1047" name="Freeform 18">
              <a:extLst>
                <a:ext uri="{FF2B5EF4-FFF2-40B4-BE49-F238E27FC236}">
                  <a16:creationId xmlns:a16="http://schemas.microsoft.com/office/drawing/2014/main" id="{BC256B18-5696-A599-027C-84AA8A0A1BF5}"/>
                </a:ext>
              </a:extLst>
            </p:cNvPr>
            <p:cNvSpPr>
              <a:spLocks/>
            </p:cNvSpPr>
            <p:nvPr/>
          </p:nvSpPr>
          <p:spPr bwMode="hidden">
            <a:xfrm>
              <a:off x="1344" y="293"/>
              <a:ext cx="2144" cy="1787"/>
            </a:xfrm>
            <a:custGeom>
              <a:avLst/>
              <a:gdLst>
                <a:gd name="T0" fmla="*/ 318 w 2144"/>
                <a:gd name="T1" fmla="*/ 1078 h 1787"/>
                <a:gd name="T2" fmla="*/ 217 w 2144"/>
                <a:gd name="T3" fmla="*/ 928 h 1787"/>
                <a:gd name="T4" fmla="*/ 102 w 2144"/>
                <a:gd name="T5" fmla="*/ 808 h 1787"/>
                <a:gd name="T6" fmla="*/ 36 w 2144"/>
                <a:gd name="T7" fmla="*/ 742 h 1787"/>
                <a:gd name="T8" fmla="*/ 0 w 2144"/>
                <a:gd name="T9" fmla="*/ 700 h 1787"/>
                <a:gd name="T10" fmla="*/ 270 w 2144"/>
                <a:gd name="T11" fmla="*/ 958 h 1787"/>
                <a:gd name="T12" fmla="*/ 294 w 2144"/>
                <a:gd name="T13" fmla="*/ 1006 h 1787"/>
                <a:gd name="T14" fmla="*/ 367 w 2144"/>
                <a:gd name="T15" fmla="*/ 670 h 1787"/>
                <a:gd name="T16" fmla="*/ 379 w 2144"/>
                <a:gd name="T17" fmla="*/ 411 h 1787"/>
                <a:gd name="T18" fmla="*/ 347 w 2144"/>
                <a:gd name="T19" fmla="*/ 118 h 1787"/>
                <a:gd name="T20" fmla="*/ 393 w 2144"/>
                <a:gd name="T21" fmla="*/ 0 h 1787"/>
                <a:gd name="T22" fmla="*/ 397 w 2144"/>
                <a:gd name="T23" fmla="*/ 357 h 1787"/>
                <a:gd name="T24" fmla="*/ 421 w 2144"/>
                <a:gd name="T25" fmla="*/ 609 h 1787"/>
                <a:gd name="T26" fmla="*/ 385 w 2144"/>
                <a:gd name="T27" fmla="*/ 826 h 1787"/>
                <a:gd name="T28" fmla="*/ 385 w 2144"/>
                <a:gd name="T29" fmla="*/ 1036 h 1787"/>
                <a:gd name="T30" fmla="*/ 877 w 2144"/>
                <a:gd name="T31" fmla="*/ 784 h 1787"/>
                <a:gd name="T32" fmla="*/ 1309 w 2144"/>
                <a:gd name="T33" fmla="*/ 555 h 1787"/>
                <a:gd name="T34" fmla="*/ 1802 w 2144"/>
                <a:gd name="T35" fmla="*/ 249 h 1787"/>
                <a:gd name="T36" fmla="*/ 2096 w 2144"/>
                <a:gd name="T37" fmla="*/ 69 h 1787"/>
                <a:gd name="T38" fmla="*/ 1814 w 2144"/>
                <a:gd name="T39" fmla="*/ 279 h 1787"/>
                <a:gd name="T40" fmla="*/ 1453 w 2144"/>
                <a:gd name="T41" fmla="*/ 501 h 1787"/>
                <a:gd name="T42" fmla="*/ 1123 w 2144"/>
                <a:gd name="T43" fmla="*/ 700 h 1787"/>
                <a:gd name="T44" fmla="*/ 739 w 2144"/>
                <a:gd name="T45" fmla="*/ 898 h 1787"/>
                <a:gd name="T46" fmla="*/ 463 w 2144"/>
                <a:gd name="T47" fmla="*/ 1084 h 1787"/>
                <a:gd name="T48" fmla="*/ 817 w 2144"/>
                <a:gd name="T49" fmla="*/ 1193 h 1787"/>
                <a:gd name="T50" fmla="*/ 1285 w 2144"/>
                <a:gd name="T51" fmla="*/ 1187 h 1787"/>
                <a:gd name="T52" fmla="*/ 1916 w 2144"/>
                <a:gd name="T53" fmla="*/ 1396 h 1787"/>
                <a:gd name="T54" fmla="*/ 2144 w 2144"/>
                <a:gd name="T55" fmla="*/ 1420 h 1787"/>
                <a:gd name="T56" fmla="*/ 1814 w 2144"/>
                <a:gd name="T57" fmla="*/ 1408 h 1787"/>
                <a:gd name="T58" fmla="*/ 1435 w 2144"/>
                <a:gd name="T59" fmla="*/ 1288 h 1787"/>
                <a:gd name="T60" fmla="*/ 1219 w 2144"/>
                <a:gd name="T61" fmla="*/ 1229 h 1787"/>
                <a:gd name="T62" fmla="*/ 799 w 2144"/>
                <a:gd name="T63" fmla="*/ 1223 h 1787"/>
                <a:gd name="T64" fmla="*/ 505 w 2144"/>
                <a:gd name="T65" fmla="*/ 1145 h 1787"/>
                <a:gd name="T66" fmla="*/ 733 w 2144"/>
                <a:gd name="T67" fmla="*/ 1378 h 1787"/>
                <a:gd name="T68" fmla="*/ 877 w 2144"/>
                <a:gd name="T69" fmla="*/ 1619 h 1787"/>
                <a:gd name="T70" fmla="*/ 1009 w 2144"/>
                <a:gd name="T71" fmla="*/ 1787 h 1787"/>
                <a:gd name="T72" fmla="*/ 817 w 2144"/>
                <a:gd name="T73" fmla="*/ 1607 h 1787"/>
                <a:gd name="T74" fmla="*/ 673 w 2144"/>
                <a:gd name="T75" fmla="*/ 1372 h 1787"/>
                <a:gd name="T76" fmla="*/ 415 w 2144"/>
                <a:gd name="T77" fmla="*/ 1109 h 1787"/>
                <a:gd name="T78" fmla="*/ 318 w 2144"/>
                <a:gd name="T79" fmla="*/ 1078 h 1787"/>
                <a:gd name="T80" fmla="*/ 318 w 2144"/>
                <a:gd name="T81" fmla="*/ 1078 h 178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sz="1800"/>
            </a:p>
          </p:txBody>
        </p:sp>
        <p:sp>
          <p:nvSpPr>
            <p:cNvPr id="19475" name="Freeform 19">
              <a:extLst>
                <a:ext uri="{FF2B5EF4-FFF2-40B4-BE49-F238E27FC236}">
                  <a16:creationId xmlns:a16="http://schemas.microsoft.com/office/drawing/2014/main" id="{EF39D3BF-888C-DCE6-3B75-ABA48D836DD1}"/>
                </a:ext>
              </a:extLst>
            </p:cNvPr>
            <p:cNvSpPr>
              <a:spLocks/>
            </p:cNvSpPr>
            <p:nvPr/>
          </p:nvSpPr>
          <p:spPr bwMode="hidden">
            <a:xfrm>
              <a:off x="2932" y="1728"/>
              <a:ext cx="2828" cy="2366"/>
            </a:xfrm>
            <a:custGeom>
              <a:avLst/>
              <a:gdLst>
                <a:gd name="T0" fmla="*/ 1814 w 2828"/>
                <a:gd name="T1" fmla="*/ 606 h 2366"/>
                <a:gd name="T2" fmla="*/ 1615 w 2828"/>
                <a:gd name="T3" fmla="*/ 252 h 2366"/>
                <a:gd name="T4" fmla="*/ 1345 w 2828"/>
                <a:gd name="T5" fmla="*/ 132 h 2366"/>
                <a:gd name="T6" fmla="*/ 1381 w 2828"/>
                <a:gd name="T7" fmla="*/ 492 h 2366"/>
                <a:gd name="T8" fmla="*/ 955 w 2828"/>
                <a:gd name="T9" fmla="*/ 221 h 2366"/>
                <a:gd name="T10" fmla="*/ 877 w 2828"/>
                <a:gd name="T11" fmla="*/ 161 h 2366"/>
                <a:gd name="T12" fmla="*/ 841 w 2828"/>
                <a:gd name="T13" fmla="*/ 167 h 2366"/>
                <a:gd name="T14" fmla="*/ 720 w 2828"/>
                <a:gd name="T15" fmla="*/ 161 h 2366"/>
                <a:gd name="T16" fmla="*/ 613 w 2828"/>
                <a:gd name="T17" fmla="*/ 144 h 2366"/>
                <a:gd name="T18" fmla="*/ 492 w 2828"/>
                <a:gd name="T19" fmla="*/ 161 h 2366"/>
                <a:gd name="T20" fmla="*/ 432 w 2828"/>
                <a:gd name="T21" fmla="*/ 150 h 2366"/>
                <a:gd name="T22" fmla="*/ 342 w 2828"/>
                <a:gd name="T23" fmla="*/ 138 h 2366"/>
                <a:gd name="T24" fmla="*/ 246 w 2828"/>
                <a:gd name="T25" fmla="*/ 126 h 2366"/>
                <a:gd name="T26" fmla="*/ 174 w 2828"/>
                <a:gd name="T27" fmla="*/ 114 h 2366"/>
                <a:gd name="T28" fmla="*/ 216 w 2828"/>
                <a:gd name="T29" fmla="*/ 240 h 2366"/>
                <a:gd name="T30" fmla="*/ 607 w 2828"/>
                <a:gd name="T31" fmla="*/ 588 h 2366"/>
                <a:gd name="T32" fmla="*/ 1177 w 2828"/>
                <a:gd name="T33" fmla="*/ 817 h 2366"/>
                <a:gd name="T34" fmla="*/ 972 w 2828"/>
                <a:gd name="T35" fmla="*/ 871 h 2366"/>
                <a:gd name="T36" fmla="*/ 492 w 2828"/>
                <a:gd name="T37" fmla="*/ 1111 h 2366"/>
                <a:gd name="T38" fmla="*/ 276 w 2828"/>
                <a:gd name="T39" fmla="*/ 1441 h 2366"/>
                <a:gd name="T40" fmla="*/ 42 w 2828"/>
                <a:gd name="T41" fmla="*/ 1441 h 2366"/>
                <a:gd name="T42" fmla="*/ 367 w 2828"/>
                <a:gd name="T43" fmla="*/ 1585 h 2366"/>
                <a:gd name="T44" fmla="*/ 949 w 2828"/>
                <a:gd name="T45" fmla="*/ 1712 h 2366"/>
                <a:gd name="T46" fmla="*/ 1519 w 2828"/>
                <a:gd name="T47" fmla="*/ 1537 h 2366"/>
                <a:gd name="T48" fmla="*/ 1735 w 2828"/>
                <a:gd name="T49" fmla="*/ 1513 h 2366"/>
                <a:gd name="T50" fmla="*/ 1723 w 2828"/>
                <a:gd name="T51" fmla="*/ 1802 h 2366"/>
                <a:gd name="T52" fmla="*/ 2042 w 2828"/>
                <a:gd name="T53" fmla="*/ 2229 h 2366"/>
                <a:gd name="T54" fmla="*/ 2191 w 2828"/>
                <a:gd name="T55" fmla="*/ 2133 h 2366"/>
                <a:gd name="T56" fmla="*/ 2270 w 2828"/>
                <a:gd name="T57" fmla="*/ 1970 h 2366"/>
                <a:gd name="T58" fmla="*/ 2233 w 2828"/>
                <a:gd name="T59" fmla="*/ 1573 h 2366"/>
                <a:gd name="T60" fmla="*/ 2294 w 2828"/>
                <a:gd name="T61" fmla="*/ 1483 h 2366"/>
                <a:gd name="T62" fmla="*/ 2588 w 2828"/>
                <a:gd name="T63" fmla="*/ 1688 h 2366"/>
                <a:gd name="T64" fmla="*/ 2695 w 2828"/>
                <a:gd name="T65" fmla="*/ 1682 h 2366"/>
                <a:gd name="T66" fmla="*/ 2588 w 2828"/>
                <a:gd name="T67" fmla="*/ 1543 h 2366"/>
                <a:gd name="T68" fmla="*/ 2510 w 2828"/>
                <a:gd name="T69" fmla="*/ 1357 h 2366"/>
                <a:gd name="T70" fmla="*/ 2354 w 2828"/>
                <a:gd name="T71" fmla="*/ 1184 h 2366"/>
                <a:gd name="T72" fmla="*/ 2102 w 2828"/>
                <a:gd name="T73" fmla="*/ 931 h 2366"/>
                <a:gd name="T74" fmla="*/ 2137 w 2828"/>
                <a:gd name="T75" fmla="*/ 907 h 2366"/>
                <a:gd name="T76" fmla="*/ 2215 w 2828"/>
                <a:gd name="T77" fmla="*/ 871 h 2366"/>
                <a:gd name="T78" fmla="*/ 2324 w 2828"/>
                <a:gd name="T79" fmla="*/ 817 h 2366"/>
                <a:gd name="T80" fmla="*/ 2372 w 2828"/>
                <a:gd name="T81" fmla="*/ 787 h 2366"/>
                <a:gd name="T82" fmla="*/ 2078 w 2828"/>
                <a:gd name="T83" fmla="*/ 865 h 2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a:noFill/>
            </a:ln>
          </p:spPr>
          <p:txBody>
            <a:bodyPr/>
            <a:lstStyle/>
            <a:p>
              <a:pPr eaLnBrk="1" hangingPunct="1">
                <a:defRPr/>
              </a:pPr>
              <a:endParaRPr lang="hu-HU" sz="1800"/>
            </a:p>
          </p:txBody>
        </p:sp>
        <p:sp>
          <p:nvSpPr>
            <p:cNvPr id="1049" name="Freeform 20">
              <a:extLst>
                <a:ext uri="{FF2B5EF4-FFF2-40B4-BE49-F238E27FC236}">
                  <a16:creationId xmlns:a16="http://schemas.microsoft.com/office/drawing/2014/main" id="{8754C347-1DB2-A8AE-997E-548E55FE9114}"/>
                </a:ext>
              </a:extLst>
            </p:cNvPr>
            <p:cNvSpPr>
              <a:spLocks/>
            </p:cNvSpPr>
            <p:nvPr/>
          </p:nvSpPr>
          <p:spPr bwMode="hidden">
            <a:xfrm>
              <a:off x="3160" y="1860"/>
              <a:ext cx="2162" cy="1934"/>
            </a:xfrm>
            <a:custGeom>
              <a:avLst/>
              <a:gdLst>
                <a:gd name="T0" fmla="*/ 1946 w 2153"/>
                <a:gd name="T1" fmla="*/ 877 h 1930"/>
                <a:gd name="T2" fmla="*/ 2041 w 2153"/>
                <a:gd name="T3" fmla="*/ 1045 h 1930"/>
                <a:gd name="T4" fmla="*/ 2168 w 2153"/>
                <a:gd name="T5" fmla="*/ 1194 h 1930"/>
                <a:gd name="T6" fmla="*/ 2234 w 2153"/>
                <a:gd name="T7" fmla="*/ 1285 h 1930"/>
                <a:gd name="T8" fmla="*/ 2270 w 2153"/>
                <a:gd name="T9" fmla="*/ 1333 h 1930"/>
                <a:gd name="T10" fmla="*/ 1993 w 2153"/>
                <a:gd name="T11" fmla="*/ 1003 h 1930"/>
                <a:gd name="T12" fmla="*/ 1964 w 2153"/>
                <a:gd name="T13" fmla="*/ 955 h 1930"/>
                <a:gd name="T14" fmla="*/ 1884 w 2153"/>
                <a:gd name="T15" fmla="*/ 1279 h 1930"/>
                <a:gd name="T16" fmla="*/ 1870 w 2153"/>
                <a:gd name="T17" fmla="*/ 1525 h 1930"/>
                <a:gd name="T18" fmla="*/ 1922 w 2153"/>
                <a:gd name="T19" fmla="*/ 1958 h 1930"/>
                <a:gd name="T20" fmla="*/ 1891 w 2153"/>
                <a:gd name="T21" fmla="*/ 1982 h 1930"/>
                <a:gd name="T22" fmla="*/ 1843 w 2153"/>
                <a:gd name="T23" fmla="*/ 1573 h 1930"/>
                <a:gd name="T24" fmla="*/ 1822 w 2153"/>
                <a:gd name="T25" fmla="*/ 1327 h 1930"/>
                <a:gd name="T26" fmla="*/ 1863 w 2153"/>
                <a:gd name="T27" fmla="*/ 1111 h 1930"/>
                <a:gd name="T28" fmla="*/ 1870 w 2153"/>
                <a:gd name="T29" fmla="*/ 901 h 1930"/>
                <a:gd name="T30" fmla="*/ 1336 w 2153"/>
                <a:gd name="T31" fmla="*/ 1033 h 1930"/>
                <a:gd name="T32" fmla="*/ 872 w 2153"/>
                <a:gd name="T33" fmla="*/ 1158 h 1930"/>
                <a:gd name="T34" fmla="*/ 336 w 2153"/>
                <a:gd name="T35" fmla="*/ 1351 h 1930"/>
                <a:gd name="T36" fmla="*/ 18 w 2153"/>
                <a:gd name="T37" fmla="*/ 1459 h 1930"/>
                <a:gd name="T38" fmla="*/ 324 w 2153"/>
                <a:gd name="T39" fmla="*/ 1321 h 1930"/>
                <a:gd name="T40" fmla="*/ 721 w 2153"/>
                <a:gd name="T41" fmla="*/ 1170 h 1930"/>
                <a:gd name="T42" fmla="*/ 1074 w 2153"/>
                <a:gd name="T43" fmla="*/ 1063 h 1930"/>
                <a:gd name="T44" fmla="*/ 1489 w 2153"/>
                <a:gd name="T45" fmla="*/ 955 h 1930"/>
                <a:gd name="T46" fmla="*/ 1783 w 2153"/>
                <a:gd name="T47" fmla="*/ 841 h 1930"/>
                <a:gd name="T48" fmla="*/ 1411 w 2153"/>
                <a:gd name="T49" fmla="*/ 636 h 1930"/>
                <a:gd name="T50" fmla="*/ 913 w 2153"/>
                <a:gd name="T51" fmla="*/ 528 h 1930"/>
                <a:gd name="T52" fmla="*/ 240 w 2153"/>
                <a:gd name="T53" fmla="*/ 161 h 1930"/>
                <a:gd name="T54" fmla="*/ 0 w 2153"/>
                <a:gd name="T55" fmla="*/ 83 h 1930"/>
                <a:gd name="T56" fmla="*/ 342 w 2153"/>
                <a:gd name="T57" fmla="*/ 179 h 1930"/>
                <a:gd name="T58" fmla="*/ 751 w 2153"/>
                <a:gd name="T59" fmla="*/ 396 h 1930"/>
                <a:gd name="T60" fmla="*/ 985 w 2153"/>
                <a:gd name="T61" fmla="*/ 504 h 1930"/>
                <a:gd name="T62" fmla="*/ 1429 w 2153"/>
                <a:gd name="T63" fmla="*/ 606 h 1930"/>
                <a:gd name="T64" fmla="*/ 1741 w 2153"/>
                <a:gd name="T65" fmla="*/ 769 h 1930"/>
                <a:gd name="T66" fmla="*/ 1501 w 2153"/>
                <a:gd name="T67" fmla="*/ 474 h 1930"/>
                <a:gd name="T68" fmla="*/ 1358 w 2153"/>
                <a:gd name="T69" fmla="*/ 191 h 1930"/>
                <a:gd name="T70" fmla="*/ 1219 w 2153"/>
                <a:gd name="T71" fmla="*/ 0 h 1930"/>
                <a:gd name="T72" fmla="*/ 1417 w 2153"/>
                <a:gd name="T73" fmla="*/ 215 h 1930"/>
                <a:gd name="T74" fmla="*/ 1569 w 2153"/>
                <a:gd name="T75" fmla="*/ 498 h 1930"/>
                <a:gd name="T76" fmla="*/ 1843 w 2153"/>
                <a:gd name="T77" fmla="*/ 829 h 1930"/>
                <a:gd name="T78" fmla="*/ 1946 w 2153"/>
                <a:gd name="T79" fmla="*/ 877 h 1930"/>
                <a:gd name="T80" fmla="*/ 1946 w 2153"/>
                <a:gd name="T81" fmla="*/ 877 h 193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sz="1800"/>
            </a:p>
          </p:txBody>
        </p:sp>
      </p:grpSp>
      <p:sp>
        <p:nvSpPr>
          <p:cNvPr id="19477" name="Rectangle 21">
            <a:extLst>
              <a:ext uri="{FF2B5EF4-FFF2-40B4-BE49-F238E27FC236}">
                <a16:creationId xmlns:a16="http://schemas.microsoft.com/office/drawing/2014/main" id="{1F3C0B6A-FFCC-FE72-9DA6-4E49B4B66605}"/>
              </a:ext>
            </a:extLst>
          </p:cNvPr>
          <p:cNvSpPr>
            <a:spLocks noGrp="1" noChangeArrowheads="1"/>
          </p:cNvSpPr>
          <p:nvPr>
            <p:ph type="title"/>
          </p:nvPr>
        </p:nvSpPr>
        <p:spPr bwMode="auto">
          <a:xfrm>
            <a:off x="609600" y="277813"/>
            <a:ext cx="10972800" cy="1143000"/>
          </a:xfrm>
          <a:prstGeom prst="rect">
            <a:avLst/>
          </a:prstGeom>
          <a:noFill/>
          <a:ln>
            <a:noFill/>
          </a:ln>
          <a:effectLst/>
        </p:spPr>
        <p:txBody>
          <a:bodyPr vert="horz" wrap="square" lIns="91440" tIns="45720" rIns="91440" bIns="45720" numCol="1" anchor="ctr" anchorCtr="0" compatLnSpc="1">
            <a:prstTxWarp prst="textNoShape">
              <a:avLst/>
            </a:prstTxWarp>
          </a:bodyPr>
          <a:lstStyle/>
          <a:p>
            <a:pPr lvl="0"/>
            <a:r>
              <a:rPr lang="hu-HU" altLang="hu-HU"/>
              <a:t>Mintacím szerkesztése</a:t>
            </a:r>
          </a:p>
        </p:txBody>
      </p:sp>
      <p:sp>
        <p:nvSpPr>
          <p:cNvPr id="19478" name="Rectangle 22">
            <a:extLst>
              <a:ext uri="{FF2B5EF4-FFF2-40B4-BE49-F238E27FC236}">
                <a16:creationId xmlns:a16="http://schemas.microsoft.com/office/drawing/2014/main" id="{C5A57218-215B-E16C-9D48-F13DA6F30B39}"/>
              </a:ext>
            </a:extLst>
          </p:cNvPr>
          <p:cNvSpPr>
            <a:spLocks noGrp="1" noChangeArrowheads="1"/>
          </p:cNvSpPr>
          <p:nvPr>
            <p:ph type="body" idx="1"/>
          </p:nvPr>
        </p:nvSpPr>
        <p:spPr bwMode="auto">
          <a:xfrm>
            <a:off x="609600" y="1600201"/>
            <a:ext cx="10972800" cy="4530725"/>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hu-HU" altLang="hu-HU"/>
              <a:t>Mintaszöveg szerkesztése</a:t>
            </a:r>
          </a:p>
          <a:p>
            <a:pPr lvl="1"/>
            <a:r>
              <a:rPr lang="hu-HU" altLang="hu-HU"/>
              <a:t>Második szint</a:t>
            </a:r>
          </a:p>
          <a:p>
            <a:pPr lvl="2"/>
            <a:r>
              <a:rPr lang="hu-HU" altLang="hu-HU"/>
              <a:t>Harmadik szint</a:t>
            </a:r>
          </a:p>
          <a:p>
            <a:pPr lvl="3"/>
            <a:r>
              <a:rPr lang="hu-HU" altLang="hu-HU"/>
              <a:t>Negyedik szint</a:t>
            </a:r>
          </a:p>
          <a:p>
            <a:pPr lvl="4"/>
            <a:r>
              <a:rPr lang="hu-HU" altLang="hu-HU"/>
              <a:t>Ötödik szint</a:t>
            </a:r>
          </a:p>
        </p:txBody>
      </p:sp>
      <p:sp>
        <p:nvSpPr>
          <p:cNvPr id="19479" name="Rectangle 23">
            <a:extLst>
              <a:ext uri="{FF2B5EF4-FFF2-40B4-BE49-F238E27FC236}">
                <a16:creationId xmlns:a16="http://schemas.microsoft.com/office/drawing/2014/main" id="{6C8C2EBB-04D9-5C5B-A562-78D5CB4AD71F}"/>
              </a:ext>
            </a:extLst>
          </p:cNvPr>
          <p:cNvSpPr>
            <a:spLocks noGrp="1" noChangeArrowheads="1"/>
          </p:cNvSpPr>
          <p:nvPr>
            <p:ph type="dt" sz="half" idx="2"/>
          </p:nvPr>
        </p:nvSpPr>
        <p:spPr bwMode="auto">
          <a:xfrm>
            <a:off x="609600" y="6248400"/>
            <a:ext cx="2844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effectLst>
                  <a:outerShdw blurRad="38100" dist="38100" dir="2700000" algn="tl">
                    <a:srgbClr val="FFFFFF"/>
                  </a:outerShdw>
                </a:effectLst>
              </a:defRPr>
            </a:lvl1pPr>
          </a:lstStyle>
          <a:p>
            <a:pPr>
              <a:defRPr/>
            </a:pPr>
            <a:endParaRPr lang="hu-HU" altLang="hu-HU"/>
          </a:p>
        </p:txBody>
      </p:sp>
      <p:sp>
        <p:nvSpPr>
          <p:cNvPr id="19480" name="Rectangle 24">
            <a:extLst>
              <a:ext uri="{FF2B5EF4-FFF2-40B4-BE49-F238E27FC236}">
                <a16:creationId xmlns:a16="http://schemas.microsoft.com/office/drawing/2014/main" id="{8FEFCFE6-8548-F111-066E-62F535822CAE}"/>
              </a:ext>
            </a:extLst>
          </p:cNvPr>
          <p:cNvSpPr>
            <a:spLocks noGrp="1" noChangeArrowheads="1"/>
          </p:cNvSpPr>
          <p:nvPr>
            <p:ph type="ftr" sz="quarter" idx="3"/>
          </p:nvPr>
        </p:nvSpPr>
        <p:spPr bwMode="auto">
          <a:xfrm>
            <a:off x="4165600" y="6248400"/>
            <a:ext cx="3860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effectLst>
                  <a:outerShdw blurRad="38100" dist="38100" dir="2700000" algn="tl">
                    <a:srgbClr val="FFFFFF"/>
                  </a:outerShdw>
                </a:effectLst>
              </a:defRPr>
            </a:lvl1pPr>
          </a:lstStyle>
          <a:p>
            <a:pPr>
              <a:defRPr/>
            </a:pPr>
            <a:endParaRPr lang="hu-HU" altLang="hu-HU"/>
          </a:p>
        </p:txBody>
      </p:sp>
      <p:sp>
        <p:nvSpPr>
          <p:cNvPr id="19481" name="Rectangle 25">
            <a:extLst>
              <a:ext uri="{FF2B5EF4-FFF2-40B4-BE49-F238E27FC236}">
                <a16:creationId xmlns:a16="http://schemas.microsoft.com/office/drawing/2014/main" id="{5764284C-2DB2-2EE4-728B-A2899A85F3FC}"/>
              </a:ext>
            </a:extLst>
          </p:cNvPr>
          <p:cNvSpPr>
            <a:spLocks noGrp="1" noChangeArrowheads="1"/>
          </p:cNvSpPr>
          <p:nvPr>
            <p:ph type="sldNum" sz="quarter" idx="4"/>
          </p:nvPr>
        </p:nvSpPr>
        <p:spPr bwMode="auto">
          <a:xfrm>
            <a:off x="8737600" y="6248400"/>
            <a:ext cx="2844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effectLst>
                  <a:outerShdw blurRad="38100" dist="38100" dir="2700000" algn="tl">
                    <a:srgbClr val="FFFFFF"/>
                  </a:outerShdw>
                </a:effectLst>
              </a:defRPr>
            </a:lvl1pPr>
          </a:lstStyle>
          <a:p>
            <a:pPr>
              <a:defRPr/>
            </a:pPr>
            <a:fld id="{57621BCB-026F-4A96-8306-4871D0A97937}" type="slidenum">
              <a:rPr lang="hu-HU" altLang="hu-HU"/>
              <a:pPr>
                <a:defRPr/>
              </a:pPr>
              <a:t>‹#›</a:t>
            </a:fld>
            <a:endParaRPr lang="hu-HU" altLang="hu-HU"/>
          </a:p>
        </p:txBody>
      </p:sp>
    </p:spTree>
    <p:extLst>
      <p:ext uri="{BB962C8B-B14F-4D97-AF65-F5344CB8AC3E}">
        <p14:creationId xmlns:p14="http://schemas.microsoft.com/office/powerpoint/2010/main" val="3213635920"/>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Lst>
  <p:txStyles>
    <p:titleStyle>
      <a:lvl1pPr algn="ctr" rtl="0" eaLnBrk="0" fontAlgn="base" hangingPunct="0">
        <a:spcBef>
          <a:spcPct val="0"/>
        </a:spcBef>
        <a:spcAft>
          <a:spcPct val="0"/>
        </a:spcAft>
        <a:defRPr sz="4400" b="1" kern="1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anose="02020603050405020304"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anose="02020603050405020304"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anose="02020603050405020304"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anose="02020603050405020304"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anose="02020603050405020304"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anose="02020603050405020304"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anose="02020603050405020304"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anose="02020603050405020304" pitchFamily="18" charset="0"/>
        </a:defRPr>
      </a:lvl9pPr>
    </p:titleStyle>
    <p:bodyStyle>
      <a:lvl1pPr marL="342900" indent="-342900" algn="l" rtl="0" eaLnBrk="0" fontAlgn="base" hangingPunct="0">
        <a:spcBef>
          <a:spcPct val="20000"/>
        </a:spcBef>
        <a:spcAft>
          <a:spcPct val="0"/>
        </a:spcAft>
        <a:buClr>
          <a:schemeClr val="hlink"/>
        </a:buClr>
        <a:buSzPct val="60000"/>
        <a:buFont typeface="Wingdings" panose="05000000000000000000" pitchFamily="2" charset="2"/>
        <a:buChar char="n"/>
        <a:defRPr sz="3200" kern="1200">
          <a:solidFill>
            <a:schemeClr val="tx1"/>
          </a:solidFill>
          <a:effectLst>
            <a:outerShdw blurRad="38100" dist="38100" dir="2700000" algn="tl">
              <a:srgbClr val="FFFFFF"/>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anose="05000000000000000000" pitchFamily="2" charset="2"/>
        <a:buChar char="n"/>
        <a:defRPr sz="2800" kern="1200">
          <a:solidFill>
            <a:schemeClr val="tx1"/>
          </a:solidFill>
          <a:effectLst>
            <a:outerShdw blurRad="38100" dist="38100" dir="2700000" algn="tl">
              <a:srgbClr val="FFFFFF"/>
            </a:outerShdw>
          </a:effectLst>
          <a:latin typeface="+mn-lt"/>
          <a:ea typeface="+mn-ea"/>
          <a:cs typeface="+mn-cs"/>
        </a:defRPr>
      </a:lvl2pPr>
      <a:lvl3pPr marL="1143000" indent="-228600" algn="l" rtl="0" eaLnBrk="0" fontAlgn="base" hangingPunct="0">
        <a:spcBef>
          <a:spcPct val="20000"/>
        </a:spcBef>
        <a:spcAft>
          <a:spcPct val="0"/>
        </a:spcAft>
        <a:buClr>
          <a:schemeClr val="folHlink"/>
        </a:buClr>
        <a:buSzPct val="60000"/>
        <a:buFont typeface="Wingdings" panose="05000000000000000000" pitchFamily="2" charset="2"/>
        <a:buChar char="n"/>
        <a:defRPr sz="2400" kern="1200">
          <a:solidFill>
            <a:schemeClr val="tx1"/>
          </a:solidFill>
          <a:effectLst>
            <a:outerShdw blurRad="38100" dist="38100" dir="2700000" algn="tl">
              <a:srgbClr val="FFFFFF"/>
            </a:outerShdw>
          </a:effectLst>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2000" kern="1200">
          <a:solidFill>
            <a:schemeClr val="tx1"/>
          </a:solidFill>
          <a:effectLst>
            <a:outerShdw blurRad="38100" dist="38100" dir="2700000" algn="tl">
              <a:srgbClr val="FFFFFF"/>
            </a:outerShdw>
          </a:effectLst>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2000" kern="1200">
          <a:solidFill>
            <a:schemeClr val="tx1"/>
          </a:solidFill>
          <a:effectLst>
            <a:outerShdw blurRad="38100" dist="38100" dir="2700000" algn="tl">
              <a:srgbClr val="FFFFFF"/>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12E6AAE-BCBC-AEB6-376F-355C5C056EFF}"/>
              </a:ext>
            </a:extLst>
          </p:cNvPr>
          <p:cNvSpPr>
            <a:spLocks noGrp="1"/>
          </p:cNvSpPr>
          <p:nvPr>
            <p:ph type="title"/>
          </p:nvPr>
        </p:nvSpPr>
        <p:spPr>
          <a:xfrm>
            <a:off x="1250952" y="382588"/>
            <a:ext cx="10179049" cy="1492250"/>
          </a:xfrm>
          <a:prstGeom prst="rect">
            <a:avLst/>
          </a:prstGeom>
        </p:spPr>
        <p:txBody>
          <a:bodyPr vert="horz" lIns="91440" tIns="45720" rIns="91440" bIns="45720" rtlCol="0" anchor="t">
            <a:normAutofit/>
          </a:bodyPr>
          <a:lstStyle/>
          <a:p>
            <a:r>
              <a:rPr lang="hu-HU"/>
              <a:t>Mintacím szerkesztése</a:t>
            </a:r>
            <a:endParaRPr lang="en-US" dirty="0"/>
          </a:p>
        </p:txBody>
      </p:sp>
      <p:sp>
        <p:nvSpPr>
          <p:cNvPr id="4099" name="Text Placeholder 2">
            <a:extLst>
              <a:ext uri="{FF2B5EF4-FFF2-40B4-BE49-F238E27FC236}">
                <a16:creationId xmlns:a16="http://schemas.microsoft.com/office/drawing/2014/main" id="{8333DF5D-3064-6F9E-B355-3FBE4B93726E}"/>
              </a:ext>
            </a:extLst>
          </p:cNvPr>
          <p:cNvSpPr>
            <a:spLocks noGrp="1" noChangeArrowheads="1"/>
          </p:cNvSpPr>
          <p:nvPr>
            <p:ph type="body" idx="1"/>
          </p:nvPr>
        </p:nvSpPr>
        <p:spPr bwMode="auto">
          <a:xfrm>
            <a:off x="1250952" y="2286000"/>
            <a:ext cx="10179049" cy="359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u-HU" altLang="hu-HU"/>
              <a:t>Mintaszöveg szerkesztése</a:t>
            </a:r>
          </a:p>
          <a:p>
            <a:pPr lvl="1"/>
            <a:r>
              <a:rPr lang="hu-HU" altLang="hu-HU"/>
              <a:t>Második szint</a:t>
            </a:r>
          </a:p>
          <a:p>
            <a:pPr lvl="2"/>
            <a:r>
              <a:rPr lang="hu-HU" altLang="hu-HU"/>
              <a:t>Harmadik szint</a:t>
            </a:r>
          </a:p>
          <a:p>
            <a:pPr lvl="3"/>
            <a:r>
              <a:rPr lang="hu-HU" altLang="hu-HU"/>
              <a:t>Negyedik szint</a:t>
            </a:r>
          </a:p>
          <a:p>
            <a:pPr lvl="4"/>
            <a:r>
              <a:rPr lang="hu-HU" altLang="hu-HU"/>
              <a:t>Ötödik szint</a:t>
            </a:r>
            <a:endParaRPr lang="en-US" altLang="hu-HU"/>
          </a:p>
        </p:txBody>
      </p:sp>
      <p:sp>
        <p:nvSpPr>
          <p:cNvPr id="4" name="Date Placeholder 3">
            <a:extLst>
              <a:ext uri="{FF2B5EF4-FFF2-40B4-BE49-F238E27FC236}">
                <a16:creationId xmlns:a16="http://schemas.microsoft.com/office/drawing/2014/main" id="{7459717A-0654-A92D-E152-5124EE4558B5}"/>
              </a:ext>
            </a:extLst>
          </p:cNvPr>
          <p:cNvSpPr>
            <a:spLocks noGrp="1"/>
          </p:cNvSpPr>
          <p:nvPr>
            <p:ph type="dt" sz="half" idx="2"/>
          </p:nvPr>
        </p:nvSpPr>
        <p:spPr>
          <a:xfrm>
            <a:off x="1250952" y="6375400"/>
            <a:ext cx="2330449" cy="349250"/>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pPr>
              <a:defRPr/>
            </a:pPr>
            <a:endParaRPr lang="hu-HU"/>
          </a:p>
        </p:txBody>
      </p:sp>
      <p:sp>
        <p:nvSpPr>
          <p:cNvPr id="5" name="Footer Placeholder 4">
            <a:extLst>
              <a:ext uri="{FF2B5EF4-FFF2-40B4-BE49-F238E27FC236}">
                <a16:creationId xmlns:a16="http://schemas.microsoft.com/office/drawing/2014/main" id="{30E57227-7502-C5A9-2445-7B59F241A754}"/>
              </a:ext>
            </a:extLst>
          </p:cNvPr>
          <p:cNvSpPr>
            <a:spLocks noGrp="1"/>
          </p:cNvSpPr>
          <p:nvPr>
            <p:ph type="ftr" sz="quarter" idx="3"/>
          </p:nvPr>
        </p:nvSpPr>
        <p:spPr>
          <a:xfrm>
            <a:off x="4038600" y="6375401"/>
            <a:ext cx="4114800" cy="346075"/>
          </a:xfrm>
          <a:prstGeom prst="rect">
            <a:avLst/>
          </a:prstGeom>
        </p:spPr>
        <p:txBody>
          <a:bodyPr vert="horz" lIns="91440" tIns="45720" rIns="91440" bIns="45720" rtlCol="0" anchor="ctr"/>
          <a:lstStyle>
            <a:lvl1pPr algn="ctr">
              <a:defRPr sz="1000">
                <a:solidFill>
                  <a:schemeClr val="tx1">
                    <a:lumMod val="65000"/>
                    <a:lumOff val="35000"/>
                  </a:schemeClr>
                </a:solidFill>
              </a:defRPr>
            </a:lvl1pPr>
          </a:lstStyle>
          <a:p>
            <a:pPr>
              <a:defRPr/>
            </a:pPr>
            <a:endParaRPr lang="hu-HU"/>
          </a:p>
        </p:txBody>
      </p:sp>
      <p:sp>
        <p:nvSpPr>
          <p:cNvPr id="6" name="Slide Number Placeholder 5">
            <a:extLst>
              <a:ext uri="{FF2B5EF4-FFF2-40B4-BE49-F238E27FC236}">
                <a16:creationId xmlns:a16="http://schemas.microsoft.com/office/drawing/2014/main" id="{E2B612EF-17A1-DA75-ADF8-272480A7E32F}"/>
              </a:ext>
            </a:extLst>
          </p:cNvPr>
          <p:cNvSpPr>
            <a:spLocks noGrp="1"/>
          </p:cNvSpPr>
          <p:nvPr>
            <p:ph type="sldNum" sz="quarter" idx="4"/>
          </p:nvPr>
        </p:nvSpPr>
        <p:spPr>
          <a:xfrm>
            <a:off x="8610600" y="6375401"/>
            <a:ext cx="2819400" cy="346075"/>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pPr>
              <a:defRPr/>
            </a:pPr>
            <a:fld id="{552AF827-124C-433A-B71F-E2CE90D38CDD}" type="slidenum">
              <a:rPr lang="hu-HU" altLang="hu-HU"/>
              <a:pPr>
                <a:defRPr/>
              </a:pPr>
              <a:t>‹#›</a:t>
            </a:fld>
            <a:endParaRPr lang="hu-HU" altLang="hu-HU"/>
          </a:p>
        </p:txBody>
      </p:sp>
      <p:sp>
        <p:nvSpPr>
          <p:cNvPr id="12" name="Rectangle 11">
            <a:extLst>
              <a:ext uri="{FF2B5EF4-FFF2-40B4-BE49-F238E27FC236}">
                <a16:creationId xmlns:a16="http://schemas.microsoft.com/office/drawing/2014/main" id="{8F51CD62-B1F2-FBE6-82F2-DD1CF9C10592}"/>
              </a:ext>
            </a:extLst>
          </p:cNvPr>
          <p:cNvSpPr/>
          <p:nvPr/>
        </p:nvSpPr>
        <p:spPr>
          <a:xfrm>
            <a:off x="11908368" y="0"/>
            <a:ext cx="28363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title="right edge border">
            <a:extLst>
              <a:ext uri="{FF2B5EF4-FFF2-40B4-BE49-F238E27FC236}">
                <a16:creationId xmlns:a16="http://schemas.microsoft.com/office/drawing/2014/main" id="{42C94D14-4FC4-503B-DFF6-080E8D93657D}"/>
              </a:ext>
            </a:extLst>
          </p:cNvPr>
          <p:cNvSpPr/>
          <p:nvPr/>
        </p:nvSpPr>
        <p:spPr>
          <a:xfrm>
            <a:off x="11908368" y="0"/>
            <a:ext cx="28363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05" name="Freeform 5">
            <a:extLst>
              <a:ext uri="{FF2B5EF4-FFF2-40B4-BE49-F238E27FC236}">
                <a16:creationId xmlns:a16="http://schemas.microsoft.com/office/drawing/2014/main" id="{1099CC27-42A5-1719-5EB2-3987CBDB8C44}"/>
              </a:ext>
            </a:extLst>
          </p:cNvPr>
          <p:cNvSpPr>
            <a:spLocks/>
          </p:cNvSpPr>
          <p:nvPr/>
        </p:nvSpPr>
        <p:spPr bwMode="auto">
          <a:xfrm>
            <a:off x="0" y="0"/>
            <a:ext cx="905933" cy="6858000"/>
          </a:xfrm>
          <a:custGeom>
            <a:avLst/>
            <a:gdLst>
              <a:gd name="T0" fmla="*/ 499122 w 211"/>
              <a:gd name="T1" fmla="*/ 5486400 h 2160"/>
              <a:gd name="T2" fmla="*/ 679450 w 211"/>
              <a:gd name="T3" fmla="*/ 4800600 h 2160"/>
              <a:gd name="T4" fmla="*/ 499122 w 211"/>
              <a:gd name="T5" fmla="*/ 4114800 h 2160"/>
              <a:gd name="T6" fmla="*/ 679450 w 211"/>
              <a:gd name="T7" fmla="*/ 3429000 h 2160"/>
              <a:gd name="T8" fmla="*/ 499122 w 211"/>
              <a:gd name="T9" fmla="*/ 2743200 h 2160"/>
              <a:gd name="T10" fmla="*/ 679450 w 211"/>
              <a:gd name="T11" fmla="*/ 2057400 h 2160"/>
              <a:gd name="T12" fmla="*/ 499122 w 211"/>
              <a:gd name="T13" fmla="*/ 1371600 h 2160"/>
              <a:gd name="T14" fmla="*/ 679450 w 211"/>
              <a:gd name="T15" fmla="*/ 685800 h 2160"/>
              <a:gd name="T16" fmla="*/ 499122 w 211"/>
              <a:gd name="T17" fmla="*/ 0 h 2160"/>
              <a:gd name="T18" fmla="*/ 0 w 211"/>
              <a:gd name="T19" fmla="*/ 0 h 2160"/>
              <a:gd name="T20" fmla="*/ 0 w 211"/>
              <a:gd name="T21" fmla="*/ 6858000 h 2160"/>
              <a:gd name="T22" fmla="*/ 499122 w 211"/>
              <a:gd name="T23" fmla="*/ 6858000 h 2160"/>
              <a:gd name="T24" fmla="*/ 679450 w 211"/>
              <a:gd name="T25" fmla="*/ 6172200 h 2160"/>
              <a:gd name="T26" fmla="*/ 499122 w 211"/>
              <a:gd name="T27" fmla="*/ 5486400 h 216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1" h="2160">
                <a:moveTo>
                  <a:pt x="155" y="1728"/>
                </a:moveTo>
                <a:cubicBezTo>
                  <a:pt x="155" y="1620"/>
                  <a:pt x="211" y="1620"/>
                  <a:pt x="211" y="1512"/>
                </a:cubicBezTo>
                <a:cubicBezTo>
                  <a:pt x="211" y="1404"/>
                  <a:pt x="155" y="1404"/>
                  <a:pt x="155" y="1296"/>
                </a:cubicBezTo>
                <a:cubicBezTo>
                  <a:pt x="155" y="1188"/>
                  <a:pt x="211" y="1188"/>
                  <a:pt x="211" y="1080"/>
                </a:cubicBezTo>
                <a:cubicBezTo>
                  <a:pt x="211" y="972"/>
                  <a:pt x="155" y="972"/>
                  <a:pt x="155" y="864"/>
                </a:cubicBezTo>
                <a:cubicBezTo>
                  <a:pt x="155" y="756"/>
                  <a:pt x="211" y="756"/>
                  <a:pt x="211" y="648"/>
                </a:cubicBezTo>
                <a:cubicBezTo>
                  <a:pt x="211" y="540"/>
                  <a:pt x="155" y="540"/>
                  <a:pt x="155" y="432"/>
                </a:cubicBezTo>
                <a:cubicBezTo>
                  <a:pt x="155" y="324"/>
                  <a:pt x="211" y="324"/>
                  <a:pt x="211" y="216"/>
                </a:cubicBezTo>
                <a:cubicBezTo>
                  <a:pt x="211" y="108"/>
                  <a:pt x="155" y="108"/>
                  <a:pt x="155" y="0"/>
                </a:cubicBezTo>
                <a:cubicBezTo>
                  <a:pt x="0" y="0"/>
                  <a:pt x="0" y="0"/>
                  <a:pt x="0" y="0"/>
                </a:cubicBezTo>
                <a:cubicBezTo>
                  <a:pt x="0" y="2160"/>
                  <a:pt x="0" y="2160"/>
                  <a:pt x="0" y="2160"/>
                </a:cubicBezTo>
                <a:cubicBezTo>
                  <a:pt x="155" y="2160"/>
                  <a:pt x="155" y="2160"/>
                  <a:pt x="155" y="2160"/>
                </a:cubicBezTo>
                <a:cubicBezTo>
                  <a:pt x="155" y="2052"/>
                  <a:pt x="211" y="2052"/>
                  <a:pt x="211" y="1944"/>
                </a:cubicBezTo>
                <a:cubicBezTo>
                  <a:pt x="211" y="1836"/>
                  <a:pt x="155" y="1836"/>
                  <a:pt x="155" y="1728"/>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sz="1800"/>
          </a:p>
        </p:txBody>
      </p:sp>
    </p:spTree>
    <p:extLst>
      <p:ext uri="{BB962C8B-B14F-4D97-AF65-F5344CB8AC3E}">
        <p14:creationId xmlns:p14="http://schemas.microsoft.com/office/powerpoint/2010/main" val="3383594385"/>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Lst>
  <p:txStyles>
    <p:titleStyle>
      <a:lvl1pPr algn="l" defTabSz="685800" rtl="0" eaLnBrk="0" fontAlgn="base" hangingPunct="0">
        <a:lnSpc>
          <a:spcPct val="90000"/>
        </a:lnSpc>
        <a:spcBef>
          <a:spcPct val="0"/>
        </a:spcBef>
        <a:spcAft>
          <a:spcPct val="0"/>
        </a:spcAft>
        <a:defRPr sz="5100" kern="1200" cap="all" spc="150">
          <a:solidFill>
            <a:schemeClr val="tx2"/>
          </a:solidFill>
          <a:latin typeface="+mj-lt"/>
          <a:ea typeface="+mj-ea"/>
          <a:cs typeface="+mj-cs"/>
        </a:defRPr>
      </a:lvl1pPr>
      <a:lvl2pPr algn="l" defTabSz="685800" rtl="0" eaLnBrk="0" fontAlgn="base" hangingPunct="0">
        <a:lnSpc>
          <a:spcPct val="90000"/>
        </a:lnSpc>
        <a:spcBef>
          <a:spcPct val="0"/>
        </a:spcBef>
        <a:spcAft>
          <a:spcPct val="0"/>
        </a:spcAft>
        <a:defRPr sz="5100">
          <a:solidFill>
            <a:schemeClr val="tx2"/>
          </a:solidFill>
          <a:latin typeface="Impact" panose="020B0806030902050204" pitchFamily="34" charset="0"/>
        </a:defRPr>
      </a:lvl2pPr>
      <a:lvl3pPr algn="l" defTabSz="685800" rtl="0" eaLnBrk="0" fontAlgn="base" hangingPunct="0">
        <a:lnSpc>
          <a:spcPct val="90000"/>
        </a:lnSpc>
        <a:spcBef>
          <a:spcPct val="0"/>
        </a:spcBef>
        <a:spcAft>
          <a:spcPct val="0"/>
        </a:spcAft>
        <a:defRPr sz="5100">
          <a:solidFill>
            <a:schemeClr val="tx2"/>
          </a:solidFill>
          <a:latin typeface="Impact" panose="020B0806030902050204" pitchFamily="34" charset="0"/>
        </a:defRPr>
      </a:lvl3pPr>
      <a:lvl4pPr algn="l" defTabSz="685800" rtl="0" eaLnBrk="0" fontAlgn="base" hangingPunct="0">
        <a:lnSpc>
          <a:spcPct val="90000"/>
        </a:lnSpc>
        <a:spcBef>
          <a:spcPct val="0"/>
        </a:spcBef>
        <a:spcAft>
          <a:spcPct val="0"/>
        </a:spcAft>
        <a:defRPr sz="5100">
          <a:solidFill>
            <a:schemeClr val="tx2"/>
          </a:solidFill>
          <a:latin typeface="Impact" panose="020B0806030902050204" pitchFamily="34" charset="0"/>
        </a:defRPr>
      </a:lvl4pPr>
      <a:lvl5pPr algn="l" defTabSz="685800" rtl="0" eaLnBrk="0" fontAlgn="base" hangingPunct="0">
        <a:lnSpc>
          <a:spcPct val="90000"/>
        </a:lnSpc>
        <a:spcBef>
          <a:spcPct val="0"/>
        </a:spcBef>
        <a:spcAft>
          <a:spcPct val="0"/>
        </a:spcAft>
        <a:defRPr sz="5100">
          <a:solidFill>
            <a:schemeClr val="tx2"/>
          </a:solidFill>
          <a:latin typeface="Impact" panose="020B0806030902050204" pitchFamily="34" charset="0"/>
        </a:defRPr>
      </a:lvl5pPr>
      <a:lvl6pPr marL="457200" algn="l" defTabSz="685800" rtl="0" fontAlgn="base">
        <a:lnSpc>
          <a:spcPct val="90000"/>
        </a:lnSpc>
        <a:spcBef>
          <a:spcPct val="0"/>
        </a:spcBef>
        <a:spcAft>
          <a:spcPct val="0"/>
        </a:spcAft>
        <a:defRPr sz="5100">
          <a:solidFill>
            <a:schemeClr val="tx2"/>
          </a:solidFill>
          <a:latin typeface="Impact" panose="020B0806030902050204" pitchFamily="34" charset="0"/>
        </a:defRPr>
      </a:lvl6pPr>
      <a:lvl7pPr marL="914400" algn="l" defTabSz="685800" rtl="0" fontAlgn="base">
        <a:lnSpc>
          <a:spcPct val="90000"/>
        </a:lnSpc>
        <a:spcBef>
          <a:spcPct val="0"/>
        </a:spcBef>
        <a:spcAft>
          <a:spcPct val="0"/>
        </a:spcAft>
        <a:defRPr sz="5100">
          <a:solidFill>
            <a:schemeClr val="tx2"/>
          </a:solidFill>
          <a:latin typeface="Impact" panose="020B0806030902050204" pitchFamily="34" charset="0"/>
        </a:defRPr>
      </a:lvl7pPr>
      <a:lvl8pPr marL="1371600" algn="l" defTabSz="685800" rtl="0" fontAlgn="base">
        <a:lnSpc>
          <a:spcPct val="90000"/>
        </a:lnSpc>
        <a:spcBef>
          <a:spcPct val="0"/>
        </a:spcBef>
        <a:spcAft>
          <a:spcPct val="0"/>
        </a:spcAft>
        <a:defRPr sz="5100">
          <a:solidFill>
            <a:schemeClr val="tx2"/>
          </a:solidFill>
          <a:latin typeface="Impact" panose="020B0806030902050204" pitchFamily="34" charset="0"/>
        </a:defRPr>
      </a:lvl8pPr>
      <a:lvl9pPr marL="1828800" algn="l" defTabSz="685800" rtl="0" fontAlgn="base">
        <a:lnSpc>
          <a:spcPct val="90000"/>
        </a:lnSpc>
        <a:spcBef>
          <a:spcPct val="0"/>
        </a:spcBef>
        <a:spcAft>
          <a:spcPct val="0"/>
        </a:spcAft>
        <a:defRPr sz="5100">
          <a:solidFill>
            <a:schemeClr val="tx2"/>
          </a:solidFill>
          <a:latin typeface="Impact" panose="020B0806030902050204" pitchFamily="34" charset="0"/>
        </a:defRPr>
      </a:lvl9pPr>
    </p:titleStyle>
    <p:bodyStyle>
      <a:lvl1pPr marL="228600" indent="-228600" algn="l" defTabSz="685800" rtl="0" eaLnBrk="0" fontAlgn="base" hangingPunct="0">
        <a:lnSpc>
          <a:spcPct val="110000"/>
        </a:lnSpc>
        <a:spcBef>
          <a:spcPts val="700"/>
        </a:spcBef>
        <a:spcAft>
          <a:spcPct val="0"/>
        </a:spcAft>
        <a:buClr>
          <a:schemeClr val="tx2"/>
        </a:buClr>
        <a:buFont typeface="Arial" panose="020B0604020202020204" pitchFamily="34" charset="0"/>
        <a:buChar char="•"/>
        <a:defRPr sz="2000" kern="1200">
          <a:solidFill>
            <a:srgbClr val="595959"/>
          </a:solidFill>
          <a:latin typeface="+mn-lt"/>
          <a:ea typeface="+mn-ea"/>
          <a:cs typeface="+mn-cs"/>
        </a:defRPr>
      </a:lvl1pPr>
      <a:lvl2pPr marL="685800" indent="-228600" algn="l" defTabSz="685800" rtl="0" eaLnBrk="0" fontAlgn="base" hangingPunct="0">
        <a:lnSpc>
          <a:spcPct val="110000"/>
        </a:lnSpc>
        <a:spcBef>
          <a:spcPts val="700"/>
        </a:spcBef>
        <a:spcAft>
          <a:spcPct val="0"/>
        </a:spcAft>
        <a:buClr>
          <a:schemeClr val="tx2"/>
        </a:buClr>
        <a:buFont typeface="Gill Sans MT" panose="020B0502020104020203" pitchFamily="34" charset="-18"/>
        <a:buChar char="–"/>
        <a:defRPr kern="1200">
          <a:solidFill>
            <a:srgbClr val="595959"/>
          </a:solidFill>
          <a:latin typeface="+mn-lt"/>
          <a:ea typeface="+mn-ea"/>
          <a:cs typeface="+mn-cs"/>
        </a:defRPr>
      </a:lvl2pPr>
      <a:lvl3pPr marL="1143000" indent="-228600" algn="l" defTabSz="685800" rtl="0" eaLnBrk="0" fontAlgn="base" hangingPunct="0">
        <a:lnSpc>
          <a:spcPct val="110000"/>
        </a:lnSpc>
        <a:spcBef>
          <a:spcPts val="700"/>
        </a:spcBef>
        <a:spcAft>
          <a:spcPct val="0"/>
        </a:spcAft>
        <a:buClr>
          <a:schemeClr val="tx2"/>
        </a:buClr>
        <a:buFont typeface="Arial" panose="020B0604020202020204" pitchFamily="34" charset="0"/>
        <a:buChar char="•"/>
        <a:defRPr sz="1600" kern="1200">
          <a:solidFill>
            <a:srgbClr val="595959"/>
          </a:solidFill>
          <a:latin typeface="+mn-lt"/>
          <a:ea typeface="+mn-ea"/>
          <a:cs typeface="+mn-cs"/>
        </a:defRPr>
      </a:lvl3pPr>
      <a:lvl4pPr marL="1600200" indent="-228600" algn="l" defTabSz="685800" rtl="0" eaLnBrk="0" fontAlgn="base" hangingPunct="0">
        <a:lnSpc>
          <a:spcPct val="110000"/>
        </a:lnSpc>
        <a:spcBef>
          <a:spcPts val="700"/>
        </a:spcBef>
        <a:spcAft>
          <a:spcPct val="0"/>
        </a:spcAft>
        <a:buClr>
          <a:schemeClr val="tx2"/>
        </a:buClr>
        <a:buFont typeface="Gill Sans MT" panose="020B0502020104020203" pitchFamily="34" charset="-18"/>
        <a:buChar char="–"/>
        <a:defRPr sz="1400" kern="1200">
          <a:solidFill>
            <a:srgbClr val="595959"/>
          </a:solidFill>
          <a:latin typeface="+mn-lt"/>
          <a:ea typeface="+mn-ea"/>
          <a:cs typeface="+mn-cs"/>
        </a:defRPr>
      </a:lvl4pPr>
      <a:lvl5pPr marL="2057400" indent="-228600" algn="l" defTabSz="685800" rtl="0" eaLnBrk="0" fontAlgn="base" hangingPunct="0">
        <a:lnSpc>
          <a:spcPct val="110000"/>
        </a:lnSpc>
        <a:spcBef>
          <a:spcPts val="700"/>
        </a:spcBef>
        <a:spcAft>
          <a:spcPct val="0"/>
        </a:spcAft>
        <a:buClr>
          <a:schemeClr val="tx2"/>
        </a:buClr>
        <a:buFont typeface="Arial" panose="020B0604020202020204" pitchFamily="34" charset="0"/>
        <a:buChar char="•"/>
        <a:defRPr sz="1400" kern="1200">
          <a:solidFill>
            <a:srgbClr val="595959"/>
          </a:solidFill>
          <a:latin typeface="+mn-lt"/>
          <a:ea typeface="+mn-ea"/>
          <a:cs typeface="+mn-cs"/>
        </a:defRPr>
      </a:lvl5pPr>
      <a:lvl6pPr marL="25146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20"/>
          <a:srcRect/>
          <a:stretch>
            <a:fillRect/>
          </a:stretch>
        </a:blipFill>
        <a:effectLst/>
      </p:bgPr>
    </p:bg>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8D0D60B3-0F1F-3FB9-12E0-ED13B3221442}"/>
              </a:ext>
            </a:extLst>
          </p:cNvPr>
          <p:cNvSpPr/>
          <p:nvPr/>
        </p:nvSpPr>
        <p:spPr>
          <a:xfrm>
            <a:off x="8399243" y="1676400"/>
            <a:ext cx="37592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a:extLst>
              <a:ext uri="{FF2B5EF4-FFF2-40B4-BE49-F238E27FC236}">
                <a16:creationId xmlns:a16="http://schemas.microsoft.com/office/drawing/2014/main" id="{B998D3A4-0FF7-5A23-7099-EA5936A0BE3A}"/>
              </a:ext>
            </a:extLst>
          </p:cNvPr>
          <p:cNvSpPr/>
          <p:nvPr/>
        </p:nvSpPr>
        <p:spPr>
          <a:xfrm>
            <a:off x="7586443" y="-457200"/>
            <a:ext cx="21336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a:extLst>
              <a:ext uri="{FF2B5EF4-FFF2-40B4-BE49-F238E27FC236}">
                <a16:creationId xmlns:a16="http://schemas.microsoft.com/office/drawing/2014/main" id="{B8E05FEF-EA0A-A9DC-8B92-9CBBC5841E10}"/>
              </a:ext>
            </a:extLst>
          </p:cNvPr>
          <p:cNvSpPr/>
          <p:nvPr/>
        </p:nvSpPr>
        <p:spPr>
          <a:xfrm>
            <a:off x="8399243" y="6096000"/>
            <a:ext cx="13208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a:extLst>
              <a:ext uri="{FF2B5EF4-FFF2-40B4-BE49-F238E27FC236}">
                <a16:creationId xmlns:a16="http://schemas.microsoft.com/office/drawing/2014/main" id="{0CC422B9-D798-FE63-614B-DD9E497E296C}"/>
              </a:ext>
            </a:extLst>
          </p:cNvPr>
          <p:cNvSpPr/>
          <p:nvPr/>
        </p:nvSpPr>
        <p:spPr>
          <a:xfrm>
            <a:off x="-205317" y="2667000"/>
            <a:ext cx="5588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a:extLst>
              <a:ext uri="{FF2B5EF4-FFF2-40B4-BE49-F238E27FC236}">
                <a16:creationId xmlns:a16="http://schemas.microsoft.com/office/drawing/2014/main" id="{F008C933-8B25-4B46-5AE7-3F90360D82C5}"/>
              </a:ext>
            </a:extLst>
          </p:cNvPr>
          <p:cNvSpPr/>
          <p:nvPr/>
        </p:nvSpPr>
        <p:spPr>
          <a:xfrm>
            <a:off x="-1119717" y="2895600"/>
            <a:ext cx="31496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a:extLst>
              <a:ext uri="{FF2B5EF4-FFF2-40B4-BE49-F238E27FC236}">
                <a16:creationId xmlns:a16="http://schemas.microsoft.com/office/drawing/2014/main" id="{FCADBDAD-3FF2-4542-33F2-6115A9B99D5D}"/>
              </a:ext>
            </a:extLst>
          </p:cNvPr>
          <p:cNvSpPr/>
          <p:nvPr/>
        </p:nvSpPr>
        <p:spPr>
          <a:xfrm>
            <a:off x="10327217" y="0"/>
            <a:ext cx="9144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066" name="Title Placeholder 1">
            <a:extLst>
              <a:ext uri="{FF2B5EF4-FFF2-40B4-BE49-F238E27FC236}">
                <a16:creationId xmlns:a16="http://schemas.microsoft.com/office/drawing/2014/main" id="{9010BAA9-17BB-6E3C-A407-3D19C5DF89B0}"/>
              </a:ext>
            </a:extLst>
          </p:cNvPr>
          <p:cNvSpPr>
            <a:spLocks noGrp="1" noChangeArrowheads="1"/>
          </p:cNvSpPr>
          <p:nvPr>
            <p:ph type="title"/>
          </p:nvPr>
        </p:nvSpPr>
        <p:spPr bwMode="auto">
          <a:xfrm>
            <a:off x="645585" y="452439"/>
            <a:ext cx="9408583"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u-HU" altLang="hu-HU"/>
              <a:t>Mintacím szerkesztése</a:t>
            </a:r>
            <a:endParaRPr lang="en-US" altLang="hu-HU"/>
          </a:p>
        </p:txBody>
      </p:sp>
      <p:sp>
        <p:nvSpPr>
          <p:cNvPr id="2067" name="Text Placeholder 2">
            <a:extLst>
              <a:ext uri="{FF2B5EF4-FFF2-40B4-BE49-F238E27FC236}">
                <a16:creationId xmlns:a16="http://schemas.microsoft.com/office/drawing/2014/main" id="{C3AF732D-8EDF-67D1-D99A-0A693DF71597}"/>
              </a:ext>
            </a:extLst>
          </p:cNvPr>
          <p:cNvSpPr>
            <a:spLocks noGrp="1" noChangeArrowheads="1"/>
          </p:cNvSpPr>
          <p:nvPr>
            <p:ph type="body" idx="1"/>
          </p:nvPr>
        </p:nvSpPr>
        <p:spPr bwMode="auto">
          <a:xfrm>
            <a:off x="1102784" y="2052638"/>
            <a:ext cx="8949267" cy="419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u-HU" altLang="hu-HU"/>
              <a:t>Mintaszöveg szerkesztése</a:t>
            </a:r>
          </a:p>
          <a:p>
            <a:pPr lvl="1"/>
            <a:r>
              <a:rPr lang="hu-HU" altLang="hu-HU"/>
              <a:t>Második szint</a:t>
            </a:r>
          </a:p>
          <a:p>
            <a:pPr lvl="2"/>
            <a:r>
              <a:rPr lang="hu-HU" altLang="hu-HU"/>
              <a:t>Harmadik szint</a:t>
            </a:r>
          </a:p>
          <a:p>
            <a:pPr lvl="3"/>
            <a:r>
              <a:rPr lang="hu-HU" altLang="hu-HU"/>
              <a:t>Negyedik szint</a:t>
            </a:r>
          </a:p>
          <a:p>
            <a:pPr lvl="4"/>
            <a:r>
              <a:rPr lang="hu-HU" altLang="hu-HU"/>
              <a:t>Ötödik szint</a:t>
            </a:r>
            <a:endParaRPr lang="en-US" altLang="hu-HU"/>
          </a:p>
        </p:txBody>
      </p:sp>
      <p:sp>
        <p:nvSpPr>
          <p:cNvPr id="4" name="Date Placeholder 3">
            <a:extLst>
              <a:ext uri="{FF2B5EF4-FFF2-40B4-BE49-F238E27FC236}">
                <a16:creationId xmlns:a16="http://schemas.microsoft.com/office/drawing/2014/main" id="{FDA21497-D413-2FF8-1EC9-760F0A669646}"/>
              </a:ext>
            </a:extLst>
          </p:cNvPr>
          <p:cNvSpPr>
            <a:spLocks noGrp="1"/>
          </p:cNvSpPr>
          <p:nvPr>
            <p:ph type="dt" sz="half" idx="2"/>
          </p:nvPr>
        </p:nvSpPr>
        <p:spPr>
          <a:xfrm rot="5400000">
            <a:off x="10157884" y="1790700"/>
            <a:ext cx="990600" cy="304800"/>
          </a:xfrm>
          <a:prstGeom prst="rect">
            <a:avLst/>
          </a:prstGeom>
        </p:spPr>
        <p:txBody>
          <a:bodyPr vert="horz" lIns="91440" tIns="45720" rIns="91440" bIns="45720" rtlCol="0" anchor="t"/>
          <a:lstStyle>
            <a:lvl1pPr algn="l">
              <a:defRPr sz="1100" b="0" i="0">
                <a:solidFill>
                  <a:schemeClr val="tx1">
                    <a:tint val="75000"/>
                    <a:alpha val="60000"/>
                  </a:schemeClr>
                </a:solidFill>
                <a:latin typeface="Arial" panose="020B0604020202020204" pitchFamily="34" charset="0"/>
              </a:defRPr>
            </a:lvl1pPr>
          </a:lstStyle>
          <a:p>
            <a:pPr>
              <a:defRPr/>
            </a:pPr>
            <a:endParaRPr lang="hu-HU"/>
          </a:p>
        </p:txBody>
      </p:sp>
      <p:sp>
        <p:nvSpPr>
          <p:cNvPr id="5" name="Footer Placeholder 4">
            <a:extLst>
              <a:ext uri="{FF2B5EF4-FFF2-40B4-BE49-F238E27FC236}">
                <a16:creationId xmlns:a16="http://schemas.microsoft.com/office/drawing/2014/main" id="{3A913F97-AB5E-E88D-4C8A-CAE4F61B1CD9}"/>
              </a:ext>
            </a:extLst>
          </p:cNvPr>
          <p:cNvSpPr>
            <a:spLocks noGrp="1"/>
          </p:cNvSpPr>
          <p:nvPr>
            <p:ph type="ftr" sz="quarter" idx="3"/>
          </p:nvPr>
        </p:nvSpPr>
        <p:spPr>
          <a:xfrm rot="5400000">
            <a:off x="8954294" y="3225007"/>
            <a:ext cx="3859213" cy="304800"/>
          </a:xfrm>
          <a:prstGeom prst="rect">
            <a:avLst/>
          </a:prstGeom>
        </p:spPr>
        <p:txBody>
          <a:bodyPr vert="horz" lIns="91440" tIns="45720" rIns="91440" bIns="45720" rtlCol="0" anchor="b"/>
          <a:lstStyle>
            <a:lvl1pPr algn="l">
              <a:defRPr sz="1100" b="0" i="0">
                <a:solidFill>
                  <a:schemeClr val="tx1">
                    <a:tint val="75000"/>
                    <a:alpha val="60000"/>
                  </a:schemeClr>
                </a:solidFill>
                <a:latin typeface="Arial" panose="020B0604020202020204" pitchFamily="34" charset="0"/>
              </a:defRPr>
            </a:lvl1pPr>
          </a:lstStyle>
          <a:p>
            <a:pPr>
              <a:defRPr/>
            </a:pPr>
            <a:endParaRPr lang="hu-HU"/>
          </a:p>
        </p:txBody>
      </p:sp>
      <p:sp>
        <p:nvSpPr>
          <p:cNvPr id="6" name="Slide Number Placeholder 5">
            <a:extLst>
              <a:ext uri="{FF2B5EF4-FFF2-40B4-BE49-F238E27FC236}">
                <a16:creationId xmlns:a16="http://schemas.microsoft.com/office/drawing/2014/main" id="{35BFCC07-F7F5-6950-4A68-0937D79D8A4D}"/>
              </a:ext>
            </a:extLst>
          </p:cNvPr>
          <p:cNvSpPr>
            <a:spLocks noGrp="1"/>
          </p:cNvSpPr>
          <p:nvPr>
            <p:ph type="sldNum" sz="quarter" idx="4"/>
          </p:nvPr>
        </p:nvSpPr>
        <p:spPr bwMode="gray">
          <a:xfrm>
            <a:off x="10354733" y="295275"/>
            <a:ext cx="838200" cy="768350"/>
          </a:xfrm>
          <a:prstGeom prst="rect">
            <a:avLst/>
          </a:prstGeom>
        </p:spPr>
        <p:txBody>
          <a:bodyPr vert="horz" wrap="square" lIns="91440" tIns="45720" rIns="91440" bIns="45720" numCol="1" anchor="b" anchorCtr="0" compatLnSpc="1">
            <a:prstTxWarp prst="textNoShape">
              <a:avLst/>
            </a:prstTxWarp>
          </a:bodyPr>
          <a:lstStyle>
            <a:lvl1pPr algn="ctr">
              <a:defRPr sz="2800">
                <a:solidFill>
                  <a:srgbClr val="FFFFFF"/>
                </a:solidFill>
              </a:defRPr>
            </a:lvl1pPr>
          </a:lstStyle>
          <a:p>
            <a:pPr>
              <a:defRPr/>
            </a:pPr>
            <a:fld id="{6637EDBF-F7AD-4742-BEAF-6E8E0A5D0BDC}" type="slidenum">
              <a:rPr lang="hu-HU" altLang="hu-HU"/>
              <a:pPr>
                <a:defRPr/>
              </a:pPr>
              <a:t>‹#›</a:t>
            </a:fld>
            <a:endParaRPr lang="hu-HU" altLang="hu-HU"/>
          </a:p>
        </p:txBody>
      </p:sp>
    </p:spTree>
    <p:extLst>
      <p:ext uri="{BB962C8B-B14F-4D97-AF65-F5344CB8AC3E}">
        <p14:creationId xmlns:p14="http://schemas.microsoft.com/office/powerpoint/2010/main" val="1992352657"/>
      </p:ext>
    </p:extLst>
  </p:cSld>
  <p:clrMap bg1="dk1" tx1="lt1" bg2="dk2" tx2="lt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 id="2147483831" r:id="rId12"/>
    <p:sldLayoutId id="2147483832" r:id="rId13"/>
    <p:sldLayoutId id="2147483833" r:id="rId14"/>
    <p:sldLayoutId id="2147483834" r:id="rId15"/>
    <p:sldLayoutId id="2147483835" r:id="rId16"/>
    <p:sldLayoutId id="2147483836" r:id="rId17"/>
    <p:sldLayoutId id="2147483837" r:id="rId18"/>
  </p:sldLayoutIdLst>
  <p:txStyles>
    <p:titleStyle>
      <a:lvl1pPr algn="l" defTabSz="457200" rtl="0" eaLnBrk="0" fontAlgn="base" hangingPunct="0">
        <a:spcBef>
          <a:spcPct val="0"/>
        </a:spcBef>
        <a:spcAft>
          <a:spcPct val="0"/>
        </a:spcAft>
        <a:defRPr sz="4200" kern="1200">
          <a:solidFill>
            <a:schemeClr val="tx2"/>
          </a:solidFill>
          <a:latin typeface="+mj-lt"/>
          <a:ea typeface="+mj-ea"/>
          <a:cs typeface="+mj-cs"/>
        </a:defRPr>
      </a:lvl1pPr>
      <a:lvl2pPr algn="l" defTabSz="457200" rtl="0" eaLnBrk="0" fontAlgn="base" hangingPunct="0">
        <a:spcBef>
          <a:spcPct val="0"/>
        </a:spcBef>
        <a:spcAft>
          <a:spcPct val="0"/>
        </a:spcAft>
        <a:defRPr sz="4200">
          <a:solidFill>
            <a:schemeClr val="tx2"/>
          </a:solidFill>
          <a:latin typeface="Century Gothic" panose="020B0502020202020204" pitchFamily="34" charset="0"/>
        </a:defRPr>
      </a:lvl2pPr>
      <a:lvl3pPr algn="l" defTabSz="457200" rtl="0" eaLnBrk="0" fontAlgn="base" hangingPunct="0">
        <a:spcBef>
          <a:spcPct val="0"/>
        </a:spcBef>
        <a:spcAft>
          <a:spcPct val="0"/>
        </a:spcAft>
        <a:defRPr sz="4200">
          <a:solidFill>
            <a:schemeClr val="tx2"/>
          </a:solidFill>
          <a:latin typeface="Century Gothic" panose="020B0502020202020204" pitchFamily="34" charset="0"/>
        </a:defRPr>
      </a:lvl3pPr>
      <a:lvl4pPr algn="l" defTabSz="457200" rtl="0" eaLnBrk="0" fontAlgn="base" hangingPunct="0">
        <a:spcBef>
          <a:spcPct val="0"/>
        </a:spcBef>
        <a:spcAft>
          <a:spcPct val="0"/>
        </a:spcAft>
        <a:defRPr sz="4200">
          <a:solidFill>
            <a:schemeClr val="tx2"/>
          </a:solidFill>
          <a:latin typeface="Century Gothic" panose="020B0502020202020204" pitchFamily="34" charset="0"/>
        </a:defRPr>
      </a:lvl4pPr>
      <a:lvl5pPr algn="l" defTabSz="457200" rtl="0" eaLnBrk="0" fontAlgn="base" hangingPunct="0">
        <a:spcBef>
          <a:spcPct val="0"/>
        </a:spcBef>
        <a:spcAft>
          <a:spcPct val="0"/>
        </a:spcAft>
        <a:defRPr sz="4200">
          <a:solidFill>
            <a:schemeClr val="tx2"/>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rgbClr val="8AD0D6"/>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eaLnBrk="0" fontAlgn="base" hangingPunct="0">
        <a:spcBef>
          <a:spcPts val="1000"/>
        </a:spcBef>
        <a:spcAft>
          <a:spcPct val="0"/>
        </a:spcAft>
        <a:buClr>
          <a:srgbClr val="8AD0D6"/>
        </a:buClr>
        <a:buSzPct val="80000"/>
        <a:buFont typeface="Wingdings 3" panose="05040102010807070707" pitchFamily="18" charset="2"/>
        <a:buChar char=""/>
        <a:defRPr sz="2800" kern="1200">
          <a:solidFill>
            <a:schemeClr val="tx1"/>
          </a:solidFill>
          <a:latin typeface="+mj-lt"/>
          <a:ea typeface="+mj-ea"/>
          <a:cs typeface="+mj-cs"/>
        </a:defRPr>
      </a:lvl2pPr>
      <a:lvl3pPr marL="1143000" indent="-228600" algn="l" defTabSz="457200" rtl="0" eaLnBrk="0" fontAlgn="base" hangingPunct="0">
        <a:spcBef>
          <a:spcPts val="1000"/>
        </a:spcBef>
        <a:spcAft>
          <a:spcPct val="0"/>
        </a:spcAft>
        <a:buClr>
          <a:srgbClr val="8AD0D6"/>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eaLnBrk="0" fontAlgn="base" hangingPunct="0">
        <a:spcBef>
          <a:spcPts val="1000"/>
        </a:spcBef>
        <a:spcAft>
          <a:spcPct val="0"/>
        </a:spcAft>
        <a:buClr>
          <a:srgbClr val="8AD0D6"/>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eaLnBrk="0" fontAlgn="base" hangingPunct="0">
        <a:spcBef>
          <a:spcPts val="1000"/>
        </a:spcBef>
        <a:spcAft>
          <a:spcPct val="0"/>
        </a:spcAft>
        <a:buClr>
          <a:srgbClr val="8AD0D6"/>
        </a:buClr>
        <a:buSzPct val="80000"/>
        <a:buFont typeface="Wingdings 3" panose="05040102010807070707" pitchFamily="18" charset="2"/>
        <a:buChar char=""/>
        <a:defRPr sz="140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hu-HU"/>
              <a:t>Mintacím szerkesztése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11EAACC7-3B3F-47D1-959A-EF58926E955E}" type="datetimeFigureOut">
              <a:rPr lang="en-US" smtClean="0"/>
              <a:t>3/27/2025</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312CC964-A50B-4C29-B4E4-2C30BB34CCF3}" type="slidenum">
              <a:rPr lang="en-US" smtClean="0"/>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4550024"/>
      </p:ext>
    </p:extLst>
  </p:cSld>
  <p:clrMap bg1="lt1" tx1="dk1" bg2="lt2" tx2="dk2" accent1="accent1" accent2="accent2" accent3="accent3" accent4="accent4" accent5="accent5" accent6="accent6" hlink="hlink" folHlink="folHlink"/>
  <p:sldLayoutIdLst>
    <p:sldLayoutId id="2147483839" r:id="rId1"/>
    <p:sldLayoutId id="2147483840" r:id="rId2"/>
    <p:sldLayoutId id="2147483841" r:id="rId3"/>
    <p:sldLayoutId id="2147483842" r:id="rId4"/>
    <p:sldLayoutId id="2147483843" r:id="rId5"/>
    <p:sldLayoutId id="2147483844" r:id="rId6"/>
    <p:sldLayoutId id="2147483845" r:id="rId7"/>
    <p:sldLayoutId id="2147483846" r:id="rId8"/>
    <p:sldLayoutId id="2147483847" r:id="rId9"/>
    <p:sldLayoutId id="2147483848" r:id="rId10"/>
    <p:sldLayoutId id="214748384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3.xml.rels><?xml version="1.0" encoding="UTF-8" standalone="yes"?>
<Relationships xmlns="http://schemas.openxmlformats.org/package/2006/relationships"><Relationship Id="rId3" Type="http://schemas.openxmlformats.org/officeDocument/2006/relationships/hyperlink" Target="https://ujbtk.hu/dr-fabian-peter-a-terrorcselekmeny-buntetojogi-szabalyozasanak-jelene-es-aktualis-kerdesei/" TargetMode="External"/><Relationship Id="rId2" Type="http://schemas.openxmlformats.org/officeDocument/2006/relationships/hyperlink" Target="https://dfk.sze.hu/images/kiadvanyok/Bartko%20Robert%20-%20A%20terrorizmus%20elleni%20kuzdelem%20kriminalpolitikai%20kerdesei.pdf" TargetMode="External"/><Relationship Id="rId1" Type="http://schemas.openxmlformats.org/officeDocument/2006/relationships/slideLayout" Target="../slideLayouts/slideLayout16.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1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jpe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jpeg"/><Relationship Id="rId2" Type="http://schemas.openxmlformats.org/officeDocument/2006/relationships/image" Target="../media/image15.jpeg"/><Relationship Id="rId1" Type="http://schemas.openxmlformats.org/officeDocument/2006/relationships/slideLayout" Target="../slideLayouts/slideLayout6.xml"/><Relationship Id="rId6" Type="http://schemas.openxmlformats.org/officeDocument/2006/relationships/image" Target="../media/image19.jpeg"/><Relationship Id="rId11" Type="http://schemas.openxmlformats.org/officeDocument/2006/relationships/image" Target="../media/image24.png"/><Relationship Id="rId5" Type="http://schemas.openxmlformats.org/officeDocument/2006/relationships/image" Target="../media/image18.jpe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8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9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6.xml"/></Relationships>
</file>

<file path=ppt/slides/_rels/slide9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6.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7" name="Rectangle 116">
            <a:extLst>
              <a:ext uri="{FF2B5EF4-FFF2-40B4-BE49-F238E27FC236}">
                <a16:creationId xmlns:a16="http://schemas.microsoft.com/office/drawing/2014/main" id="{10A34275-CD0A-499C-9600-C96742FACE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9" name="Straight Connector 118">
            <a:extLst>
              <a:ext uri="{FF2B5EF4-FFF2-40B4-BE49-F238E27FC236}">
                <a16:creationId xmlns:a16="http://schemas.microsoft.com/office/drawing/2014/main" id="{1852546B-EF97-46E8-A930-3A033410668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7587" y="2720800"/>
            <a:ext cx="3470809" cy="413266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12801F4A-0A74-45E0-8E5A-65A65252A3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4540"/>
            <a:ext cx="1274412" cy="4967223"/>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AD245F29-ABE7-4BB1-8164-5F4C4604B2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5257800" y="0"/>
            <a:ext cx="6926614" cy="1122363"/>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2" name="Cím 1">
            <a:extLst>
              <a:ext uri="{FF2B5EF4-FFF2-40B4-BE49-F238E27FC236}">
                <a16:creationId xmlns:a16="http://schemas.microsoft.com/office/drawing/2014/main" id="{CBA0B365-3866-D9A9-14D9-D7BD66B5B0DD}"/>
              </a:ext>
            </a:extLst>
          </p:cNvPr>
          <p:cNvSpPr>
            <a:spLocks noGrp="1"/>
          </p:cNvSpPr>
          <p:nvPr>
            <p:ph type="ctrTitle"/>
          </p:nvPr>
        </p:nvSpPr>
        <p:spPr>
          <a:xfrm>
            <a:off x="8286014" y="1122363"/>
            <a:ext cx="3316463" cy="3025308"/>
          </a:xfrm>
        </p:spPr>
        <p:txBody>
          <a:bodyPr>
            <a:normAutofit fontScale="90000"/>
          </a:bodyPr>
          <a:lstStyle/>
          <a:p>
            <a:pPr algn="r"/>
            <a:r>
              <a:rPr lang="hu-HU" sz="3400" dirty="0"/>
              <a:t>Büntetőjog 4</a:t>
            </a:r>
            <a:br>
              <a:rPr lang="hu-HU" sz="3400" dirty="0"/>
            </a:br>
            <a:r>
              <a:rPr lang="hu-HU" sz="3400" dirty="0"/>
              <a:t>(Különös rész 2. félév-1. RÉSZ)</a:t>
            </a:r>
            <a:br>
              <a:rPr lang="hu-HU" sz="3400" dirty="0"/>
            </a:br>
            <a:endParaRPr lang="hu-HU" sz="3400" dirty="0"/>
          </a:p>
        </p:txBody>
      </p:sp>
      <p:sp>
        <p:nvSpPr>
          <p:cNvPr id="3" name="Alcím 2">
            <a:extLst>
              <a:ext uri="{FF2B5EF4-FFF2-40B4-BE49-F238E27FC236}">
                <a16:creationId xmlns:a16="http://schemas.microsoft.com/office/drawing/2014/main" id="{48DF431D-C158-9FCA-9AA0-0B725A53B3BA}"/>
              </a:ext>
            </a:extLst>
          </p:cNvPr>
          <p:cNvSpPr>
            <a:spLocks noGrp="1"/>
          </p:cNvSpPr>
          <p:nvPr>
            <p:ph type="subTitle" idx="1"/>
          </p:nvPr>
        </p:nvSpPr>
        <p:spPr>
          <a:xfrm>
            <a:off x="8350368" y="4386729"/>
            <a:ext cx="3252110" cy="1135529"/>
          </a:xfrm>
        </p:spPr>
        <p:txBody>
          <a:bodyPr>
            <a:normAutofit/>
          </a:bodyPr>
          <a:lstStyle/>
          <a:p>
            <a:pPr algn="r"/>
            <a:r>
              <a:rPr lang="hu-HU" sz="1600" dirty="0"/>
              <a:t>Tóth Mihály</a:t>
            </a:r>
          </a:p>
        </p:txBody>
      </p:sp>
      <p:cxnSp>
        <p:nvCxnSpPr>
          <p:cNvPr id="125" name="Straight Connector 124">
            <a:extLst>
              <a:ext uri="{FF2B5EF4-FFF2-40B4-BE49-F238E27FC236}">
                <a16:creationId xmlns:a16="http://schemas.microsoft.com/office/drawing/2014/main" id="{CF00EEAF-0634-4EEB-81E5-9FBC2170F3F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7102" y="6051582"/>
            <a:ext cx="4847312" cy="806418"/>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53E11676-332F-449D-9A03-6CE4ED25CC3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4225160" y="0"/>
            <a:ext cx="3541141" cy="68580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pic>
        <p:nvPicPr>
          <p:cNvPr id="4" name="Picture 3" descr="Holografikus Neonfény egy fényes háttérrel">
            <a:extLst>
              <a:ext uri="{FF2B5EF4-FFF2-40B4-BE49-F238E27FC236}">
                <a16:creationId xmlns:a16="http://schemas.microsoft.com/office/drawing/2014/main" id="{635D6842-36FF-E01F-5F5F-3810E646F06B}"/>
              </a:ext>
            </a:extLst>
          </p:cNvPr>
          <p:cNvPicPr>
            <a:picLocks noChangeAspect="1"/>
          </p:cNvPicPr>
          <p:nvPr/>
        </p:nvPicPr>
        <p:blipFill rotWithShape="1">
          <a:blip r:embed="rId2"/>
          <a:srcRect t="30051" b="14567"/>
          <a:stretch/>
        </p:blipFill>
        <p:spPr>
          <a:xfrm>
            <a:off x="532755" y="2090708"/>
            <a:ext cx="7228091" cy="2672043"/>
          </a:xfrm>
          <a:prstGeom prst="rect">
            <a:avLst/>
          </a:prstGeom>
        </p:spPr>
      </p:pic>
    </p:spTree>
    <p:extLst>
      <p:ext uri="{BB962C8B-B14F-4D97-AF65-F5344CB8AC3E}">
        <p14:creationId xmlns:p14="http://schemas.microsoft.com/office/powerpoint/2010/main" val="41168238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608C5D30-F9DF-D50D-1567-38A2590A4B23}"/>
              </a:ext>
            </a:extLst>
          </p:cNvPr>
          <p:cNvSpPr>
            <a:spLocks noGrp="1" noChangeArrowheads="1"/>
          </p:cNvSpPr>
          <p:nvPr>
            <p:ph type="title"/>
          </p:nvPr>
        </p:nvSpPr>
        <p:spPr>
          <a:xfrm>
            <a:off x="2135189" y="452439"/>
            <a:ext cx="6929437" cy="1392237"/>
          </a:xfrm>
        </p:spPr>
        <p:txBody>
          <a:bodyPr/>
          <a:lstStyle/>
          <a:p>
            <a:r>
              <a:rPr lang="hu-HU" altLang="hu-HU" sz="4000" dirty="0"/>
              <a:t>A minősített adatra vonatkozó korábbi szabályozás</a:t>
            </a:r>
            <a:br>
              <a:rPr lang="hu-HU" altLang="hu-HU" sz="4000" dirty="0"/>
            </a:br>
            <a:br>
              <a:rPr lang="hu-HU" altLang="hu-HU" sz="4000" dirty="0"/>
            </a:br>
            <a:endParaRPr lang="hu-HU" altLang="hu-HU" sz="4000" dirty="0"/>
          </a:p>
        </p:txBody>
      </p:sp>
      <p:sp>
        <p:nvSpPr>
          <p:cNvPr id="28675" name="Rectangle 3">
            <a:extLst>
              <a:ext uri="{FF2B5EF4-FFF2-40B4-BE49-F238E27FC236}">
                <a16:creationId xmlns:a16="http://schemas.microsoft.com/office/drawing/2014/main" id="{1BD84284-B772-FBBB-941F-53F03B8A0186}"/>
              </a:ext>
            </a:extLst>
          </p:cNvPr>
          <p:cNvSpPr>
            <a:spLocks noGrp="1" noChangeArrowheads="1"/>
          </p:cNvSpPr>
          <p:nvPr>
            <p:ph type="body" idx="1"/>
          </p:nvPr>
        </p:nvSpPr>
        <p:spPr>
          <a:xfrm>
            <a:off x="2640014" y="2852738"/>
            <a:ext cx="6423025" cy="3395662"/>
          </a:xfrm>
        </p:spPr>
        <p:txBody>
          <a:bodyPr/>
          <a:lstStyle/>
          <a:p>
            <a:r>
              <a:rPr lang="hu-HU" altLang="hu-HU" dirty="0">
                <a:solidFill>
                  <a:srgbClr val="FFC000"/>
                </a:solidFill>
              </a:rPr>
              <a:t>Évtizedekig államtitok</a:t>
            </a:r>
            <a:r>
              <a:rPr lang="hu-HU" altLang="hu-HU" dirty="0"/>
              <a:t> és </a:t>
            </a:r>
            <a:r>
              <a:rPr lang="hu-HU" altLang="hu-HU" dirty="0">
                <a:solidFill>
                  <a:srgbClr val="92D050"/>
                </a:solidFill>
              </a:rPr>
              <a:t>szolgálati  titok </a:t>
            </a:r>
            <a:r>
              <a:rPr lang="hu-HU" altLang="hu-HU" dirty="0"/>
              <a:t>között különböztetett</a:t>
            </a:r>
          </a:p>
          <a:p>
            <a:r>
              <a:rPr lang="hu-HU" altLang="hu-HU" dirty="0"/>
              <a:t>A „</a:t>
            </a:r>
            <a:r>
              <a:rPr lang="hu-HU" altLang="hu-HU" dirty="0" err="1"/>
              <a:t>Titktörvény</a:t>
            </a:r>
            <a:r>
              <a:rPr lang="hu-HU" altLang="hu-HU" dirty="0"/>
              <a:t>” mellékletében sorolta fel az államtitok körébe vonható adatokat</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4502264-1944-EAB8-92A7-309E9D89FAB9}"/>
              </a:ext>
            </a:extLst>
          </p:cNvPr>
          <p:cNvSpPr>
            <a:spLocks noGrp="1"/>
          </p:cNvSpPr>
          <p:nvPr>
            <p:ph type="title"/>
          </p:nvPr>
        </p:nvSpPr>
        <p:spPr/>
        <p:txBody>
          <a:bodyPr/>
          <a:lstStyle/>
          <a:p>
            <a:pPr>
              <a:defRPr/>
            </a:pPr>
            <a:r>
              <a:rPr lang="hu-HU" dirty="0"/>
              <a:t>Terrorizmus finanszírozása  1. (2018-tól  módosult)</a:t>
            </a:r>
          </a:p>
        </p:txBody>
      </p:sp>
      <p:sp>
        <p:nvSpPr>
          <p:cNvPr id="3" name="Tartalom helye 2">
            <a:extLst>
              <a:ext uri="{FF2B5EF4-FFF2-40B4-BE49-F238E27FC236}">
                <a16:creationId xmlns:a16="http://schemas.microsoft.com/office/drawing/2014/main" id="{68BC5C09-B7E5-D2D4-6463-6E7182C073C0}"/>
              </a:ext>
            </a:extLst>
          </p:cNvPr>
          <p:cNvSpPr>
            <a:spLocks noGrp="1"/>
          </p:cNvSpPr>
          <p:nvPr>
            <p:ph idx="1"/>
          </p:nvPr>
        </p:nvSpPr>
        <p:spPr>
          <a:xfrm>
            <a:off x="2208213" y="1989138"/>
            <a:ext cx="7200900" cy="4392612"/>
          </a:xfrm>
        </p:spPr>
        <p:txBody>
          <a:bodyPr>
            <a:normAutofit fontScale="25000" lnSpcReduction="20000"/>
          </a:bodyPr>
          <a:lstStyle/>
          <a:p>
            <a:pPr marL="0" indent="0">
              <a:buNone/>
              <a:defRPr/>
            </a:pPr>
            <a:r>
              <a:rPr lang="hu-HU" sz="5600" b="1" dirty="0">
                <a:effectLst/>
              </a:rPr>
              <a:t>318. §</a:t>
            </a:r>
            <a:r>
              <a:rPr lang="hu-HU" sz="5600" b="1" baseline="30000" dirty="0"/>
              <a:t>  </a:t>
            </a:r>
            <a:r>
              <a:rPr lang="hu-HU" sz="5600" dirty="0">
                <a:effectLst/>
              </a:rPr>
              <a:t>(1) Aki</a:t>
            </a:r>
            <a:endParaRPr lang="hu-HU" sz="5600" dirty="0">
              <a:solidFill>
                <a:srgbClr val="00B050"/>
              </a:solidFill>
              <a:effectLst/>
            </a:endParaRPr>
          </a:p>
          <a:p>
            <a:pPr>
              <a:defRPr/>
            </a:pPr>
            <a:r>
              <a:rPr lang="hu-HU" sz="5600" i="1" dirty="0">
                <a:solidFill>
                  <a:srgbClr val="00B050"/>
                </a:solidFill>
                <a:effectLst/>
              </a:rPr>
              <a:t>a) </a:t>
            </a:r>
            <a:r>
              <a:rPr lang="hu-HU" sz="5600" dirty="0">
                <a:solidFill>
                  <a:srgbClr val="00B050"/>
                </a:solidFill>
                <a:effectLst/>
              </a:rPr>
              <a:t>terrorcselekmény </a:t>
            </a:r>
            <a:r>
              <a:rPr lang="hu-HU" sz="5600" dirty="0">
                <a:effectLst/>
              </a:rPr>
              <a:t>feltételeinek biztosításához </a:t>
            </a:r>
            <a:r>
              <a:rPr lang="hu-HU" sz="5600" dirty="0">
                <a:solidFill>
                  <a:srgbClr val="00B050"/>
                </a:solidFill>
                <a:effectLst/>
              </a:rPr>
              <a:t>anyagi eszközt szolgáltat vagy gyűjt,</a:t>
            </a:r>
          </a:p>
          <a:p>
            <a:pPr>
              <a:defRPr/>
            </a:pPr>
            <a:r>
              <a:rPr lang="hu-HU" sz="5600" i="1" dirty="0">
                <a:effectLst/>
              </a:rPr>
              <a:t>b) </a:t>
            </a:r>
            <a:r>
              <a:rPr lang="hu-HU" sz="5600" dirty="0">
                <a:effectLst/>
              </a:rPr>
              <a:t>terrorcselekmény elkövetésére készülő személyt, illetve terrorcselekmény elkövetőjét, vagy e személyekre tekintettel más személyt </a:t>
            </a:r>
            <a:r>
              <a:rPr lang="hu-HU" sz="5600" dirty="0">
                <a:solidFill>
                  <a:srgbClr val="00B050"/>
                </a:solidFill>
                <a:effectLst/>
              </a:rPr>
              <a:t>anyagi eszközzel támogat</a:t>
            </a:r>
            <a:r>
              <a:rPr lang="hu-HU" sz="5600" dirty="0">
                <a:effectLst/>
              </a:rPr>
              <a:t>, vagy</a:t>
            </a:r>
          </a:p>
          <a:p>
            <a:pPr>
              <a:defRPr/>
            </a:pPr>
            <a:r>
              <a:rPr lang="hu-HU" sz="5600" i="1" dirty="0">
                <a:effectLst/>
              </a:rPr>
              <a:t>c) </a:t>
            </a:r>
            <a:r>
              <a:rPr lang="hu-HU" sz="5600" dirty="0">
                <a:effectLst/>
              </a:rPr>
              <a:t>a </a:t>
            </a:r>
            <a:r>
              <a:rPr lang="hu-HU" sz="5600" i="1" dirty="0">
                <a:effectLst/>
              </a:rPr>
              <a:t>b) </a:t>
            </a:r>
            <a:r>
              <a:rPr lang="hu-HU" sz="5600" dirty="0">
                <a:effectLst/>
              </a:rPr>
              <a:t>pontban meghatározott személyek </a:t>
            </a:r>
            <a:r>
              <a:rPr lang="hu-HU" sz="5600" dirty="0">
                <a:solidFill>
                  <a:srgbClr val="00B050"/>
                </a:solidFill>
                <a:effectLst/>
              </a:rPr>
              <a:t>támogatása céljából anyagi eszközt szolgáltat vagy gyűjt,</a:t>
            </a:r>
          </a:p>
          <a:p>
            <a:pPr marL="0" indent="0">
              <a:buNone/>
              <a:defRPr/>
            </a:pPr>
            <a:r>
              <a:rPr lang="hu-HU" sz="5600" dirty="0">
                <a:effectLst/>
              </a:rPr>
              <a:t>bűntett miatt két évtől nyolc évig terjedő szabadságvesztéssel büntetendő.</a:t>
            </a:r>
          </a:p>
          <a:p>
            <a:pPr>
              <a:defRPr/>
            </a:pPr>
            <a:r>
              <a:rPr lang="hu-HU" sz="5600" dirty="0">
                <a:effectLst/>
              </a:rPr>
              <a:t>(2) Aki az (1) bekezdésben meghatározott bűncselekményt terrorcselekmény terrorista csoportban történő elkövetése vagy terrorista csoport tagja érdekében valósítja meg, vagy a terrorista csoport tevékenységét egyéb módon támogatja, vagy a terrorista csoport ilyen támogatása céljából anyagi eszközt szolgáltat vagy gyűjt, öt évtől tíz évig terjedő szabadságvesztéssel büntetendő.</a:t>
            </a:r>
          </a:p>
          <a:p>
            <a:pPr>
              <a:defRPr/>
            </a:pPr>
            <a:r>
              <a:rPr lang="hu-HU" sz="5600" b="1" dirty="0">
                <a:effectLst/>
              </a:rPr>
              <a:t>318/A. §</a:t>
            </a:r>
            <a:r>
              <a:rPr lang="hu-HU" sz="5600" b="1" baseline="30000" dirty="0">
                <a:effectLst/>
              </a:rPr>
              <a:t> </a:t>
            </a:r>
            <a:r>
              <a:rPr lang="hu-HU" sz="5600" b="1" dirty="0">
                <a:effectLst/>
              </a:rPr>
              <a:t> </a:t>
            </a:r>
            <a:r>
              <a:rPr lang="hu-HU" sz="5600" dirty="0">
                <a:effectLst/>
              </a:rPr>
              <a:t>(1) Aki</a:t>
            </a:r>
          </a:p>
          <a:p>
            <a:pPr>
              <a:defRPr/>
            </a:pPr>
            <a:r>
              <a:rPr lang="hu-HU" sz="5600" i="1" dirty="0">
                <a:effectLst/>
              </a:rPr>
              <a:t>a) </a:t>
            </a:r>
            <a:r>
              <a:rPr lang="hu-HU" sz="5600" dirty="0">
                <a:solidFill>
                  <a:srgbClr val="7030A0"/>
                </a:solidFill>
                <a:effectLst/>
              </a:rPr>
              <a:t>terror jellegű bűncselekmény </a:t>
            </a:r>
            <a:r>
              <a:rPr lang="hu-HU" sz="5600" dirty="0">
                <a:effectLst/>
              </a:rPr>
              <a:t>feltételeinek biztosításához </a:t>
            </a:r>
            <a:r>
              <a:rPr lang="hu-HU" sz="5600" dirty="0">
                <a:solidFill>
                  <a:srgbClr val="00B050"/>
                </a:solidFill>
                <a:effectLst/>
              </a:rPr>
              <a:t>anyagi eszközt szolgáltat vagy gyűjt,</a:t>
            </a:r>
          </a:p>
          <a:p>
            <a:pPr>
              <a:defRPr/>
            </a:pPr>
            <a:r>
              <a:rPr lang="hu-HU" sz="5600" i="1" dirty="0">
                <a:effectLst/>
              </a:rPr>
              <a:t>b) </a:t>
            </a:r>
            <a:r>
              <a:rPr lang="hu-HU" sz="5600" dirty="0">
                <a:effectLst/>
              </a:rPr>
              <a:t>terror jellegű bűncselekmény elkövetésére készülő személyt, illetve terror jellegű bűncselekmény elkövetőjét, vagy e személyekre tekintettel más személyt anyagi eszközökkel támogat, vagy</a:t>
            </a:r>
          </a:p>
          <a:p>
            <a:pPr>
              <a:defRPr/>
            </a:pPr>
            <a:r>
              <a:rPr lang="hu-HU" sz="5600" i="1" dirty="0">
                <a:effectLst/>
              </a:rPr>
              <a:t>c) </a:t>
            </a:r>
            <a:r>
              <a:rPr lang="hu-HU" sz="5600" dirty="0">
                <a:effectLst/>
              </a:rPr>
              <a:t>a </a:t>
            </a:r>
            <a:r>
              <a:rPr lang="hu-HU" sz="5600" i="1" dirty="0">
                <a:effectLst/>
              </a:rPr>
              <a:t>b) </a:t>
            </a:r>
            <a:r>
              <a:rPr lang="hu-HU" sz="5600" dirty="0">
                <a:effectLst/>
              </a:rPr>
              <a:t>pontban meghatározott személyek </a:t>
            </a:r>
            <a:r>
              <a:rPr lang="hu-HU" sz="5600" dirty="0">
                <a:solidFill>
                  <a:srgbClr val="00B050"/>
                </a:solidFill>
                <a:effectLst/>
              </a:rPr>
              <a:t>támogatása céljából anyagi eszközt szolgáltat vagy gyűjt,</a:t>
            </a:r>
          </a:p>
          <a:p>
            <a:pPr>
              <a:defRPr/>
            </a:pPr>
            <a:r>
              <a:rPr lang="hu-HU" sz="5600" dirty="0">
                <a:effectLst/>
              </a:rPr>
              <a:t>bűntett miatt három évig terjedő szabadságvesztéssel büntetendő.</a:t>
            </a:r>
          </a:p>
          <a:p>
            <a:pPr>
              <a:defRPr/>
            </a:pPr>
            <a:endParaRPr lang="hu-HU" dirty="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8C6218A6-582F-1805-115B-3B551308E190}"/>
              </a:ext>
            </a:extLst>
          </p:cNvPr>
          <p:cNvSpPr>
            <a:spLocks noGrp="1"/>
          </p:cNvSpPr>
          <p:nvPr>
            <p:ph type="title"/>
          </p:nvPr>
        </p:nvSpPr>
        <p:spPr>
          <a:xfrm>
            <a:off x="3138489" y="1270000"/>
            <a:ext cx="5915025" cy="268288"/>
          </a:xfrm>
        </p:spPr>
        <p:txBody>
          <a:bodyPr>
            <a:normAutofit fontScale="90000"/>
          </a:bodyPr>
          <a:lstStyle/>
          <a:p>
            <a:pPr>
              <a:defRPr/>
            </a:pPr>
            <a:r>
              <a:rPr lang="hu-HU" dirty="0"/>
              <a:t>Terrorizmus finanszírozása -2. (2018-tól)</a:t>
            </a:r>
          </a:p>
        </p:txBody>
      </p:sp>
      <p:sp>
        <p:nvSpPr>
          <p:cNvPr id="3" name="Tartalom helye 2">
            <a:extLst>
              <a:ext uri="{FF2B5EF4-FFF2-40B4-BE49-F238E27FC236}">
                <a16:creationId xmlns:a16="http://schemas.microsoft.com/office/drawing/2014/main" id="{D1775B6C-88E2-D92E-AE88-6677D4436C01}"/>
              </a:ext>
            </a:extLst>
          </p:cNvPr>
          <p:cNvSpPr>
            <a:spLocks noGrp="1"/>
          </p:cNvSpPr>
          <p:nvPr>
            <p:ph idx="1"/>
          </p:nvPr>
        </p:nvSpPr>
        <p:spPr>
          <a:xfrm>
            <a:off x="1992314" y="2349500"/>
            <a:ext cx="8351837" cy="3887788"/>
          </a:xfrm>
        </p:spPr>
        <p:txBody>
          <a:bodyPr>
            <a:normAutofit fontScale="47500" lnSpcReduction="20000"/>
          </a:bodyPr>
          <a:lstStyle/>
          <a:p>
            <a:pPr marL="0" indent="0">
              <a:buNone/>
              <a:defRPr/>
            </a:pPr>
            <a:r>
              <a:rPr lang="hu-HU" sz="2550" dirty="0">
                <a:effectLst/>
              </a:rPr>
              <a:t>(2) Az (1) bekezdés vonatkozásában </a:t>
            </a:r>
            <a:r>
              <a:rPr lang="hu-HU" sz="2550" dirty="0">
                <a:solidFill>
                  <a:srgbClr val="7030A0"/>
                </a:solidFill>
                <a:effectLst/>
              </a:rPr>
              <a:t>terror jellegű bűncselekmény</a:t>
            </a:r>
            <a:r>
              <a:rPr lang="hu-HU" sz="2550" dirty="0">
                <a:effectLst/>
              </a:rPr>
              <a:t>:</a:t>
            </a:r>
          </a:p>
          <a:p>
            <a:pPr>
              <a:defRPr/>
            </a:pPr>
            <a:r>
              <a:rPr lang="hu-HU" sz="2550" i="1" dirty="0">
                <a:effectLst/>
              </a:rPr>
              <a:t>a) </a:t>
            </a:r>
            <a:r>
              <a:rPr lang="hu-HU" sz="2550" dirty="0">
                <a:effectLst/>
              </a:rPr>
              <a:t>az emberölés [160. § (1) bekezdés, 160. § (2) bekezdés, ha a cselekmény a nemzetközi polgári repülést kiszolgáló repülőtéren vagy repülésben levő légijármű fedélzetén vagy tengeren hajózó hajón tartózkodó személy, vagy nemzetközileg védett személy ellen irányul],</a:t>
            </a:r>
          </a:p>
          <a:p>
            <a:pPr>
              <a:defRPr/>
            </a:pPr>
            <a:r>
              <a:rPr lang="hu-HU" sz="2550" i="1" dirty="0">
                <a:effectLst/>
              </a:rPr>
              <a:t>b) </a:t>
            </a:r>
            <a:r>
              <a:rPr lang="hu-HU" sz="2550" dirty="0">
                <a:effectLst/>
              </a:rPr>
              <a:t>a testi sértés (164. §, ha a cselekmény a nemzetközi polgári repülést kiszolgáló repülőtéren vagy repülésben levő légijármű fedélzetén vagy tengeren hajózó hajón tartózkodó személy vagy nemzetközileg védett személy ellen irányul),</a:t>
            </a:r>
          </a:p>
          <a:p>
            <a:pPr>
              <a:defRPr/>
            </a:pPr>
            <a:r>
              <a:rPr lang="hu-HU" sz="2550" i="1" dirty="0">
                <a:effectLst/>
              </a:rPr>
              <a:t>c) </a:t>
            </a:r>
            <a:r>
              <a:rPr lang="hu-HU" sz="2550" dirty="0">
                <a:effectLst/>
              </a:rPr>
              <a:t>az emberrablás [190. § (1)-(4) bekezdés],</a:t>
            </a:r>
          </a:p>
          <a:p>
            <a:pPr>
              <a:defRPr/>
            </a:pPr>
            <a:r>
              <a:rPr lang="hu-HU" sz="2550" i="1" dirty="0">
                <a:effectLst/>
              </a:rPr>
              <a:t>d) </a:t>
            </a:r>
            <a:r>
              <a:rPr lang="hu-HU" sz="2550" dirty="0">
                <a:effectLst/>
              </a:rPr>
              <a:t>a közlekedés biztonsága elleni bűncselekmény (232. §, ha a cselekmény légi jármű vagy tengeren hajózó hajó ellen irányul).</a:t>
            </a:r>
          </a:p>
          <a:p>
            <a:pPr>
              <a:defRPr/>
            </a:pPr>
            <a:r>
              <a:rPr lang="hu-HU" sz="2550" i="1" dirty="0">
                <a:effectLst/>
              </a:rPr>
              <a:t>e) </a:t>
            </a:r>
            <a:r>
              <a:rPr lang="hu-HU" sz="2550" dirty="0">
                <a:effectLst/>
              </a:rPr>
              <a:t>a radioaktív anyaggal visszaélés (250. §),</a:t>
            </a:r>
          </a:p>
          <a:p>
            <a:pPr>
              <a:defRPr/>
            </a:pPr>
            <a:r>
              <a:rPr lang="hu-HU" sz="2550" i="1" dirty="0">
                <a:effectLst/>
              </a:rPr>
              <a:t>f) </a:t>
            </a:r>
            <a:r>
              <a:rPr lang="hu-HU" sz="2550" dirty="0">
                <a:effectLst/>
              </a:rPr>
              <a:t>a rombolás (257. §),</a:t>
            </a:r>
          </a:p>
          <a:p>
            <a:pPr>
              <a:defRPr/>
            </a:pPr>
            <a:r>
              <a:rPr lang="hu-HU" sz="2550" i="1" dirty="0">
                <a:effectLst/>
              </a:rPr>
              <a:t>g) </a:t>
            </a:r>
            <a:r>
              <a:rPr lang="hu-HU" sz="2550" dirty="0">
                <a:effectLst/>
              </a:rPr>
              <a:t>a nemzetközileg védett személy elleni erőszak (313. §),</a:t>
            </a:r>
          </a:p>
          <a:p>
            <a:pPr>
              <a:defRPr/>
            </a:pPr>
            <a:r>
              <a:rPr lang="hu-HU" sz="2550" i="1" dirty="0">
                <a:effectLst/>
              </a:rPr>
              <a:t>h) </a:t>
            </a:r>
            <a:r>
              <a:rPr lang="hu-HU" sz="2550" dirty="0">
                <a:effectLst/>
              </a:rPr>
              <a:t>a jármű hatalomba kerítése (320. §),</a:t>
            </a:r>
          </a:p>
          <a:p>
            <a:pPr>
              <a:defRPr/>
            </a:pPr>
            <a:r>
              <a:rPr lang="hu-HU" sz="2550" i="1" dirty="0">
                <a:effectLst/>
              </a:rPr>
              <a:t>i) </a:t>
            </a:r>
            <a:r>
              <a:rPr lang="hu-HU" sz="2550" dirty="0">
                <a:effectLst/>
              </a:rPr>
              <a:t>a közveszély okozása [322. § (1)-(3) bekezdés],</a:t>
            </a:r>
          </a:p>
          <a:p>
            <a:pPr>
              <a:defRPr/>
            </a:pPr>
            <a:r>
              <a:rPr lang="hu-HU" sz="2550" i="1" dirty="0">
                <a:effectLst/>
              </a:rPr>
              <a:t>j) </a:t>
            </a:r>
            <a:r>
              <a:rPr lang="hu-HU" sz="2550" dirty="0">
                <a:effectLst/>
              </a:rPr>
              <a:t>a közérdekű üzem működésének megzavarása (323. §),</a:t>
            </a:r>
          </a:p>
          <a:p>
            <a:pPr>
              <a:defRPr/>
            </a:pPr>
            <a:r>
              <a:rPr lang="hu-HU" sz="2550" i="1" dirty="0">
                <a:effectLst/>
              </a:rPr>
              <a:t>k) </a:t>
            </a:r>
            <a:r>
              <a:rPr lang="hu-HU" sz="2550" dirty="0">
                <a:effectLst/>
              </a:rPr>
              <a:t>a robbanóanyaggal vagy robbantószerrel visszaélés (324. §, ha a cselekményt közérdekű üzem, illetve középület vagy építmény területén követik el),</a:t>
            </a:r>
          </a:p>
          <a:p>
            <a:pPr>
              <a:defRPr/>
            </a:pPr>
            <a:r>
              <a:rPr lang="hu-HU" sz="2550" i="1" dirty="0">
                <a:effectLst/>
              </a:rPr>
              <a:t>l) </a:t>
            </a:r>
            <a:r>
              <a:rPr lang="hu-HU" sz="2550" dirty="0">
                <a:effectLst/>
              </a:rPr>
              <a:t>a lőfegyverrel vagy lőszerrel visszaélés (325. §, ha a cselekményt közérdekű üzem, illetve középület vagy építmény területén követik el).</a:t>
            </a:r>
          </a:p>
          <a:p>
            <a:pPr>
              <a:defRPr/>
            </a:pPr>
            <a:endParaRPr lang="hu-HU" dirty="0"/>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E1AC84BE-7314-820E-29B9-EB77625A0680}"/>
              </a:ext>
            </a:extLst>
          </p:cNvPr>
          <p:cNvSpPr>
            <a:spLocks noGrp="1" noChangeArrowheads="1"/>
          </p:cNvSpPr>
          <p:nvPr>
            <p:ph type="title"/>
          </p:nvPr>
        </p:nvSpPr>
        <p:spPr/>
        <p:txBody>
          <a:bodyPr/>
          <a:lstStyle/>
          <a:p>
            <a:pPr eaLnBrk="1" hangingPunct="1">
              <a:defRPr/>
            </a:pPr>
            <a:r>
              <a:rPr lang="hu-HU" altLang="hu-HU"/>
              <a:t>Néhány értelmezési kérdés</a:t>
            </a:r>
          </a:p>
        </p:txBody>
      </p:sp>
      <p:sp>
        <p:nvSpPr>
          <p:cNvPr id="39939" name="Rectangle 3">
            <a:extLst>
              <a:ext uri="{FF2B5EF4-FFF2-40B4-BE49-F238E27FC236}">
                <a16:creationId xmlns:a16="http://schemas.microsoft.com/office/drawing/2014/main" id="{AD3486FC-8D85-B4C3-156E-53D68915167C}"/>
              </a:ext>
            </a:extLst>
          </p:cNvPr>
          <p:cNvSpPr>
            <a:spLocks noGrp="1" noChangeArrowheads="1"/>
          </p:cNvSpPr>
          <p:nvPr>
            <p:ph type="body" idx="1"/>
          </p:nvPr>
        </p:nvSpPr>
        <p:spPr>
          <a:xfrm>
            <a:off x="1981200" y="1600201"/>
            <a:ext cx="8229600" cy="5141913"/>
          </a:xfrm>
        </p:spPr>
        <p:txBody>
          <a:bodyPr/>
          <a:lstStyle/>
          <a:p>
            <a:pPr eaLnBrk="1" hangingPunct="1">
              <a:defRPr/>
            </a:pPr>
            <a:r>
              <a:rPr lang="hu-HU" altLang="hu-HU" sz="2400" dirty="0"/>
              <a:t>„A terrorcselekmény abbahagyása” (314. § (3) a) pont)</a:t>
            </a:r>
          </a:p>
          <a:p>
            <a:pPr marL="0" indent="0" eaLnBrk="1" hangingPunct="1">
              <a:buNone/>
              <a:defRPr/>
            </a:pPr>
            <a:r>
              <a:rPr lang="hu-HU" altLang="hu-HU" sz="2400" dirty="0"/>
              <a:t>      -nem azonos az önkéntes elállással! – akkor is megállapítható, ha a „túsztárgyalások” eredménye  (BH 1993.597)</a:t>
            </a:r>
          </a:p>
          <a:p>
            <a:pPr eaLnBrk="1" hangingPunct="1">
              <a:defRPr/>
            </a:pPr>
            <a:r>
              <a:rPr lang="hu-HU" altLang="hu-HU" sz="2400" dirty="0"/>
              <a:t>„súlyos következmény” fogalma     </a:t>
            </a:r>
          </a:p>
          <a:p>
            <a:pPr marL="0" indent="0" eaLnBrk="1" hangingPunct="1">
              <a:buNone/>
              <a:defRPr/>
            </a:pPr>
            <a:r>
              <a:rPr lang="hu-HU" altLang="hu-HU" sz="2400" dirty="0"/>
              <a:t>      - A törvényszövegben megjelölt „súlyos következmény” nem azonos a túszejtés folytán kialakult, és egyébként valóban súlyos helyzettel, hanem az elkövető jogellenes követelésének teljesítéséhez vagy a teljesítés megtagadása folytán a fenyegetésbeváltásához kapcsolódik. (BH 2003.227.)</a:t>
            </a:r>
          </a:p>
          <a:p>
            <a:pPr marL="0" indent="0" eaLnBrk="1" hangingPunct="1">
              <a:buNone/>
              <a:defRPr/>
            </a:pPr>
            <a:endParaRPr lang="hu-HU" altLang="hu-HU" dirty="0"/>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F65D8F7D-2DD8-42B1-2DFA-90A5D9EE389F}"/>
              </a:ext>
            </a:extLst>
          </p:cNvPr>
          <p:cNvSpPr>
            <a:spLocks noGrp="1"/>
          </p:cNvSpPr>
          <p:nvPr>
            <p:ph type="title"/>
          </p:nvPr>
        </p:nvSpPr>
        <p:spPr/>
        <p:txBody>
          <a:bodyPr/>
          <a:lstStyle/>
          <a:p>
            <a:pPr>
              <a:defRPr/>
            </a:pPr>
            <a:r>
              <a:rPr lang="hu-HU" dirty="0"/>
              <a:t>Ajánlott irodalom:</a:t>
            </a:r>
          </a:p>
        </p:txBody>
      </p:sp>
      <p:sp>
        <p:nvSpPr>
          <p:cNvPr id="3" name="Tartalom helye 2">
            <a:extLst>
              <a:ext uri="{FF2B5EF4-FFF2-40B4-BE49-F238E27FC236}">
                <a16:creationId xmlns:a16="http://schemas.microsoft.com/office/drawing/2014/main" id="{C4B00702-9C74-4790-7AB5-C9F7557E801A}"/>
              </a:ext>
            </a:extLst>
          </p:cNvPr>
          <p:cNvSpPr>
            <a:spLocks noGrp="1"/>
          </p:cNvSpPr>
          <p:nvPr>
            <p:ph idx="1"/>
          </p:nvPr>
        </p:nvSpPr>
        <p:spPr/>
        <p:txBody>
          <a:bodyPr/>
          <a:lstStyle/>
          <a:p>
            <a:pPr marL="0" indent="0">
              <a:buNone/>
              <a:defRPr/>
            </a:pPr>
            <a:r>
              <a:rPr lang="hu-HU" sz="1800" dirty="0" err="1"/>
              <a:t>Bartkó</a:t>
            </a:r>
            <a:r>
              <a:rPr lang="hu-HU" sz="1800" dirty="0"/>
              <a:t> Róbert: A terrorizmus elleni küzdelem </a:t>
            </a:r>
            <a:r>
              <a:rPr lang="hu-HU" sz="1800" dirty="0" err="1"/>
              <a:t>kriminálpolitikai</a:t>
            </a:r>
            <a:r>
              <a:rPr lang="hu-HU" sz="1800" dirty="0"/>
              <a:t> kérdései</a:t>
            </a:r>
          </a:p>
          <a:p>
            <a:pPr>
              <a:defRPr/>
            </a:pPr>
            <a:endParaRPr lang="hu-HU" sz="1800" dirty="0"/>
          </a:p>
          <a:p>
            <a:pPr marL="0" indent="0">
              <a:buNone/>
              <a:defRPr/>
            </a:pPr>
            <a:r>
              <a:rPr lang="hu-HU" sz="1800" dirty="0">
                <a:solidFill>
                  <a:srgbClr val="0070C0"/>
                </a:solidFill>
                <a:hlinkClick r:id="rId2"/>
              </a:rPr>
              <a:t>https://dfk.sze.hu/images/kiadvanyok/Bartko%20Robert%20-%20A%20terrorizmus%20elleni%20kuzdelem%20kriminalpolitikai%20kerdesei.pdf</a:t>
            </a:r>
            <a:endParaRPr lang="hu-HU" sz="1800" dirty="0">
              <a:solidFill>
                <a:srgbClr val="0070C0"/>
              </a:solidFill>
            </a:endParaRPr>
          </a:p>
          <a:p>
            <a:pPr marL="0" indent="0">
              <a:buNone/>
              <a:defRPr/>
            </a:pPr>
            <a:endParaRPr lang="hu-HU" sz="1800" dirty="0">
              <a:solidFill>
                <a:srgbClr val="0070C0"/>
              </a:solidFill>
            </a:endParaRPr>
          </a:p>
          <a:p>
            <a:pPr marL="0" indent="0">
              <a:buNone/>
              <a:defRPr/>
            </a:pPr>
            <a:r>
              <a:rPr lang="hu-HU" sz="1800" dirty="0"/>
              <a:t>Fábián Péter: A terrorcselekmény büntetőjogi szabályozásának </a:t>
            </a:r>
            <a:r>
              <a:rPr lang="hu-HU" sz="1800" dirty="0" err="1"/>
              <a:t>jelene</a:t>
            </a:r>
            <a:r>
              <a:rPr lang="hu-HU" sz="1800" dirty="0"/>
              <a:t> és aktuális kérdései </a:t>
            </a:r>
          </a:p>
          <a:p>
            <a:pPr marL="0" indent="0">
              <a:buNone/>
              <a:defRPr/>
            </a:pPr>
            <a:r>
              <a:rPr lang="hu-HU" sz="1800" dirty="0">
                <a:solidFill>
                  <a:srgbClr val="0070C0"/>
                </a:solidFill>
                <a:hlinkClick r:id="rId3"/>
              </a:rPr>
              <a:t>https://ujbtk.hu/dr-fabian-peter-a-terrorcselekmeny-buntetojogi-szabalyozasanak-jelene-es-aktualis-kerdesei/</a:t>
            </a:r>
            <a:endParaRPr lang="hu-HU" sz="1800" dirty="0">
              <a:solidFill>
                <a:srgbClr val="0070C0"/>
              </a:solidFill>
            </a:endParaRPr>
          </a:p>
          <a:p>
            <a:pPr marL="0" indent="0">
              <a:buNone/>
              <a:defRPr/>
            </a:pPr>
            <a:endParaRPr lang="hu-HU" sz="1800" dirty="0"/>
          </a:p>
          <a:p>
            <a:pPr marL="0" indent="0">
              <a:buNone/>
              <a:defRPr/>
            </a:pPr>
            <a:r>
              <a:rPr lang="hu-HU" sz="1800" dirty="0"/>
              <a:t>Tóth Mihály: A terrorcselekmény szabályozásának és gyakorlatának változásai</a:t>
            </a:r>
          </a:p>
          <a:p>
            <a:pPr marL="0" indent="0">
              <a:buNone/>
              <a:defRPr/>
            </a:pPr>
            <a:endParaRPr lang="hu-HU" sz="1800" dirty="0"/>
          </a:p>
          <a:p>
            <a:pPr marL="0" indent="0">
              <a:buNone/>
              <a:defRPr/>
            </a:pPr>
            <a:r>
              <a:rPr lang="hu-HU" sz="1800" dirty="0">
                <a:solidFill>
                  <a:srgbClr val="0070C0"/>
                </a:solidFill>
              </a:rPr>
              <a:t>http://mhtt.eu/hadtudomany/2013/1_2/index.php</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9E4166FE-4986-69F1-286C-FB9F6FB5E7BF}"/>
              </a:ext>
            </a:extLst>
          </p:cNvPr>
          <p:cNvSpPr>
            <a:spLocks noGrp="1" noChangeArrowheads="1"/>
          </p:cNvSpPr>
          <p:nvPr>
            <p:ph type="title" idx="4294967295"/>
          </p:nvPr>
        </p:nvSpPr>
        <p:spPr/>
        <p:txBody>
          <a:bodyPr/>
          <a:lstStyle/>
          <a:p>
            <a:pPr eaLnBrk="1" hangingPunct="1">
              <a:defRPr/>
            </a:pPr>
            <a:r>
              <a:rPr lang="hu-HU" altLang="hu-HU" sz="2100"/>
              <a:t>Jármű hatalomba kerítése (320. §)</a:t>
            </a:r>
          </a:p>
        </p:txBody>
      </p:sp>
      <p:sp>
        <p:nvSpPr>
          <p:cNvPr id="54275" name="Rectangle 3">
            <a:extLst>
              <a:ext uri="{FF2B5EF4-FFF2-40B4-BE49-F238E27FC236}">
                <a16:creationId xmlns:a16="http://schemas.microsoft.com/office/drawing/2014/main" id="{C20F8ECA-2D49-A0DA-9FE3-A963162C22E5}"/>
              </a:ext>
            </a:extLst>
          </p:cNvPr>
          <p:cNvSpPr>
            <a:spLocks noGrp="1" noChangeArrowheads="1"/>
          </p:cNvSpPr>
          <p:nvPr>
            <p:ph type="body" idx="4294967295"/>
          </p:nvPr>
        </p:nvSpPr>
        <p:spPr/>
        <p:txBody>
          <a:bodyPr/>
          <a:lstStyle/>
          <a:p>
            <a:pPr eaLnBrk="1" hangingPunct="1">
              <a:defRPr/>
            </a:pPr>
            <a:r>
              <a:rPr lang="hu-HU" altLang="hu-HU" sz="2100"/>
              <a:t>1971-től csak „légi jármű”</a:t>
            </a:r>
          </a:p>
          <a:p>
            <a:pPr eaLnBrk="1" hangingPunct="1">
              <a:defRPr/>
            </a:pPr>
            <a:r>
              <a:rPr lang="hu-HU" altLang="hu-HU" sz="2100"/>
              <a:t>2003-tól a védett tárgyak köre kibővült.</a:t>
            </a:r>
          </a:p>
          <a:p>
            <a:pPr eaLnBrk="1" hangingPunct="1">
              <a:buFont typeface="Wingdings" panose="05000000000000000000" pitchFamily="2" charset="2"/>
              <a:buNone/>
              <a:defRPr/>
            </a:pPr>
            <a:endParaRPr lang="hu-HU" altLang="hu-HU" sz="2100"/>
          </a:p>
          <a:p>
            <a:pPr eaLnBrk="1" hangingPunct="1">
              <a:buFont typeface="Wingdings" panose="05000000000000000000" pitchFamily="2" charset="2"/>
              <a:buNone/>
              <a:defRPr/>
            </a:pPr>
            <a:r>
              <a:rPr lang="hu-HU" altLang="hu-HU" sz="2100"/>
              <a:t>Az egyes  járművek fogalmát </a:t>
            </a:r>
          </a:p>
          <a:p>
            <a:pPr eaLnBrk="1" hangingPunct="1">
              <a:buFontTx/>
              <a:buChar char="-"/>
              <a:defRPr/>
            </a:pPr>
            <a:r>
              <a:rPr lang="hu-HU" altLang="hu-HU" sz="2100"/>
              <a:t>a légi közlekedésről (1995. XCVII.), </a:t>
            </a:r>
          </a:p>
          <a:p>
            <a:pPr eaLnBrk="1" hangingPunct="1">
              <a:buFontTx/>
              <a:buChar char="-"/>
              <a:defRPr/>
            </a:pPr>
            <a:r>
              <a:rPr lang="hu-HU" altLang="hu-HU" sz="2100"/>
              <a:t>a vasúti közlekedésről (2005. CLXXXIII.),</a:t>
            </a:r>
          </a:p>
          <a:p>
            <a:pPr eaLnBrk="1" hangingPunct="1">
              <a:buFontTx/>
              <a:buChar char="-"/>
              <a:defRPr/>
            </a:pPr>
            <a:r>
              <a:rPr lang="hu-HU" altLang="hu-HU" sz="2100"/>
              <a:t>a vízi közlekedésről (2000. XLII.) szóló törvények és</a:t>
            </a:r>
          </a:p>
          <a:p>
            <a:pPr eaLnBrk="1" hangingPunct="1">
              <a:buFontTx/>
              <a:buChar char="-"/>
              <a:defRPr/>
            </a:pPr>
            <a:r>
              <a:rPr lang="hu-HU" altLang="hu-HU" sz="2100"/>
              <a:t>a KRESZ függeléke határozza meg.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54274"/>
                                        </p:tgtEl>
                                        <p:attrNameLst>
                                          <p:attrName>style.visibility</p:attrName>
                                        </p:attrNameLst>
                                      </p:cBhvr>
                                      <p:to>
                                        <p:strVal val="visible"/>
                                      </p:to>
                                    </p:set>
                                    <p:animEffect transition="in" filter="fade">
                                      <p:cBhvr>
                                        <p:cTn id="7" dur="2000"/>
                                        <p:tgtEl>
                                          <p:spTgt spid="542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4275">
                                            <p:txEl>
                                              <p:pRg st="0" end="0"/>
                                            </p:txEl>
                                          </p:spTgt>
                                        </p:tgtEl>
                                        <p:attrNameLst>
                                          <p:attrName>style.visibility</p:attrName>
                                        </p:attrNameLst>
                                      </p:cBhvr>
                                      <p:to>
                                        <p:strVal val="visible"/>
                                      </p:to>
                                    </p:set>
                                    <p:animEffect transition="in" filter="fade">
                                      <p:cBhvr>
                                        <p:cTn id="12" dur="2000"/>
                                        <p:tgtEl>
                                          <p:spTgt spid="5427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54275">
                                            <p:txEl>
                                              <p:pRg st="1" end="1"/>
                                            </p:txEl>
                                          </p:spTgt>
                                        </p:tgtEl>
                                        <p:attrNameLst>
                                          <p:attrName>style.visibility</p:attrName>
                                        </p:attrNameLst>
                                      </p:cBhvr>
                                      <p:to>
                                        <p:strVal val="visible"/>
                                      </p:to>
                                    </p:set>
                                    <p:animEffect transition="in" filter="fade">
                                      <p:cBhvr>
                                        <p:cTn id="17" dur="2000"/>
                                        <p:tgtEl>
                                          <p:spTgt spid="54275">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54275">
                                            <p:txEl>
                                              <p:pRg st="3" end="3"/>
                                            </p:txEl>
                                          </p:spTgt>
                                        </p:tgtEl>
                                        <p:attrNameLst>
                                          <p:attrName>style.visibility</p:attrName>
                                        </p:attrNameLst>
                                      </p:cBhvr>
                                      <p:to>
                                        <p:strVal val="visible"/>
                                      </p:to>
                                    </p:set>
                                    <p:animEffect transition="in" filter="fade">
                                      <p:cBhvr>
                                        <p:cTn id="22" dur="2000"/>
                                        <p:tgtEl>
                                          <p:spTgt spid="5427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54275">
                                            <p:txEl>
                                              <p:pRg st="4" end="4"/>
                                            </p:txEl>
                                          </p:spTgt>
                                        </p:tgtEl>
                                        <p:attrNameLst>
                                          <p:attrName>style.visibility</p:attrName>
                                        </p:attrNameLst>
                                      </p:cBhvr>
                                      <p:to>
                                        <p:strVal val="visible"/>
                                      </p:to>
                                    </p:set>
                                    <p:animEffect transition="in" filter="fade">
                                      <p:cBhvr>
                                        <p:cTn id="27" dur="2000"/>
                                        <p:tgtEl>
                                          <p:spTgt spid="54275">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54275">
                                            <p:txEl>
                                              <p:pRg st="5" end="5"/>
                                            </p:txEl>
                                          </p:spTgt>
                                        </p:tgtEl>
                                        <p:attrNameLst>
                                          <p:attrName>style.visibility</p:attrName>
                                        </p:attrNameLst>
                                      </p:cBhvr>
                                      <p:to>
                                        <p:strVal val="visible"/>
                                      </p:to>
                                    </p:set>
                                    <p:animEffect transition="in" filter="fade">
                                      <p:cBhvr>
                                        <p:cTn id="32" dur="2000"/>
                                        <p:tgtEl>
                                          <p:spTgt spid="54275">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54275">
                                            <p:txEl>
                                              <p:pRg st="6" end="6"/>
                                            </p:txEl>
                                          </p:spTgt>
                                        </p:tgtEl>
                                        <p:attrNameLst>
                                          <p:attrName>style.visibility</p:attrName>
                                        </p:attrNameLst>
                                      </p:cBhvr>
                                      <p:to>
                                        <p:strVal val="visible"/>
                                      </p:to>
                                    </p:set>
                                    <p:animEffect transition="in" filter="fade">
                                      <p:cBhvr>
                                        <p:cTn id="37" dur="2000"/>
                                        <p:tgtEl>
                                          <p:spTgt spid="54275">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54275">
                                            <p:txEl>
                                              <p:pRg st="7" end="7"/>
                                            </p:txEl>
                                          </p:spTgt>
                                        </p:tgtEl>
                                        <p:attrNameLst>
                                          <p:attrName>style.visibility</p:attrName>
                                        </p:attrNameLst>
                                      </p:cBhvr>
                                      <p:to>
                                        <p:strVal val="visible"/>
                                      </p:to>
                                    </p:set>
                                    <p:animEffect transition="in" filter="fade">
                                      <p:cBhvr>
                                        <p:cTn id="42" dur="2000"/>
                                        <p:tgtEl>
                                          <p:spTgt spid="5427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4" grpId="0"/>
      <p:bldP spid="54275" grpId="0" build="p"/>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FBD79ED7-A944-F604-1FBF-2566BDFB4582}"/>
              </a:ext>
            </a:extLst>
          </p:cNvPr>
          <p:cNvSpPr>
            <a:spLocks noGrp="1" noChangeArrowheads="1"/>
          </p:cNvSpPr>
          <p:nvPr>
            <p:ph type="title" idx="4294967295"/>
          </p:nvPr>
        </p:nvSpPr>
        <p:spPr/>
        <p:txBody>
          <a:bodyPr/>
          <a:lstStyle/>
          <a:p>
            <a:pPr eaLnBrk="1" hangingPunct="1">
              <a:defRPr/>
            </a:pPr>
            <a:r>
              <a:rPr lang="hu-HU" altLang="hu-HU"/>
              <a:t>Az értelmezéshez:</a:t>
            </a:r>
          </a:p>
        </p:txBody>
      </p:sp>
      <p:sp>
        <p:nvSpPr>
          <p:cNvPr id="78851" name="Rectangle 3">
            <a:extLst>
              <a:ext uri="{FF2B5EF4-FFF2-40B4-BE49-F238E27FC236}">
                <a16:creationId xmlns:a16="http://schemas.microsoft.com/office/drawing/2014/main" id="{356D7FF3-E11D-25D1-E4A4-E2E43939617C}"/>
              </a:ext>
            </a:extLst>
          </p:cNvPr>
          <p:cNvSpPr>
            <a:spLocks noGrp="1" noChangeArrowheads="1"/>
          </p:cNvSpPr>
          <p:nvPr>
            <p:ph type="body" idx="4294967295"/>
          </p:nvPr>
        </p:nvSpPr>
        <p:spPr/>
        <p:txBody>
          <a:bodyPr/>
          <a:lstStyle/>
          <a:p>
            <a:pPr eaLnBrk="1" hangingPunct="1">
              <a:defRPr/>
            </a:pPr>
            <a:r>
              <a:rPr lang="hu-HU" altLang="hu-HU" dirty="0"/>
              <a:t>Materiális bűncselekmény,</a:t>
            </a:r>
          </a:p>
          <a:p>
            <a:pPr eaLnBrk="1" hangingPunct="1">
              <a:defRPr/>
            </a:pPr>
            <a:r>
              <a:rPr lang="hu-HU" altLang="hu-HU" dirty="0"/>
              <a:t>Célzatos bűncselekmény, az „ellenőrzés megszerzése” csak egyenes szándékkal történhet (burkolt célzat)</a:t>
            </a:r>
          </a:p>
          <a:p>
            <a:pPr eaLnBrk="1" hangingPunct="1">
              <a:defRPr/>
            </a:pPr>
            <a:r>
              <a:rPr lang="hu-HU" altLang="hu-HU" dirty="0"/>
              <a:t>A minősített esetben írt eredményre (amely felölelheti több ember halálát is) szándékosság és gondatlanság is kiterjedhet.</a:t>
            </a:r>
          </a:p>
          <a:p>
            <a:pPr eaLnBrk="1" hangingPunct="1">
              <a:defRPr/>
            </a:pPr>
            <a:endParaRPr lang="hu-HU" altLang="hu-HU" dirty="0"/>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1AF4AA00-7E56-74FC-882C-EC0D5B04EE74}"/>
              </a:ext>
            </a:extLst>
          </p:cNvPr>
          <p:cNvSpPr>
            <a:spLocks noGrp="1" noChangeArrowheads="1"/>
          </p:cNvSpPr>
          <p:nvPr>
            <p:ph type="title" idx="4294967295"/>
          </p:nvPr>
        </p:nvSpPr>
        <p:spPr/>
        <p:txBody>
          <a:bodyPr/>
          <a:lstStyle/>
          <a:p>
            <a:pPr eaLnBrk="1" hangingPunct="1">
              <a:defRPr/>
            </a:pPr>
            <a:r>
              <a:rPr lang="hu-HU" altLang="hu-HU" sz="2700" dirty="0"/>
              <a:t>Bűnszervezetben részvétel (321. §)</a:t>
            </a:r>
            <a:br>
              <a:rPr lang="hu-HU" altLang="hu-HU" sz="2700" dirty="0"/>
            </a:br>
            <a:r>
              <a:rPr lang="hu-HU" altLang="hu-HU" sz="1350" dirty="0"/>
              <a:t>- A bűncselekmény nem vizsgakérdés, de a fogalom igen! - </a:t>
            </a:r>
          </a:p>
        </p:txBody>
      </p:sp>
      <p:sp>
        <p:nvSpPr>
          <p:cNvPr id="61443" name="Rectangle 3">
            <a:extLst>
              <a:ext uri="{FF2B5EF4-FFF2-40B4-BE49-F238E27FC236}">
                <a16:creationId xmlns:a16="http://schemas.microsoft.com/office/drawing/2014/main" id="{9D031F1E-9100-421B-6A2C-EAA5A138C44B}"/>
              </a:ext>
            </a:extLst>
          </p:cNvPr>
          <p:cNvSpPr>
            <a:spLocks noGrp="1" noChangeArrowheads="1"/>
          </p:cNvSpPr>
          <p:nvPr>
            <p:ph type="body" idx="4294967295"/>
          </p:nvPr>
        </p:nvSpPr>
        <p:spPr/>
        <p:txBody>
          <a:bodyPr/>
          <a:lstStyle/>
          <a:p>
            <a:pPr eaLnBrk="1" hangingPunct="1">
              <a:buFont typeface="Wingdings" panose="05000000000000000000" pitchFamily="2" charset="2"/>
              <a:buNone/>
              <a:defRPr/>
            </a:pPr>
            <a:r>
              <a:rPr lang="hu-HU" altLang="hu-HU" dirty="0"/>
              <a:t>459. § 1. </a:t>
            </a:r>
            <a:r>
              <a:rPr lang="hu-HU" altLang="hu-HU" b="1" i="1" u="sng" dirty="0"/>
              <a:t>bűnszervezet:</a:t>
            </a:r>
            <a:r>
              <a:rPr lang="hu-HU" altLang="hu-HU" dirty="0"/>
              <a:t> </a:t>
            </a:r>
          </a:p>
          <a:p>
            <a:pPr eaLnBrk="1" hangingPunct="1">
              <a:defRPr/>
            </a:pPr>
            <a:r>
              <a:rPr lang="hu-HU" altLang="hu-HU" dirty="0"/>
              <a:t> három vagy több személyből álló,</a:t>
            </a:r>
          </a:p>
          <a:p>
            <a:pPr eaLnBrk="1" hangingPunct="1">
              <a:defRPr/>
            </a:pPr>
            <a:r>
              <a:rPr lang="hu-HU" altLang="hu-HU" dirty="0"/>
              <a:t> hosszabb időre szervezett, hierarchikus</a:t>
            </a:r>
          </a:p>
          <a:p>
            <a:pPr eaLnBrk="1" hangingPunct="1">
              <a:defRPr/>
            </a:pPr>
            <a:r>
              <a:rPr lang="hu-HU" altLang="hu-HU" dirty="0"/>
              <a:t> konspiratívan, összehangoltan működő </a:t>
            </a:r>
          </a:p>
          <a:p>
            <a:pPr eaLnBrk="1" hangingPunct="1">
              <a:defRPr/>
            </a:pPr>
            <a:r>
              <a:rPr lang="hu-HU" altLang="hu-HU" dirty="0"/>
              <a:t>csoport, </a:t>
            </a:r>
          </a:p>
          <a:p>
            <a:pPr eaLnBrk="1" hangingPunct="1">
              <a:defRPr/>
            </a:pPr>
            <a:r>
              <a:rPr lang="hu-HU" altLang="hu-HU" dirty="0"/>
              <a:t>amelynek célja ötévi vagy ezt meghaladó szabadságvesztéssel büntetendő szándékos bűncselekmények elkövetése.</a:t>
            </a:r>
          </a:p>
          <a:p>
            <a:pPr eaLnBrk="1" hangingPunct="1">
              <a:defRPr/>
            </a:pPr>
            <a:endParaRPr lang="hu-HU" altLang="hu-HU" dirty="0"/>
          </a:p>
          <a:p>
            <a:pPr eaLnBrk="1" hangingPunct="1">
              <a:defRPr/>
            </a:pPr>
            <a:endParaRPr lang="hu-HU" altLang="hu-HU" dirty="0"/>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a:extLst>
              <a:ext uri="{FF2B5EF4-FFF2-40B4-BE49-F238E27FC236}">
                <a16:creationId xmlns:a16="http://schemas.microsoft.com/office/drawing/2014/main" id="{ABCA2F94-2116-BD1A-8240-603FEC1CEED2}"/>
              </a:ext>
            </a:extLst>
          </p:cNvPr>
          <p:cNvSpPr>
            <a:spLocks noChangeArrowheads="1"/>
          </p:cNvSpPr>
          <p:nvPr/>
        </p:nvSpPr>
        <p:spPr bwMode="auto">
          <a:xfrm>
            <a:off x="3179764" y="1695451"/>
            <a:ext cx="5940425" cy="4143375"/>
          </a:xfrm>
          <a:prstGeom prst="rect">
            <a:avLst/>
          </a:prstGeom>
          <a:noFill/>
          <a:ln>
            <a:noFill/>
          </a:ln>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eaLnBrk="0" fontAlgn="base" hangingPunct="0">
              <a:spcBef>
                <a:spcPct val="0"/>
              </a:spcBef>
              <a:spcAft>
                <a:spcPct val="0"/>
              </a:spcAft>
              <a:buClrTx/>
              <a:buSzTx/>
              <a:buNone/>
              <a:defRPr/>
            </a:pPr>
            <a:r>
              <a:rPr lang="hu-HU" altLang="hu-HU" sz="1950" b="1" dirty="0">
                <a:solidFill>
                  <a:srgbClr val="000000"/>
                </a:solidFill>
                <a:latin typeface="Tahoma" panose="020B0604030504040204" pitchFamily="34" charset="0"/>
              </a:rPr>
              <a:t>321. § </a:t>
            </a:r>
            <a:r>
              <a:rPr lang="hu-HU" altLang="hu-HU" sz="1950" dirty="0">
                <a:solidFill>
                  <a:srgbClr val="000000"/>
                </a:solidFill>
                <a:latin typeface="Tahoma" panose="020B0604030504040204" pitchFamily="34" charset="0"/>
              </a:rPr>
              <a:t>(1) Aki bűncselekmény bűnszervezetben történő elkövetésére felhív, ajánlkozik, vállalkozik, a közös elkövetésben megállapodik, vagy az elkövetés elősegítése céljából az ehhez szükséges vagy ezt könnyítő feltételeket biztosítja, illetőleg a bűnszervezet tevékenységét egyéb módon támogatja, bűntett miatt egy évtől öt évig terjedő szabadságvesztéssel büntetendő.</a:t>
            </a:r>
          </a:p>
          <a:p>
            <a:pPr eaLnBrk="0" fontAlgn="base" hangingPunct="0">
              <a:spcBef>
                <a:spcPct val="0"/>
              </a:spcBef>
              <a:spcAft>
                <a:spcPct val="0"/>
              </a:spcAft>
              <a:buClrTx/>
              <a:buSzTx/>
              <a:buNone/>
              <a:defRPr/>
            </a:pPr>
            <a:r>
              <a:rPr lang="hu-HU" altLang="hu-HU" sz="1950" dirty="0">
                <a:solidFill>
                  <a:srgbClr val="000000"/>
                </a:solidFill>
                <a:latin typeface="Tahoma" panose="020B0604030504040204" pitchFamily="34" charset="0"/>
              </a:rPr>
              <a:t>(2) Bűnszervezetben részvétel miatt nem büntethető, aki a bűncselekményt, mielőtt az a hatóság tudomására jutott volna, a hatóságnak bejelenti, és az elkövetés körülményeit feltárja.</a:t>
            </a:r>
          </a:p>
          <a:p>
            <a:pPr eaLnBrk="0" fontAlgn="base" hangingPunct="0">
              <a:spcBef>
                <a:spcPct val="50000"/>
              </a:spcBef>
              <a:spcAft>
                <a:spcPct val="0"/>
              </a:spcAft>
              <a:buClrTx/>
              <a:buSzTx/>
              <a:buNone/>
              <a:defRPr/>
            </a:pPr>
            <a:endParaRPr lang="hu-HU" altLang="hu-HU" sz="1950" dirty="0">
              <a:solidFill>
                <a:srgbClr val="000000"/>
              </a:solidFill>
              <a:latin typeface="Tahoma" panose="020B0604030504040204" pitchFamily="34" charset="0"/>
            </a:endParaRPr>
          </a:p>
        </p:txBody>
      </p:sp>
      <p:sp>
        <p:nvSpPr>
          <p:cNvPr id="76803" name="Rectangle 3">
            <a:extLst>
              <a:ext uri="{FF2B5EF4-FFF2-40B4-BE49-F238E27FC236}">
                <a16:creationId xmlns:a16="http://schemas.microsoft.com/office/drawing/2014/main" id="{80BE48B2-7CC9-3CE5-EBF9-9152097D712F}"/>
              </a:ext>
            </a:extLst>
          </p:cNvPr>
          <p:cNvSpPr>
            <a:spLocks noGrp="1" noChangeArrowheads="1"/>
          </p:cNvSpPr>
          <p:nvPr>
            <p:ph type="title"/>
          </p:nvPr>
        </p:nvSpPr>
        <p:spPr/>
        <p:txBody>
          <a:bodyPr/>
          <a:lstStyle/>
          <a:p>
            <a:pPr eaLnBrk="1" hangingPunct="1">
              <a:defRPr/>
            </a:pPr>
            <a:r>
              <a:rPr lang="hu-HU" altLang="hu-HU" sz="2400" dirty="0"/>
              <a:t>A bűnszervezetben részvétel tényállása:</a:t>
            </a:r>
            <a:br>
              <a:rPr lang="hu-HU" altLang="hu-HU" sz="2400" dirty="0"/>
            </a:br>
            <a:r>
              <a:rPr lang="hu-HU" altLang="hu-HU" sz="2000" b="0" dirty="0"/>
              <a:t>(kérdés, ez feltételez-e már meglévő szervezetet, vagy annak létrehozását is felöleli)</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E171FC52-776A-B8D2-DE40-CEF36B239A7C}"/>
              </a:ext>
            </a:extLst>
          </p:cNvPr>
          <p:cNvSpPr>
            <a:spLocks noGrp="1"/>
          </p:cNvSpPr>
          <p:nvPr>
            <p:ph type="title"/>
          </p:nvPr>
        </p:nvSpPr>
        <p:spPr/>
        <p:txBody>
          <a:bodyPr/>
          <a:lstStyle/>
          <a:p>
            <a:pPr>
              <a:defRPr/>
            </a:pPr>
            <a:r>
              <a:rPr lang="hu-HU" sz="1800" dirty="0"/>
              <a:t>A Kúria Büntető Kollégiuma a 2019. október 10. napján tartott tanácselnöki értekezleten értelmezte a megváltozott bűnszervezet-fogalmat. </a:t>
            </a:r>
            <a:br>
              <a:rPr lang="hu-HU" sz="1800" dirty="0"/>
            </a:br>
            <a:r>
              <a:rPr lang="hu-HU" sz="1800" b="0" dirty="0"/>
              <a:t>(ez igyekszik a módosítás </a:t>
            </a:r>
            <a:r>
              <a:rPr lang="hu-HU" sz="1800" b="0" dirty="0" err="1"/>
              <a:t>tényeleges</a:t>
            </a:r>
            <a:r>
              <a:rPr lang="hu-HU" sz="1800" b="0" dirty="0"/>
              <a:t> jelentőségét csökkenteni)</a:t>
            </a:r>
            <a:br>
              <a:rPr lang="hu-HU" sz="1800" b="0" dirty="0"/>
            </a:br>
            <a:endParaRPr lang="hu-HU" sz="1800" b="0" dirty="0"/>
          </a:p>
        </p:txBody>
      </p:sp>
      <p:sp>
        <p:nvSpPr>
          <p:cNvPr id="3" name="Tartalom helye 2">
            <a:extLst>
              <a:ext uri="{FF2B5EF4-FFF2-40B4-BE49-F238E27FC236}">
                <a16:creationId xmlns:a16="http://schemas.microsoft.com/office/drawing/2014/main" id="{86F50B0F-24FE-72A3-141F-8CC5D4ED28C1}"/>
              </a:ext>
            </a:extLst>
          </p:cNvPr>
          <p:cNvSpPr>
            <a:spLocks noGrp="1"/>
          </p:cNvSpPr>
          <p:nvPr>
            <p:ph idx="1"/>
          </p:nvPr>
        </p:nvSpPr>
        <p:spPr>
          <a:xfrm>
            <a:off x="1981200" y="1420814"/>
            <a:ext cx="7931150" cy="4816475"/>
          </a:xfrm>
        </p:spPr>
        <p:txBody>
          <a:bodyPr/>
          <a:lstStyle/>
          <a:p>
            <a:pPr>
              <a:defRPr/>
            </a:pPr>
            <a:r>
              <a:rPr lang="hu-HU" sz="1800" dirty="0"/>
              <a:t>Mivel a törvény nem tartalmaz a „hierarchikusan szervezett” és a „konspiratívan működő” fogalmi ismérvekhez értelmezést, ezért az a bíróságok feladata. </a:t>
            </a:r>
          </a:p>
          <a:p>
            <a:pPr>
              <a:defRPr/>
            </a:pPr>
            <a:r>
              <a:rPr lang="hu-HU" sz="1800" dirty="0"/>
              <a:t>Minden egyes tényállás esetén a bíróság vizsgálja a bűnszervezetben elkövetés meglétét, és ennek lényege mindig az alanyi oldal vizsgálata, miszerint a terhelt tudatát át kell fognia annak, hogy az általa elkövetett bűncselekményt bűnszervezetben valósítják meg.</a:t>
            </a:r>
          </a:p>
          <a:p>
            <a:pPr>
              <a:defRPr/>
            </a:pPr>
            <a:r>
              <a:rPr lang="hu-HU" sz="1800" dirty="0"/>
              <a:t>A fogalom megváltozása nem jelenti szükségképpen a jogalkalmazói újragondolást. Ezt azzal támasztja alá, hogy a Kúria egyetértett a Legfőbb Ügyészség álláspontjával, mely szerint </a:t>
            </a:r>
            <a:r>
              <a:rPr lang="hu-HU" sz="1800" dirty="0">
                <a:solidFill>
                  <a:srgbClr val="0070C0"/>
                </a:solidFill>
              </a:rPr>
              <a:t>már egy résztvevő szervezői, koordináló és irányító szerepét alátámasztó adat megléte is olyan alá-fölérendeltségi viszonyt jelenthet, amely megalapozhatja az új definíció szerint is a bűnszervezet megállapítását. Így a hierarchikus szervezettségnek nem feltétele, hogy a bűnszervezet összes résztvevője a szervezet hierarchiájában elhelyezett legyen. </a:t>
            </a:r>
            <a:r>
              <a:rPr lang="hu-HU" sz="1800" dirty="0">
                <a:solidFill>
                  <a:srgbClr val="FF0000"/>
                </a:solidFill>
              </a:rPr>
              <a:t>A konspiratív működés a Kúria szerint valójában a  korábbi fogalom összehangolt működési ismérvével egyezőnek tekinthető, abban az esetben, ha a bűnszervezet tevékenysége a külvilág elől rejtve valósul meg az egyes cselekményekhez kapcsolódó személyek összehangolt tevékenységével</a:t>
            </a:r>
            <a:r>
              <a:rPr lang="hu-HU" sz="1350" dirty="0">
                <a:solidFill>
                  <a:srgbClr val="FF0000"/>
                </a:solidFill>
              </a:rPr>
              <a:t>. </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09">
            <a:extLst>
              <a:ext uri="{FF2B5EF4-FFF2-40B4-BE49-F238E27FC236}">
                <a16:creationId xmlns:a16="http://schemas.microsoft.com/office/drawing/2014/main" id="{FF4FFACA-EEC3-83F0-BBC9-DBB2E5BD32A0}"/>
              </a:ext>
            </a:extLst>
          </p:cNvPr>
          <p:cNvSpPr>
            <a:spLocks noChangeArrowheads="1"/>
          </p:cNvSpPr>
          <p:nvPr/>
        </p:nvSpPr>
        <p:spPr bwMode="auto">
          <a:xfrm>
            <a:off x="3903663" y="2287589"/>
            <a:ext cx="184150" cy="300037"/>
          </a:xfrm>
          <a:prstGeom prst="rect">
            <a:avLst/>
          </a:prstGeom>
          <a:noFill/>
          <a:ln>
            <a:noFill/>
          </a:ln>
        </p:spPr>
        <p:txBody>
          <a:bodyPr wrap="none">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eaLnBrk="0" fontAlgn="base" hangingPunct="0">
              <a:spcBef>
                <a:spcPct val="0"/>
              </a:spcBef>
              <a:spcAft>
                <a:spcPct val="0"/>
              </a:spcAft>
              <a:buClrTx/>
              <a:buSzTx/>
              <a:buNone/>
              <a:defRPr/>
            </a:pPr>
            <a:endParaRPr lang="hu-HU" altLang="hu-HU" sz="1350">
              <a:solidFill>
                <a:srgbClr val="000000"/>
              </a:solidFill>
              <a:latin typeface="Tahoma" panose="020B0604030504040204" pitchFamily="34" charset="0"/>
            </a:endParaRPr>
          </a:p>
        </p:txBody>
      </p:sp>
      <p:grpSp>
        <p:nvGrpSpPr>
          <p:cNvPr id="57347" name="Group 95">
            <a:extLst>
              <a:ext uri="{FF2B5EF4-FFF2-40B4-BE49-F238E27FC236}">
                <a16:creationId xmlns:a16="http://schemas.microsoft.com/office/drawing/2014/main" id="{E265782D-BDC7-CA03-A5F8-EE611CD216CE}"/>
              </a:ext>
            </a:extLst>
          </p:cNvPr>
          <p:cNvGrpSpPr>
            <a:grpSpLocks noChangeAspect="1"/>
          </p:cNvGrpSpPr>
          <p:nvPr/>
        </p:nvGrpSpPr>
        <p:grpSpPr bwMode="auto">
          <a:xfrm>
            <a:off x="3903663" y="2287589"/>
            <a:ext cx="2057400" cy="257175"/>
            <a:chOff x="2198" y="1635"/>
            <a:chExt cx="7200" cy="926"/>
          </a:xfrm>
        </p:grpSpPr>
        <p:sp>
          <p:nvSpPr>
            <p:cNvPr id="57376" name="AutoShape 96">
              <a:extLst>
                <a:ext uri="{FF2B5EF4-FFF2-40B4-BE49-F238E27FC236}">
                  <a16:creationId xmlns:a16="http://schemas.microsoft.com/office/drawing/2014/main" id="{C7490D22-3D3F-418C-3536-07367754D392}"/>
                </a:ext>
              </a:extLst>
            </p:cNvPr>
            <p:cNvSpPr>
              <a:spLocks noChangeAspect="1" noChangeArrowheads="1" noTextEdit="1"/>
            </p:cNvSpPr>
            <p:nvPr/>
          </p:nvSpPr>
          <p:spPr bwMode="auto">
            <a:xfrm>
              <a:off x="2198" y="1635"/>
              <a:ext cx="7200" cy="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spcBef>
                  <a:spcPct val="0"/>
                </a:spcBef>
                <a:spcAft>
                  <a:spcPct val="0"/>
                </a:spcAft>
              </a:pPr>
              <a:endParaRPr lang="hu-HU">
                <a:solidFill>
                  <a:srgbClr val="000000"/>
                </a:solidFill>
                <a:latin typeface="Times New Roman" panose="02020603050405020304" pitchFamily="18" charset="0"/>
              </a:endParaRPr>
            </a:p>
          </p:txBody>
        </p:sp>
      </p:grpSp>
      <p:graphicFrame>
        <p:nvGraphicFramePr>
          <p:cNvPr id="73918" name="Group 190">
            <a:extLst>
              <a:ext uri="{FF2B5EF4-FFF2-40B4-BE49-F238E27FC236}">
                <a16:creationId xmlns:a16="http://schemas.microsoft.com/office/drawing/2014/main" id="{A4FEF121-8003-B6B5-7580-64C2BAE73D5A}"/>
              </a:ext>
            </a:extLst>
          </p:cNvPr>
          <p:cNvGraphicFramePr>
            <a:graphicFrameLocks noGrp="1"/>
          </p:cNvGraphicFramePr>
          <p:nvPr/>
        </p:nvGraphicFramePr>
        <p:xfrm>
          <a:off x="3179764" y="1268414"/>
          <a:ext cx="5832475" cy="4759326"/>
        </p:xfrm>
        <a:graphic>
          <a:graphicData uri="http://schemas.openxmlformats.org/drawingml/2006/table">
            <a:tbl>
              <a:tblPr/>
              <a:tblGrid>
                <a:gridCol w="2916237">
                  <a:extLst>
                    <a:ext uri="{9D8B030D-6E8A-4147-A177-3AD203B41FA5}">
                      <a16:colId xmlns:a16="http://schemas.microsoft.com/office/drawing/2014/main" val="20000"/>
                    </a:ext>
                  </a:extLst>
                </a:gridCol>
                <a:gridCol w="2916238">
                  <a:extLst>
                    <a:ext uri="{9D8B030D-6E8A-4147-A177-3AD203B41FA5}">
                      <a16:colId xmlns:a16="http://schemas.microsoft.com/office/drawing/2014/main" val="20001"/>
                    </a:ext>
                  </a:extLst>
                </a:gridCol>
              </a:tblGrid>
              <a:tr h="384720">
                <a:tc>
                  <a:txBody>
                    <a:bodyPr/>
                    <a:lstStyle>
                      <a:lvl1pPr marL="342900" indent="-342900">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FFFFFF"/>
                            </a:outerShdw>
                          </a:effectLst>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defRPr sz="2000">
                          <a:solidFill>
                            <a:schemeClr val="tx1"/>
                          </a:solidFill>
                          <a:effectLst>
                            <a:outerShdw blurRad="38100" dist="38100" dir="2700000" algn="tl">
                              <a:srgbClr val="FFFFFF"/>
                            </a:outerShdw>
                          </a:effectLst>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5pPr>
                      <a:lvl6pPr marL="2514600" indent="-228600"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6pPr>
                      <a:lvl7pPr marL="2971800" indent="-228600"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7pPr>
                      <a:lvl8pPr marL="3429000" indent="-228600"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8pPr>
                      <a:lvl9pPr marL="3886200" indent="-228600"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hu-HU" altLang="hu-HU" sz="1500" b="1" i="0" u="none" strike="noStrike" cap="none" normalizeH="0" baseline="0">
                          <a:ln>
                            <a:noFill/>
                          </a:ln>
                          <a:solidFill>
                            <a:schemeClr val="tx1"/>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bűnszövetség</a:t>
                      </a:r>
                      <a:endParaRPr kumimoji="0" lang="hu-HU" altLang="hu-HU" sz="15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endParaRPr>
                    </a:p>
                  </a:txBody>
                  <a:tcPr marL="68589" marR="68589" marT="34303" marB="3430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FFFFFF"/>
                            </a:outerShdw>
                          </a:effectLst>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defRPr sz="2000">
                          <a:solidFill>
                            <a:schemeClr val="tx1"/>
                          </a:solidFill>
                          <a:effectLst>
                            <a:outerShdw blurRad="38100" dist="38100" dir="2700000" algn="tl">
                              <a:srgbClr val="FFFFFF"/>
                            </a:outerShdw>
                          </a:effectLst>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5pPr>
                      <a:lvl6pPr marL="2514600" indent="-228600"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6pPr>
                      <a:lvl7pPr marL="2971800" indent="-228600"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7pPr>
                      <a:lvl8pPr marL="3429000" indent="-228600"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8pPr>
                      <a:lvl9pPr marL="3886200" indent="-228600"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hu-HU" altLang="hu-HU" sz="1500" b="1" i="0" u="none" strike="noStrike" cap="none" normalizeH="0" baseline="0">
                          <a:ln>
                            <a:noFill/>
                          </a:ln>
                          <a:solidFill>
                            <a:schemeClr val="tx1"/>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bűnszervezet</a:t>
                      </a:r>
                      <a:endParaRPr kumimoji="0" lang="hu-HU" altLang="hu-HU" sz="15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endParaRPr>
                    </a:p>
                  </a:txBody>
                  <a:tcPr marL="68589" marR="68589" marT="34303" marB="3430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47796">
                <a:tc>
                  <a:txBody>
                    <a:bodyPr/>
                    <a:lstStyle>
                      <a:lvl1pPr marL="342900" indent="-342900">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FFFFFF"/>
                            </a:outerShdw>
                          </a:effectLst>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defRPr sz="2000">
                          <a:solidFill>
                            <a:schemeClr val="tx1"/>
                          </a:solidFill>
                          <a:effectLst>
                            <a:outerShdw blurRad="38100" dist="38100" dir="2700000" algn="tl">
                              <a:srgbClr val="FFFFFF"/>
                            </a:outerShdw>
                          </a:effectLst>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5pPr>
                      <a:lvl6pPr marL="2514600" indent="-228600"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6pPr>
                      <a:lvl7pPr marL="2971800" indent="-228600"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7pPr>
                      <a:lvl8pPr marL="3429000" indent="-228600"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8pPr>
                      <a:lvl9pPr marL="3886200" indent="-228600"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hu-HU" altLang="hu-HU" sz="1500" b="0" i="0" u="none" strike="noStrike" cap="none" normalizeH="0" baseline="0">
                          <a:ln>
                            <a:noFill/>
                          </a:ln>
                          <a:solidFill>
                            <a:schemeClr val="tx1"/>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Legalább </a:t>
                      </a:r>
                      <a:r>
                        <a:rPr kumimoji="0" lang="hu-HU" altLang="hu-HU" sz="1500" b="1" i="0" u="none" strike="noStrike" cap="none" normalizeH="0" baseline="0">
                          <a:ln>
                            <a:noFill/>
                          </a:ln>
                          <a:solidFill>
                            <a:schemeClr val="tx1"/>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két</a:t>
                      </a:r>
                      <a:r>
                        <a:rPr kumimoji="0" lang="hu-HU" altLang="hu-HU" sz="1500" b="0" i="0" u="none" strike="noStrike" cap="none" normalizeH="0" baseline="0">
                          <a:ln>
                            <a:noFill/>
                          </a:ln>
                          <a:solidFill>
                            <a:schemeClr val="tx1"/>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fő</a:t>
                      </a:r>
                      <a:endParaRPr kumimoji="0" lang="hu-HU" altLang="hu-HU" sz="15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endParaRPr>
                    </a:p>
                  </a:txBody>
                  <a:tcPr marL="68589" marR="68589" marT="34303" marB="3430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FFFFFF"/>
                            </a:outerShdw>
                          </a:effectLst>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defRPr sz="2000">
                          <a:solidFill>
                            <a:schemeClr val="tx1"/>
                          </a:solidFill>
                          <a:effectLst>
                            <a:outerShdw blurRad="38100" dist="38100" dir="2700000" algn="tl">
                              <a:srgbClr val="FFFFFF"/>
                            </a:outerShdw>
                          </a:effectLst>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5pPr>
                      <a:lvl6pPr marL="2514600" indent="-228600"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6pPr>
                      <a:lvl7pPr marL="2971800" indent="-228600"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7pPr>
                      <a:lvl8pPr marL="3429000" indent="-228600"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8pPr>
                      <a:lvl9pPr marL="3886200" indent="-228600"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hu-HU" altLang="hu-HU" sz="1500" b="0" i="0" u="none" strike="noStrike" cap="none" normalizeH="0" baseline="0">
                          <a:ln>
                            <a:noFill/>
                          </a:ln>
                          <a:solidFill>
                            <a:schemeClr val="tx1"/>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Legalább </a:t>
                      </a:r>
                      <a:r>
                        <a:rPr kumimoji="0" lang="hu-HU" altLang="hu-HU" sz="1500" b="1" i="0" u="none" strike="noStrike" cap="none" normalizeH="0" baseline="0">
                          <a:ln>
                            <a:noFill/>
                          </a:ln>
                          <a:solidFill>
                            <a:schemeClr val="tx1"/>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három</a:t>
                      </a:r>
                      <a:r>
                        <a:rPr kumimoji="0" lang="hu-HU" altLang="hu-HU" sz="1500" b="0" i="0" u="none" strike="noStrike" cap="none" normalizeH="0" baseline="0">
                          <a:ln>
                            <a:noFill/>
                          </a:ln>
                          <a:solidFill>
                            <a:schemeClr val="tx1"/>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fő</a:t>
                      </a:r>
                      <a:endParaRPr kumimoji="0" lang="hu-HU" altLang="hu-HU" sz="15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endParaRPr>
                    </a:p>
                  </a:txBody>
                  <a:tcPr marL="68589" marR="68589" marT="34303" marB="3430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46606">
                <a:tc>
                  <a:txBody>
                    <a:bodyPr/>
                    <a:lstStyle>
                      <a:lvl1pPr marL="342900" indent="-342900">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FFFFFF"/>
                            </a:outerShdw>
                          </a:effectLst>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defRPr sz="2000">
                          <a:solidFill>
                            <a:schemeClr val="tx1"/>
                          </a:solidFill>
                          <a:effectLst>
                            <a:outerShdw blurRad="38100" dist="38100" dir="2700000" algn="tl">
                              <a:srgbClr val="FFFFFF"/>
                            </a:outerShdw>
                          </a:effectLst>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5pPr>
                      <a:lvl6pPr marL="2514600" indent="-228600"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6pPr>
                      <a:lvl7pPr marL="2971800" indent="-228600"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7pPr>
                      <a:lvl8pPr marL="3429000" indent="-228600"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8pPr>
                      <a:lvl9pPr marL="3886200" indent="-228600"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hu-HU" altLang="hu-HU" sz="1500" b="1" i="0" u="none" strike="noStrike" cap="none" normalizeH="0" baseline="0">
                          <a:ln>
                            <a:noFill/>
                          </a:ln>
                          <a:solidFill>
                            <a:schemeClr val="tx1"/>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szervezett</a:t>
                      </a:r>
                      <a:endParaRPr kumimoji="0" lang="hu-HU" altLang="hu-HU" sz="15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endParaRPr>
                    </a:p>
                  </a:txBody>
                  <a:tcPr marL="68589" marR="68589" marT="34303" marB="3430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FFFFFF"/>
                            </a:outerShdw>
                          </a:effectLst>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defRPr sz="2000">
                          <a:solidFill>
                            <a:schemeClr val="tx1"/>
                          </a:solidFill>
                          <a:effectLst>
                            <a:outerShdw blurRad="38100" dist="38100" dir="2700000" algn="tl">
                              <a:srgbClr val="FFFFFF"/>
                            </a:outerShdw>
                          </a:effectLst>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5pPr>
                      <a:lvl6pPr marL="2514600" indent="-228600"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6pPr>
                      <a:lvl7pPr marL="2971800" indent="-228600"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7pPr>
                      <a:lvl8pPr marL="3429000" indent="-228600"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8pPr>
                      <a:lvl9pPr marL="3886200" indent="-228600"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hu-HU" altLang="hu-HU" sz="1500" b="1" i="0" u="none" strike="noStrike" cap="none" normalizeH="0" baseline="0" dirty="0">
                          <a:ln>
                            <a:noFill/>
                          </a:ln>
                          <a:solidFill>
                            <a:schemeClr val="tx1"/>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Összehangolt, hierarchikus</a:t>
                      </a:r>
                      <a:endParaRPr kumimoji="0" lang="hu-HU" altLang="hu-HU" sz="1500" b="0" i="0" u="none" strike="noStrike" cap="none" normalizeH="0" baseline="0" dirty="0">
                        <a:ln>
                          <a:noFill/>
                        </a:ln>
                        <a:solidFill>
                          <a:schemeClr val="tx1"/>
                        </a:solidFill>
                        <a:effectLst>
                          <a:outerShdw blurRad="38100" dist="38100" dir="2700000" algn="tl">
                            <a:srgbClr val="FFFFFF"/>
                          </a:outerShdw>
                        </a:effectLst>
                        <a:latin typeface="Arial" panose="020B0604020202020204" pitchFamily="34" charset="0"/>
                      </a:endParaRPr>
                    </a:p>
                  </a:txBody>
                  <a:tcPr marL="68589" marR="68589" marT="34303" marB="3430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212044">
                <a:tc>
                  <a:txBody>
                    <a:bodyPr/>
                    <a:lstStyle>
                      <a:lvl1pPr marL="342900" indent="-342900">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FFFFFF"/>
                            </a:outerShdw>
                          </a:effectLst>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defRPr sz="2000">
                          <a:solidFill>
                            <a:schemeClr val="tx1"/>
                          </a:solidFill>
                          <a:effectLst>
                            <a:outerShdw blurRad="38100" dist="38100" dir="2700000" algn="tl">
                              <a:srgbClr val="FFFFFF"/>
                            </a:outerShdw>
                          </a:effectLst>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5pPr>
                      <a:lvl6pPr marL="2514600" indent="-228600"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6pPr>
                      <a:lvl7pPr marL="2971800" indent="-228600"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7pPr>
                      <a:lvl8pPr marL="3429000" indent="-228600"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8pPr>
                      <a:lvl9pPr marL="3886200" indent="-228600"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hu-HU" altLang="hu-HU" sz="1500" b="1" i="0" u="none" strike="noStrike" cap="none" normalizeH="0" baseline="0">
                          <a:ln>
                            <a:noFill/>
                          </a:ln>
                          <a:solidFill>
                            <a:schemeClr val="tx1"/>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nem feltétlenül tartós</a:t>
                      </a:r>
                      <a:endParaRPr kumimoji="0" lang="hu-HU" altLang="hu-HU" sz="1500" b="0" i="0" u="none" strike="noStrike" cap="none" normalizeH="0" baseline="0">
                        <a:ln>
                          <a:noFill/>
                        </a:ln>
                        <a:solidFill>
                          <a:schemeClr val="tx1"/>
                        </a:solidFill>
                        <a:effectLst>
                          <a:outerShdw blurRad="38100" dist="38100" dir="2700000" algn="tl">
                            <a:srgbClr val="FFFFFF"/>
                          </a:outerShdw>
                        </a:effectLst>
                        <a:latin typeface="Times New Roman" panose="02020603050405020304" pitchFamily="18" charset="0"/>
                        <a:cs typeface="Times New Roman" panose="02020603050405020304" pitchFamily="18"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hu-HU" altLang="hu-HU" sz="1500" b="0" i="0" u="none" strike="noStrike" cap="none" normalizeH="0" baseline="0">
                          <a:ln>
                            <a:noFill/>
                          </a:ln>
                          <a:solidFill>
                            <a:schemeClr val="tx1"/>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(elegendő de szükséges is legalább két bűncselekmény elkövetésében megállapodni)</a:t>
                      </a:r>
                      <a:endParaRPr kumimoji="0" lang="hu-HU" altLang="hu-HU" sz="15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endParaRPr>
                    </a:p>
                  </a:txBody>
                  <a:tcPr marL="68589" marR="68589" marT="34303" marB="3430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FFFFFF"/>
                            </a:outerShdw>
                          </a:effectLst>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defRPr sz="2000">
                          <a:solidFill>
                            <a:schemeClr val="tx1"/>
                          </a:solidFill>
                          <a:effectLst>
                            <a:outerShdw blurRad="38100" dist="38100" dir="2700000" algn="tl">
                              <a:srgbClr val="FFFFFF"/>
                            </a:outerShdw>
                          </a:effectLst>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5pPr>
                      <a:lvl6pPr marL="2514600" indent="-228600"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6pPr>
                      <a:lvl7pPr marL="2971800" indent="-228600"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7pPr>
                      <a:lvl8pPr marL="3429000" indent="-228600"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8pPr>
                      <a:lvl9pPr marL="3886200" indent="-228600"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hu-HU" altLang="hu-HU" sz="1500" b="1" i="0" u="none" strike="noStrike" cap="none" normalizeH="0" baseline="0" dirty="0">
                          <a:ln>
                            <a:noFill/>
                          </a:ln>
                          <a:solidFill>
                            <a:schemeClr val="tx1"/>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Tartós, konspiratív</a:t>
                      </a:r>
                      <a:endParaRPr kumimoji="0" lang="hu-HU" altLang="hu-HU" sz="1500" b="0" i="0" u="none" strike="noStrike" cap="none" normalizeH="0" baseline="0" dirty="0">
                        <a:ln>
                          <a:noFill/>
                        </a:ln>
                        <a:solidFill>
                          <a:schemeClr val="tx1"/>
                        </a:solidFill>
                        <a:effectLst>
                          <a:outerShdw blurRad="38100" dist="38100" dir="2700000" algn="tl">
                            <a:srgbClr val="FFFFFF"/>
                          </a:outerShdw>
                        </a:effectLst>
                        <a:latin typeface="Times New Roman" panose="02020603050405020304" pitchFamily="18" charset="0"/>
                        <a:cs typeface="Times New Roman" panose="02020603050405020304" pitchFamily="18"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hu-HU" altLang="hu-HU" sz="1500" b="0" i="0" u="none" strike="noStrike" cap="none" normalizeH="0" baseline="0" dirty="0">
                          <a:ln>
                            <a:noFill/>
                          </a:ln>
                          <a:solidFill>
                            <a:schemeClr val="tx1"/>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(meghatározatlan számú, de kettőnél biztosan több bűncselekményben „bűnözésben” állapodnak meg)</a:t>
                      </a:r>
                      <a:endParaRPr kumimoji="0" lang="hu-HU" altLang="hu-HU" sz="1500" b="0" i="0" u="none" strike="noStrike" cap="none" normalizeH="0" baseline="0" dirty="0">
                        <a:ln>
                          <a:noFill/>
                        </a:ln>
                        <a:solidFill>
                          <a:schemeClr val="tx1"/>
                        </a:solidFill>
                        <a:effectLst>
                          <a:outerShdw blurRad="38100" dist="38100" dir="2700000" algn="tl">
                            <a:srgbClr val="FFFFFF"/>
                          </a:outerShdw>
                        </a:effectLst>
                        <a:latin typeface="Arial" panose="020B0604020202020204" pitchFamily="34" charset="0"/>
                      </a:endParaRPr>
                    </a:p>
                  </a:txBody>
                  <a:tcPr marL="68589" marR="68589" marT="34303" marB="3430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58822">
                <a:tc>
                  <a:txBody>
                    <a:bodyPr/>
                    <a:lstStyle>
                      <a:lvl1pPr marL="342900" indent="-342900">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FFFFFF"/>
                            </a:outerShdw>
                          </a:effectLst>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defRPr sz="2000">
                          <a:solidFill>
                            <a:schemeClr val="tx1"/>
                          </a:solidFill>
                          <a:effectLst>
                            <a:outerShdw blurRad="38100" dist="38100" dir="2700000" algn="tl">
                              <a:srgbClr val="FFFFFF"/>
                            </a:outerShdw>
                          </a:effectLst>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5pPr>
                      <a:lvl6pPr marL="2514600" indent="-228600"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6pPr>
                      <a:lvl7pPr marL="2971800" indent="-228600"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7pPr>
                      <a:lvl8pPr marL="3429000" indent="-228600"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8pPr>
                      <a:lvl9pPr marL="3886200" indent="-228600"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hu-HU" altLang="hu-HU" sz="1500" b="0" i="0" u="none" strike="noStrike" cap="none" normalizeH="0" baseline="0">
                          <a:ln>
                            <a:noFill/>
                          </a:ln>
                          <a:solidFill>
                            <a:schemeClr val="tx1"/>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Megállapításának feltétele konkrét </a:t>
                      </a:r>
                      <a:r>
                        <a:rPr kumimoji="0" lang="hu-HU" altLang="hu-HU" sz="1500" b="1" i="0" u="none" strike="noStrike" cap="none" normalizeH="0" baseline="0">
                          <a:ln>
                            <a:noFill/>
                          </a:ln>
                          <a:solidFill>
                            <a:schemeClr val="tx1"/>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tett</a:t>
                      </a:r>
                      <a:r>
                        <a:rPr kumimoji="0" lang="hu-HU" altLang="hu-HU" sz="1500" b="0" i="0" u="none" strike="noStrike" cap="none" normalizeH="0" baseline="0">
                          <a:ln>
                            <a:noFill/>
                          </a:ln>
                          <a:solidFill>
                            <a:schemeClr val="tx1"/>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hu-HU" altLang="hu-HU" sz="1500" b="0" i="0" u="none" strike="noStrike" cap="none" normalizeH="0" baseline="0">
                          <a:ln>
                            <a:noFill/>
                          </a:ln>
                          <a:solidFill>
                            <a:schemeClr val="tx1"/>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(Legalább egy kísérlet)</a:t>
                      </a:r>
                      <a:endParaRPr kumimoji="0" lang="hu-HU" altLang="hu-HU" sz="15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endParaRPr>
                    </a:p>
                  </a:txBody>
                  <a:tcPr marL="68589" marR="68589" marT="34303" marB="3430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FFFFFF"/>
                            </a:outerShdw>
                          </a:effectLst>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defRPr sz="2000">
                          <a:solidFill>
                            <a:schemeClr val="tx1"/>
                          </a:solidFill>
                          <a:effectLst>
                            <a:outerShdw blurRad="38100" dist="38100" dir="2700000" algn="tl">
                              <a:srgbClr val="FFFFFF"/>
                            </a:outerShdw>
                          </a:effectLst>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5pPr>
                      <a:lvl6pPr marL="2514600" indent="-228600"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6pPr>
                      <a:lvl7pPr marL="2971800" indent="-228600"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7pPr>
                      <a:lvl8pPr marL="3429000" indent="-228600"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8pPr>
                      <a:lvl9pPr marL="3886200" indent="-228600"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hu-HU" altLang="hu-HU" sz="1500" b="0" i="0" u="none" strike="noStrike" cap="none" normalizeH="0" baseline="0">
                          <a:ln>
                            <a:noFill/>
                          </a:ln>
                          <a:solidFill>
                            <a:schemeClr val="tx1"/>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Megállapításához elegendő a </a:t>
                      </a:r>
                      <a:r>
                        <a:rPr kumimoji="0" lang="hu-HU" altLang="hu-HU" sz="1500" b="1" i="0" u="none" strike="noStrike" cap="none" normalizeH="0" baseline="0">
                          <a:ln>
                            <a:noFill/>
                          </a:ln>
                          <a:solidFill>
                            <a:schemeClr val="tx1"/>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cél</a:t>
                      </a:r>
                      <a:endParaRPr kumimoji="0" lang="hu-HU" altLang="hu-HU" sz="1500" b="0" i="0" u="none" strike="noStrike" cap="none" normalizeH="0" baseline="0">
                        <a:ln>
                          <a:noFill/>
                        </a:ln>
                        <a:solidFill>
                          <a:schemeClr val="tx1"/>
                        </a:solidFill>
                        <a:effectLst>
                          <a:outerShdw blurRad="38100" dist="38100" dir="2700000" algn="tl">
                            <a:srgbClr val="FFFFFF"/>
                          </a:outerShdw>
                        </a:effectLst>
                        <a:latin typeface="Times New Roman" panose="02020603050405020304" pitchFamily="18" charset="0"/>
                        <a:cs typeface="Times New Roman" panose="02020603050405020304" pitchFamily="18"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hu-HU" altLang="hu-HU" sz="1500" b="0" i="0" u="none" strike="noStrike" cap="none" normalizeH="0" baseline="0">
                          <a:ln>
                            <a:noFill/>
                          </a:ln>
                          <a:solidFill>
                            <a:schemeClr val="tx1"/>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(Konkrét bűncselekmény nem is szükséges)</a:t>
                      </a:r>
                      <a:endParaRPr kumimoji="0" lang="hu-HU" altLang="hu-HU" sz="15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endParaRPr>
                    </a:p>
                  </a:txBody>
                  <a:tcPr marL="68589" marR="68589" marT="34303" marB="3430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25981">
                <a:tc>
                  <a:txBody>
                    <a:bodyPr/>
                    <a:lstStyle>
                      <a:lvl1pPr marL="342900" indent="-342900">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FFFFFF"/>
                            </a:outerShdw>
                          </a:effectLst>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defRPr sz="2000">
                          <a:solidFill>
                            <a:schemeClr val="tx1"/>
                          </a:solidFill>
                          <a:effectLst>
                            <a:outerShdw blurRad="38100" dist="38100" dir="2700000" algn="tl">
                              <a:srgbClr val="FFFFFF"/>
                            </a:outerShdw>
                          </a:effectLst>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5pPr>
                      <a:lvl6pPr marL="2514600" indent="-228600"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6pPr>
                      <a:lvl7pPr marL="2971800" indent="-228600"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7pPr>
                      <a:lvl8pPr marL="3429000" indent="-228600"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8pPr>
                      <a:lvl9pPr marL="3886200" indent="-228600"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hu-HU" altLang="hu-HU" sz="1500" b="0" i="0" u="none" strike="noStrike" cap="none" normalizeH="0" baseline="0">
                          <a:ln>
                            <a:noFill/>
                          </a:ln>
                          <a:solidFill>
                            <a:schemeClr val="tx1"/>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A bűncselekmény </a:t>
                      </a:r>
                      <a:r>
                        <a:rPr kumimoji="0" lang="hu-HU" altLang="hu-HU" sz="1500" b="1" i="0" u="none" strike="noStrike" cap="none" normalizeH="0" baseline="0">
                          <a:ln>
                            <a:noFill/>
                          </a:ln>
                          <a:solidFill>
                            <a:schemeClr val="tx1"/>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súlya közömbös</a:t>
                      </a:r>
                      <a:r>
                        <a:rPr kumimoji="0" lang="hu-HU" altLang="hu-HU" sz="1500" b="0" i="0" u="none" strike="noStrike" cap="none" normalizeH="0" baseline="0">
                          <a:ln>
                            <a:noFill/>
                          </a:ln>
                          <a:solidFill>
                            <a:schemeClr val="tx1"/>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DE</a:t>
                      </a:r>
                      <a:endParaRPr kumimoji="0" lang="hu-HU" altLang="hu-HU" sz="15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endParaRPr>
                    </a:p>
                  </a:txBody>
                  <a:tcPr marL="68589" marR="68589" marT="34303" marB="3430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FFFFFF"/>
                            </a:outerShdw>
                          </a:effectLst>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defRPr sz="2000">
                          <a:solidFill>
                            <a:schemeClr val="tx1"/>
                          </a:solidFill>
                          <a:effectLst>
                            <a:outerShdw blurRad="38100" dist="38100" dir="2700000" algn="tl">
                              <a:srgbClr val="FFFFFF"/>
                            </a:outerShdw>
                          </a:effectLst>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5pPr>
                      <a:lvl6pPr marL="2514600" indent="-228600"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6pPr>
                      <a:lvl7pPr marL="2971800" indent="-228600"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7pPr>
                      <a:lvl8pPr marL="3429000" indent="-228600"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8pPr>
                      <a:lvl9pPr marL="3886200" indent="-228600"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hu-HU" altLang="hu-HU" sz="1500" b="0" i="0" u="none" strike="noStrike" cap="none" normalizeH="0" baseline="0">
                          <a:ln>
                            <a:noFill/>
                          </a:ln>
                          <a:solidFill>
                            <a:schemeClr val="tx1"/>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Csak </a:t>
                      </a:r>
                      <a:r>
                        <a:rPr kumimoji="0" lang="hu-HU" altLang="hu-HU" sz="1500" b="1" i="0" u="none" strike="noStrike" cap="none" normalizeH="0" baseline="0">
                          <a:ln>
                            <a:noFill/>
                          </a:ln>
                          <a:solidFill>
                            <a:schemeClr val="tx1"/>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5 évi fenyegetettséget elérő</a:t>
                      </a:r>
                      <a:endParaRPr kumimoji="0" lang="hu-HU" altLang="hu-HU" sz="15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endParaRPr>
                    </a:p>
                  </a:txBody>
                  <a:tcPr marL="68589" marR="68589" marT="34303" marB="3430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983357">
                <a:tc>
                  <a:txBody>
                    <a:bodyPr/>
                    <a:lstStyle>
                      <a:lvl1pPr marL="342900" indent="-342900">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FFFFFF"/>
                            </a:outerShdw>
                          </a:effectLst>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defRPr sz="2000">
                          <a:solidFill>
                            <a:schemeClr val="tx1"/>
                          </a:solidFill>
                          <a:effectLst>
                            <a:outerShdw blurRad="38100" dist="38100" dir="2700000" algn="tl">
                              <a:srgbClr val="FFFFFF"/>
                            </a:outerShdw>
                          </a:effectLst>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5pPr>
                      <a:lvl6pPr marL="2514600" indent="-228600"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6pPr>
                      <a:lvl7pPr marL="2971800" indent="-228600"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7pPr>
                      <a:lvl8pPr marL="3429000" indent="-228600"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8pPr>
                      <a:lvl9pPr marL="3886200" indent="-228600"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hu-HU" altLang="hu-HU" sz="1500" b="0" i="0" u="none" strike="noStrike" cap="none" normalizeH="0" baseline="0" dirty="0">
                        <a:ln>
                          <a:noFill/>
                        </a:ln>
                        <a:solidFill>
                          <a:schemeClr val="tx1"/>
                        </a:solidFill>
                        <a:effectLst>
                          <a:outerShdw blurRad="38100" dist="38100" dir="2700000" algn="tl">
                            <a:srgbClr val="FFFFFF"/>
                          </a:outerShdw>
                        </a:effectLst>
                        <a:latin typeface="Times New Roman" panose="02020603050405020304" pitchFamily="18" charset="0"/>
                        <a:cs typeface="Times New Roman" panose="02020603050405020304" pitchFamily="18"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hu-HU" altLang="hu-HU" sz="1500" b="0" i="0" u="none" strike="noStrike" cap="none" normalizeH="0" baseline="0" dirty="0">
                          <a:ln>
                            <a:noFill/>
                          </a:ln>
                          <a:solidFill>
                            <a:schemeClr val="tx1"/>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Csak ott jöhet szóba, ahol a </a:t>
                      </a:r>
                      <a:r>
                        <a:rPr kumimoji="0" lang="hu-HU" altLang="hu-HU" sz="1500" b="1" i="0" u="none" strike="noStrike" cap="none" normalizeH="0" baseline="0" dirty="0">
                          <a:ln>
                            <a:noFill/>
                          </a:ln>
                          <a:solidFill>
                            <a:schemeClr val="tx1"/>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különös részben</a:t>
                      </a:r>
                      <a:r>
                        <a:rPr kumimoji="0" lang="hu-HU" altLang="hu-HU" sz="1500" b="0" i="0" u="none" strike="noStrike" cap="none" normalizeH="0" baseline="0" dirty="0">
                          <a:ln>
                            <a:noFill/>
                          </a:ln>
                          <a:solidFill>
                            <a:schemeClr val="tx1"/>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minősítő körülmény</a:t>
                      </a:r>
                      <a:endParaRPr kumimoji="0" lang="hu-HU" altLang="hu-HU" sz="1500" b="0" i="0" u="none" strike="noStrike" cap="none" normalizeH="0" baseline="0" dirty="0">
                        <a:ln>
                          <a:noFill/>
                        </a:ln>
                        <a:solidFill>
                          <a:schemeClr val="tx1"/>
                        </a:solidFill>
                        <a:effectLst>
                          <a:outerShdw blurRad="38100" dist="38100" dir="2700000" algn="tl">
                            <a:srgbClr val="FFFFFF"/>
                          </a:outerShdw>
                        </a:effectLst>
                        <a:latin typeface="Arial" panose="020B0604020202020204" pitchFamily="34" charset="0"/>
                      </a:endParaRPr>
                    </a:p>
                  </a:txBody>
                  <a:tcPr marL="68589" marR="68589" marT="34303" marB="3430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FFFFFF"/>
                            </a:outerShdw>
                          </a:effectLst>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defRPr sz="2000">
                          <a:solidFill>
                            <a:schemeClr val="tx1"/>
                          </a:solidFill>
                          <a:effectLst>
                            <a:outerShdw blurRad="38100" dist="38100" dir="2700000" algn="tl">
                              <a:srgbClr val="FFFFFF"/>
                            </a:outerShdw>
                          </a:effectLst>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5pPr>
                      <a:lvl6pPr marL="2514600" indent="-228600"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6pPr>
                      <a:lvl7pPr marL="2971800" indent="-228600"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7pPr>
                      <a:lvl8pPr marL="3429000" indent="-228600"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8pPr>
                      <a:lvl9pPr marL="3886200" indent="-228600"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FFFFFF"/>
                            </a:outerShdw>
                          </a:effectLst>
                          <a:latin typeface="Times New Roman" panose="02020603050405020304"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hu-HU" altLang="hu-HU" sz="1500" b="1" i="0" u="none" strike="noStrike" cap="none" normalizeH="0" baseline="0" dirty="0">
                          <a:ln>
                            <a:noFill/>
                          </a:ln>
                          <a:solidFill>
                            <a:schemeClr val="tx1"/>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Bármely</a:t>
                      </a:r>
                      <a:r>
                        <a:rPr kumimoji="0" lang="hu-HU" altLang="hu-HU" sz="1500" b="0" i="0" u="none" strike="noStrike" cap="none" normalizeH="0" baseline="0" dirty="0">
                          <a:ln>
                            <a:noFill/>
                          </a:ln>
                          <a:solidFill>
                            <a:schemeClr val="tx1"/>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szándékos (5 évi fenyegetettséget elérő) tett esetén </a:t>
                      </a:r>
                      <a:r>
                        <a:rPr kumimoji="0" lang="hu-HU" altLang="hu-HU" sz="1500" b="1" i="0" u="none" strike="noStrike" cap="none" normalizeH="0" baseline="0" dirty="0">
                          <a:ln>
                            <a:noFill/>
                          </a:ln>
                          <a:solidFill>
                            <a:schemeClr val="tx1"/>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általános részi</a:t>
                      </a:r>
                      <a:r>
                        <a:rPr kumimoji="0" lang="hu-HU" altLang="hu-HU" sz="1500" b="0" i="0" u="none" strike="noStrike" cap="none" normalizeH="0" baseline="0" dirty="0">
                          <a:ln>
                            <a:noFill/>
                          </a:ln>
                          <a:solidFill>
                            <a:schemeClr val="tx1"/>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következmények</a:t>
                      </a:r>
                      <a:endParaRPr kumimoji="0" lang="hu-HU" altLang="hu-HU" sz="1500" b="0" i="0" u="none" strike="noStrike" cap="none" normalizeH="0" baseline="0" dirty="0">
                        <a:ln>
                          <a:noFill/>
                        </a:ln>
                        <a:solidFill>
                          <a:schemeClr val="tx1"/>
                        </a:solidFill>
                        <a:effectLst>
                          <a:outerShdw blurRad="38100" dist="38100" dir="2700000" algn="tl">
                            <a:srgbClr val="FFFFFF"/>
                          </a:outerShdw>
                        </a:effectLst>
                        <a:latin typeface="Arial" panose="020B0604020202020204" pitchFamily="34" charset="0"/>
                      </a:endParaRPr>
                    </a:p>
                  </a:txBody>
                  <a:tcPr marL="68589" marR="68589" marT="34303" marB="3430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73917" name="Rectangle 189">
            <a:extLst>
              <a:ext uri="{FF2B5EF4-FFF2-40B4-BE49-F238E27FC236}">
                <a16:creationId xmlns:a16="http://schemas.microsoft.com/office/drawing/2014/main" id="{ED9477B1-5592-1A9F-C146-BB7C05326E73}"/>
              </a:ext>
            </a:extLst>
          </p:cNvPr>
          <p:cNvSpPr>
            <a:spLocks noGrp="1" noChangeArrowheads="1"/>
          </p:cNvSpPr>
          <p:nvPr>
            <p:ph type="title" idx="4294967295"/>
          </p:nvPr>
        </p:nvSpPr>
        <p:spPr>
          <a:xfrm>
            <a:off x="3009900" y="857250"/>
            <a:ext cx="6172200" cy="412750"/>
          </a:xfrm>
        </p:spPr>
        <p:txBody>
          <a:bodyPr/>
          <a:lstStyle/>
          <a:p>
            <a:pPr eaLnBrk="1" hangingPunct="1">
              <a:defRPr/>
            </a:pPr>
            <a:r>
              <a:rPr lang="hu-HU" altLang="hu-HU" sz="3000"/>
              <a:t>„Szövetség” és „szervezet”</a:t>
            </a:r>
          </a:p>
        </p:txBody>
      </p:sp>
      <p:sp>
        <p:nvSpPr>
          <p:cNvPr id="57375" name="Line 191">
            <a:extLst>
              <a:ext uri="{FF2B5EF4-FFF2-40B4-BE49-F238E27FC236}">
                <a16:creationId xmlns:a16="http://schemas.microsoft.com/office/drawing/2014/main" id="{B8E81439-B48D-74B9-01CA-17ED0DD92CBD}"/>
              </a:ext>
            </a:extLst>
          </p:cNvPr>
          <p:cNvSpPr>
            <a:spLocks noChangeShapeType="1"/>
          </p:cNvSpPr>
          <p:nvPr/>
        </p:nvSpPr>
        <p:spPr bwMode="auto">
          <a:xfrm>
            <a:off x="3719514" y="4994276"/>
            <a:ext cx="593725" cy="271463"/>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hu-HU">
              <a:solidFill>
                <a:srgbClr val="000000"/>
              </a:solidFill>
              <a:latin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26C30299-8236-645A-518C-947CCDE39BD3}"/>
              </a:ext>
            </a:extLst>
          </p:cNvPr>
          <p:cNvSpPr>
            <a:spLocks noGrp="1" noChangeArrowheads="1"/>
          </p:cNvSpPr>
          <p:nvPr>
            <p:ph type="title"/>
          </p:nvPr>
        </p:nvSpPr>
        <p:spPr/>
        <p:txBody>
          <a:bodyPr/>
          <a:lstStyle/>
          <a:p>
            <a:r>
              <a:rPr lang="hu-HU" altLang="hu-HU" sz="4000"/>
              <a:t>A szabályozás indokai és elvei</a:t>
            </a:r>
            <a:br>
              <a:rPr lang="hu-HU" altLang="hu-HU" sz="4000"/>
            </a:br>
            <a:endParaRPr lang="hu-HU" altLang="hu-HU" sz="4000"/>
          </a:p>
        </p:txBody>
      </p:sp>
      <p:sp>
        <p:nvSpPr>
          <p:cNvPr id="29699" name="Rectangle 3">
            <a:extLst>
              <a:ext uri="{FF2B5EF4-FFF2-40B4-BE49-F238E27FC236}">
                <a16:creationId xmlns:a16="http://schemas.microsoft.com/office/drawing/2014/main" id="{09DDA199-16C7-1F66-85D8-B32969F922E7}"/>
              </a:ext>
            </a:extLst>
          </p:cNvPr>
          <p:cNvSpPr>
            <a:spLocks noGrp="1" noChangeArrowheads="1"/>
          </p:cNvSpPr>
          <p:nvPr>
            <p:ph type="body" idx="1"/>
          </p:nvPr>
        </p:nvSpPr>
        <p:spPr>
          <a:xfrm>
            <a:off x="1586429" y="1123720"/>
            <a:ext cx="8597384" cy="5640637"/>
          </a:xfrm>
        </p:spPr>
        <p:txBody>
          <a:bodyPr/>
          <a:lstStyle/>
          <a:p>
            <a:pPr>
              <a:buFontTx/>
              <a:buNone/>
            </a:pPr>
            <a:r>
              <a:rPr lang="hu-HU" altLang="hu-HU" sz="2400" dirty="0"/>
              <a:t>A titoktörvény (2009. évi CLV. tv.)</a:t>
            </a:r>
          </a:p>
          <a:p>
            <a:pPr>
              <a:buFontTx/>
              <a:buNone/>
            </a:pPr>
            <a:r>
              <a:rPr lang="hu-HU" altLang="hu-HU" sz="2400" dirty="0"/>
              <a:t>  - </a:t>
            </a:r>
            <a:r>
              <a:rPr lang="hu-HU" altLang="hu-HU" sz="2400" dirty="0" err="1"/>
              <a:t>egységesítiette</a:t>
            </a:r>
            <a:r>
              <a:rPr lang="hu-HU" altLang="hu-HU" sz="2400" dirty="0"/>
              <a:t> a hazai és külföldi </a:t>
            </a:r>
          </a:p>
          <a:p>
            <a:pPr>
              <a:buFontTx/>
              <a:buNone/>
            </a:pPr>
            <a:r>
              <a:rPr lang="hu-HU" altLang="hu-HU" sz="2400" dirty="0"/>
              <a:t>    titokrendszert, és annak felügyeletét,</a:t>
            </a:r>
          </a:p>
          <a:p>
            <a:pPr>
              <a:buFontTx/>
              <a:buNone/>
            </a:pPr>
            <a:r>
              <a:rPr lang="hu-HU" altLang="hu-HU" sz="2400" dirty="0"/>
              <a:t> -  megszüntette az állam- és szolgálati titok </a:t>
            </a:r>
          </a:p>
          <a:p>
            <a:pPr>
              <a:buFontTx/>
              <a:buNone/>
            </a:pPr>
            <a:r>
              <a:rPr lang="hu-HU" altLang="hu-HU" sz="2400" dirty="0"/>
              <a:t>    fogalmát és  a titokköri jegyzéket, helyébe</a:t>
            </a:r>
          </a:p>
          <a:p>
            <a:pPr>
              <a:buFontTx/>
              <a:buNone/>
            </a:pPr>
            <a:r>
              <a:rPr lang="hu-HU" altLang="hu-HU" sz="2400" dirty="0"/>
              <a:t>    a minősítéssel védhető közérdek négy szintje  került a titoksértéssel okozható kár alapján</a:t>
            </a:r>
          </a:p>
          <a:p>
            <a:pPr>
              <a:buFontTx/>
              <a:buNone/>
            </a:pPr>
            <a:r>
              <a:rPr lang="hu-HU" altLang="hu-HU" sz="2400" dirty="0"/>
              <a:t>E négy szint </a:t>
            </a:r>
          </a:p>
          <a:p>
            <a:pPr>
              <a:buFontTx/>
              <a:buNone/>
            </a:pPr>
            <a:r>
              <a:rPr lang="hu-HU" altLang="hu-HU" sz="2400" b="1" dirty="0">
                <a:solidFill>
                  <a:schemeClr val="tx1">
                    <a:lumMod val="95000"/>
                  </a:schemeClr>
                </a:solidFill>
                <a:highlight>
                  <a:srgbClr val="0000FF"/>
                </a:highlight>
              </a:rPr>
              <a:t>korlátozott terjesztésű</a:t>
            </a:r>
            <a:r>
              <a:rPr lang="hu-HU" altLang="hu-HU" sz="2400" b="1" dirty="0">
                <a:solidFill>
                  <a:schemeClr val="tx1">
                    <a:lumMod val="95000"/>
                  </a:schemeClr>
                </a:solidFill>
              </a:rPr>
              <a:t>,</a:t>
            </a:r>
          </a:p>
          <a:p>
            <a:pPr>
              <a:buFontTx/>
              <a:buNone/>
            </a:pPr>
            <a:r>
              <a:rPr lang="hu-HU" altLang="hu-HU" sz="2400" b="1" dirty="0">
                <a:solidFill>
                  <a:schemeClr val="tx1">
                    <a:lumMod val="95000"/>
                  </a:schemeClr>
                </a:solidFill>
              </a:rPr>
              <a:t> </a:t>
            </a:r>
            <a:r>
              <a:rPr lang="hu-HU" altLang="hu-HU" sz="2400" b="1" dirty="0">
                <a:solidFill>
                  <a:schemeClr val="tx1">
                    <a:lumMod val="95000"/>
                  </a:schemeClr>
                </a:solidFill>
                <a:highlight>
                  <a:srgbClr val="FF00FF"/>
                </a:highlight>
              </a:rPr>
              <a:t>bizalmas,</a:t>
            </a:r>
          </a:p>
          <a:p>
            <a:pPr>
              <a:buFontTx/>
              <a:buNone/>
            </a:pPr>
            <a:r>
              <a:rPr lang="hu-HU" altLang="hu-HU" sz="2400" b="1" dirty="0">
                <a:solidFill>
                  <a:schemeClr val="tx1">
                    <a:lumMod val="95000"/>
                  </a:schemeClr>
                </a:solidFill>
                <a:highlight>
                  <a:srgbClr val="800080"/>
                </a:highlight>
              </a:rPr>
              <a:t>titkos,</a:t>
            </a:r>
            <a:r>
              <a:rPr lang="hu-HU" altLang="hu-HU" sz="2400" b="1" dirty="0">
                <a:solidFill>
                  <a:schemeClr val="tx1">
                    <a:lumMod val="95000"/>
                  </a:schemeClr>
                </a:solidFill>
              </a:rPr>
              <a:t> </a:t>
            </a:r>
          </a:p>
          <a:p>
            <a:pPr>
              <a:buFontTx/>
              <a:buNone/>
            </a:pPr>
            <a:r>
              <a:rPr lang="hu-HU" altLang="hu-HU" sz="2400" b="1" dirty="0">
                <a:solidFill>
                  <a:schemeClr val="tx1">
                    <a:lumMod val="95000"/>
                  </a:schemeClr>
                </a:solidFill>
                <a:highlight>
                  <a:srgbClr val="FF0000"/>
                </a:highlight>
              </a:rPr>
              <a:t>szigorúan titkos</a:t>
            </a:r>
            <a:r>
              <a:rPr lang="hu-HU" altLang="hu-HU" sz="2400" b="1" dirty="0">
                <a:solidFill>
                  <a:schemeClr val="tx1">
                    <a:lumMod val="95000"/>
                  </a:schemeClr>
                </a:solidFill>
              </a:rPr>
              <a:t>.</a:t>
            </a:r>
          </a:p>
          <a:p>
            <a:pPr>
              <a:buFontTx/>
              <a:buNone/>
            </a:pPr>
            <a:endParaRPr lang="hu-HU" altLang="hu-HU" sz="2800" dirty="0"/>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6546CBA9-FFC9-2759-61B6-5275F1AAFE72}"/>
              </a:ext>
            </a:extLst>
          </p:cNvPr>
          <p:cNvSpPr>
            <a:spLocks noGrp="1" noChangeArrowheads="1"/>
          </p:cNvSpPr>
          <p:nvPr>
            <p:ph type="title" idx="4294967295"/>
          </p:nvPr>
        </p:nvSpPr>
        <p:spPr/>
        <p:txBody>
          <a:bodyPr/>
          <a:lstStyle/>
          <a:p>
            <a:pPr eaLnBrk="1" hangingPunct="1">
              <a:defRPr/>
            </a:pPr>
            <a:r>
              <a:rPr lang="hu-HU" altLang="hu-HU" sz="3000"/>
              <a:t>Bűncselekmény bűnszervezetben történő elkövetésének következményei</a:t>
            </a:r>
          </a:p>
        </p:txBody>
      </p:sp>
      <p:sp>
        <p:nvSpPr>
          <p:cNvPr id="80899" name="Rectangle 3">
            <a:extLst>
              <a:ext uri="{FF2B5EF4-FFF2-40B4-BE49-F238E27FC236}">
                <a16:creationId xmlns:a16="http://schemas.microsoft.com/office/drawing/2014/main" id="{69B5F764-1B65-2F42-693D-87E408050573}"/>
              </a:ext>
            </a:extLst>
          </p:cNvPr>
          <p:cNvSpPr>
            <a:spLocks noGrp="1" noChangeArrowheads="1"/>
          </p:cNvSpPr>
          <p:nvPr>
            <p:ph type="body" idx="4294967295"/>
          </p:nvPr>
        </p:nvSpPr>
        <p:spPr/>
        <p:txBody>
          <a:bodyPr/>
          <a:lstStyle/>
          <a:p>
            <a:pPr eaLnBrk="1" hangingPunct="1">
              <a:lnSpc>
                <a:spcPct val="80000"/>
              </a:lnSpc>
              <a:defRPr/>
            </a:pPr>
            <a:r>
              <a:rPr lang="hu-HU" altLang="hu-HU" sz="2100"/>
              <a:t>A büntetési tétel felső határa kétszeresére emelkedik,</a:t>
            </a:r>
          </a:p>
          <a:p>
            <a:pPr eaLnBrk="1" hangingPunct="1">
              <a:lnSpc>
                <a:spcPct val="80000"/>
              </a:lnSpc>
              <a:defRPr/>
            </a:pPr>
            <a:r>
              <a:rPr lang="hu-HU" altLang="hu-HU" sz="2100"/>
              <a:t>Kitiltás alkalmazható,</a:t>
            </a:r>
          </a:p>
          <a:p>
            <a:pPr eaLnBrk="1" hangingPunct="1">
              <a:lnSpc>
                <a:spcPct val="80000"/>
              </a:lnSpc>
              <a:defRPr/>
            </a:pPr>
            <a:r>
              <a:rPr lang="hu-HU" altLang="hu-HU" sz="2100"/>
              <a:t>2 év fölött fegyház,</a:t>
            </a:r>
          </a:p>
          <a:p>
            <a:pPr eaLnBrk="1" hangingPunct="1">
              <a:lnSpc>
                <a:spcPct val="80000"/>
              </a:lnSpc>
              <a:defRPr/>
            </a:pPr>
            <a:r>
              <a:rPr lang="hu-HU" altLang="hu-HU" sz="2100"/>
              <a:t>Feltételes szabadság kizárt,</a:t>
            </a:r>
          </a:p>
          <a:p>
            <a:pPr eaLnBrk="1" hangingPunct="1">
              <a:lnSpc>
                <a:spcPct val="80000"/>
              </a:lnSpc>
              <a:defRPr/>
            </a:pPr>
            <a:r>
              <a:rPr lang="hu-HU" altLang="hu-HU" sz="2100"/>
              <a:t>Felfüggesztés kizárt,</a:t>
            </a:r>
          </a:p>
          <a:p>
            <a:pPr eaLnBrk="1" hangingPunct="1">
              <a:lnSpc>
                <a:spcPct val="80000"/>
              </a:lnSpc>
              <a:defRPr/>
            </a:pPr>
            <a:r>
              <a:rPr lang="hu-HU" altLang="hu-HU" sz="2100"/>
              <a:t>Mediáció kizárt,</a:t>
            </a:r>
          </a:p>
          <a:p>
            <a:pPr eaLnBrk="1" hangingPunct="1">
              <a:lnSpc>
                <a:spcPct val="80000"/>
              </a:lnSpc>
              <a:defRPr/>
            </a:pPr>
            <a:r>
              <a:rPr lang="hu-HU" altLang="hu-HU" sz="2100"/>
              <a:t>Elkobzás méltányosságból nem mellőzhető,</a:t>
            </a:r>
          </a:p>
          <a:p>
            <a:pPr eaLnBrk="1" hangingPunct="1">
              <a:lnSpc>
                <a:spcPct val="80000"/>
              </a:lnSpc>
              <a:defRPr/>
            </a:pPr>
            <a:r>
              <a:rPr lang="hu-HU" altLang="hu-HU" sz="2100"/>
              <a:t>Vagyon bűnösségének vélelmezése vagyonelkobzásnál</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9F75C358-74F1-ABA9-024B-ED6E393ADD30}"/>
              </a:ext>
            </a:extLst>
          </p:cNvPr>
          <p:cNvSpPr>
            <a:spLocks noGrp="1" noChangeArrowheads="1"/>
          </p:cNvSpPr>
          <p:nvPr>
            <p:ph type="title" idx="4294967295"/>
          </p:nvPr>
        </p:nvSpPr>
        <p:spPr/>
        <p:txBody>
          <a:bodyPr/>
          <a:lstStyle/>
          <a:p>
            <a:pPr eaLnBrk="1" hangingPunct="1">
              <a:defRPr/>
            </a:pPr>
            <a:r>
              <a:rPr lang="hu-HU" altLang="hu-HU"/>
              <a:t>Helyesebb lenne így:</a:t>
            </a:r>
          </a:p>
        </p:txBody>
      </p:sp>
      <p:sp>
        <p:nvSpPr>
          <p:cNvPr id="72707" name="Rectangle 3">
            <a:extLst>
              <a:ext uri="{FF2B5EF4-FFF2-40B4-BE49-F238E27FC236}">
                <a16:creationId xmlns:a16="http://schemas.microsoft.com/office/drawing/2014/main" id="{BBF88590-3738-3F36-1690-9CE2F16AFEA6}"/>
              </a:ext>
            </a:extLst>
          </p:cNvPr>
          <p:cNvSpPr>
            <a:spLocks noGrp="1" noChangeArrowheads="1"/>
          </p:cNvSpPr>
          <p:nvPr>
            <p:ph type="body" idx="4294967295"/>
          </p:nvPr>
        </p:nvSpPr>
        <p:spPr>
          <a:xfrm>
            <a:off x="1774825" y="1268414"/>
            <a:ext cx="8281988" cy="4732337"/>
          </a:xfrm>
        </p:spPr>
        <p:txBody>
          <a:bodyPr/>
          <a:lstStyle/>
          <a:p>
            <a:pPr eaLnBrk="1" hangingPunct="1">
              <a:lnSpc>
                <a:spcPct val="90000"/>
              </a:lnSpc>
              <a:buFont typeface="Wingdings" panose="05000000000000000000" pitchFamily="2" charset="2"/>
              <a:buNone/>
              <a:defRPr/>
            </a:pPr>
            <a:r>
              <a:rPr lang="hu-HU" altLang="hu-HU" dirty="0"/>
              <a:t>Aki</a:t>
            </a:r>
          </a:p>
          <a:p>
            <a:pPr eaLnBrk="1" hangingPunct="1">
              <a:lnSpc>
                <a:spcPct val="90000"/>
              </a:lnSpc>
              <a:defRPr/>
            </a:pPr>
            <a:r>
              <a:rPr lang="hu-HU" altLang="hu-HU" dirty="0"/>
              <a:t>a) bűnszervezet létrehozására,</a:t>
            </a:r>
          </a:p>
          <a:p>
            <a:pPr eaLnBrk="1" hangingPunct="1">
              <a:lnSpc>
                <a:spcPct val="90000"/>
              </a:lnSpc>
              <a:defRPr/>
            </a:pPr>
            <a:r>
              <a:rPr lang="hu-HU" altLang="hu-HU" dirty="0"/>
              <a:t>b) bűnszervezet keretében bűncselekmény elkövetésére</a:t>
            </a:r>
          </a:p>
          <a:p>
            <a:pPr eaLnBrk="1" hangingPunct="1">
              <a:lnSpc>
                <a:spcPct val="90000"/>
              </a:lnSpc>
              <a:buFont typeface="Wingdings" panose="05000000000000000000" pitchFamily="2" charset="2"/>
              <a:buNone/>
              <a:defRPr/>
            </a:pPr>
            <a:r>
              <a:rPr lang="hu-HU" altLang="hu-HU" dirty="0"/>
              <a:t>felhív, ajánlkozik, vállalkozik, a közös</a:t>
            </a:r>
          </a:p>
          <a:p>
            <a:pPr eaLnBrk="1" hangingPunct="1">
              <a:lnSpc>
                <a:spcPct val="90000"/>
              </a:lnSpc>
              <a:buFont typeface="Wingdings" panose="05000000000000000000" pitchFamily="2" charset="2"/>
              <a:buNone/>
              <a:defRPr/>
            </a:pPr>
            <a:r>
              <a:rPr lang="hu-HU" altLang="hu-HU" dirty="0"/>
              <a:t>elkövetésben megállapodik, vagy az</a:t>
            </a:r>
          </a:p>
          <a:p>
            <a:pPr eaLnBrk="1" hangingPunct="1">
              <a:lnSpc>
                <a:spcPct val="90000"/>
              </a:lnSpc>
              <a:buFont typeface="Wingdings" panose="05000000000000000000" pitchFamily="2" charset="2"/>
              <a:buNone/>
              <a:defRPr/>
            </a:pPr>
            <a:r>
              <a:rPr lang="hu-HU" altLang="hu-HU" dirty="0"/>
              <a:t>elkövetés elősegítése céljából az ehhez</a:t>
            </a:r>
          </a:p>
          <a:p>
            <a:pPr eaLnBrk="1" hangingPunct="1">
              <a:lnSpc>
                <a:spcPct val="90000"/>
              </a:lnSpc>
              <a:buFont typeface="Wingdings" panose="05000000000000000000" pitchFamily="2" charset="2"/>
              <a:buNone/>
              <a:defRPr/>
            </a:pPr>
            <a:r>
              <a:rPr lang="hu-HU" altLang="hu-HU" dirty="0"/>
              <a:t>szükséges, vagy ezt könnyítő feltételeket</a:t>
            </a:r>
          </a:p>
          <a:p>
            <a:pPr eaLnBrk="1" hangingPunct="1">
              <a:lnSpc>
                <a:spcPct val="90000"/>
              </a:lnSpc>
              <a:buFont typeface="Wingdings" panose="05000000000000000000" pitchFamily="2" charset="2"/>
              <a:buNone/>
              <a:defRPr/>
            </a:pPr>
            <a:r>
              <a:rPr lang="hu-HU" altLang="hu-HU" dirty="0"/>
              <a:t>biztosítja, illetőleg a bűnszervezet</a:t>
            </a:r>
          </a:p>
          <a:p>
            <a:pPr eaLnBrk="1" hangingPunct="1">
              <a:lnSpc>
                <a:spcPct val="90000"/>
              </a:lnSpc>
              <a:buFont typeface="Wingdings" panose="05000000000000000000" pitchFamily="2" charset="2"/>
              <a:buNone/>
              <a:defRPr/>
            </a:pPr>
            <a:r>
              <a:rPr lang="hu-HU" altLang="hu-HU" dirty="0"/>
              <a:t>tevékenységét egyéb módon támogatja…</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43B30F52-9A7A-5C46-2E98-454D4A6252E9}"/>
              </a:ext>
            </a:extLst>
          </p:cNvPr>
          <p:cNvSpPr>
            <a:spLocks noGrp="1" noChangeArrowheads="1"/>
          </p:cNvSpPr>
          <p:nvPr>
            <p:ph type="title" idx="4294967295"/>
          </p:nvPr>
        </p:nvSpPr>
        <p:spPr/>
        <p:txBody>
          <a:bodyPr/>
          <a:lstStyle/>
          <a:p>
            <a:pPr eaLnBrk="1" hangingPunct="1">
              <a:defRPr/>
            </a:pPr>
            <a:r>
              <a:rPr lang="hu-HU" altLang="hu-HU" sz="2100" b="0"/>
              <a:t>Közveszély okozása (322. §)</a:t>
            </a:r>
            <a:r>
              <a:rPr lang="hu-HU" altLang="hu-HU" sz="2100"/>
              <a:t> </a:t>
            </a:r>
            <a:br>
              <a:rPr lang="hu-HU" altLang="hu-HU" sz="2100"/>
            </a:br>
            <a:r>
              <a:rPr lang="hu-HU" altLang="hu-HU" sz="2100" i="1"/>
              <a:t>Közveszély</a:t>
            </a:r>
            <a:r>
              <a:rPr lang="hu-HU" altLang="hu-HU" sz="2100"/>
              <a:t>: meghatározatlan számú, vagy nagyszámú meghatározott számú személy illetve jelentős anyagi javak sérelmének reális lehetősége</a:t>
            </a:r>
          </a:p>
        </p:txBody>
      </p:sp>
      <p:sp>
        <p:nvSpPr>
          <p:cNvPr id="44035" name="Rectangle 3">
            <a:extLst>
              <a:ext uri="{FF2B5EF4-FFF2-40B4-BE49-F238E27FC236}">
                <a16:creationId xmlns:a16="http://schemas.microsoft.com/office/drawing/2014/main" id="{924D80D2-6C99-1EF1-C256-C999CED44513}"/>
              </a:ext>
            </a:extLst>
          </p:cNvPr>
          <p:cNvSpPr>
            <a:spLocks noGrp="1" noChangeArrowheads="1"/>
          </p:cNvSpPr>
          <p:nvPr>
            <p:ph type="body" idx="4294967295"/>
          </p:nvPr>
        </p:nvSpPr>
        <p:spPr>
          <a:xfrm>
            <a:off x="2963863" y="2187575"/>
            <a:ext cx="6172200" cy="3397250"/>
          </a:xfrm>
        </p:spPr>
        <p:txBody>
          <a:bodyPr/>
          <a:lstStyle/>
          <a:p>
            <a:pPr eaLnBrk="1" hangingPunct="1">
              <a:defRPr/>
            </a:pPr>
            <a:endParaRPr lang="hu-HU" altLang="hu-HU"/>
          </a:p>
        </p:txBody>
      </p:sp>
      <p:pic>
        <p:nvPicPr>
          <p:cNvPr id="63492" name="Picture 5" descr="de78848431">
            <a:extLst>
              <a:ext uri="{FF2B5EF4-FFF2-40B4-BE49-F238E27FC236}">
                <a16:creationId xmlns:a16="http://schemas.microsoft.com/office/drawing/2014/main" id="{121AD941-7E20-0945-88DC-CF24BB800B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9889" y="2132013"/>
            <a:ext cx="6372225" cy="372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8" name="Rectangle 6">
            <a:extLst>
              <a:ext uri="{FF2B5EF4-FFF2-40B4-BE49-F238E27FC236}">
                <a16:creationId xmlns:a16="http://schemas.microsoft.com/office/drawing/2014/main" id="{5B9F8FCE-775C-2BB3-20E5-8DCBA4DAACA1}"/>
              </a:ext>
            </a:extLst>
          </p:cNvPr>
          <p:cNvSpPr>
            <a:spLocks noChangeArrowheads="1"/>
          </p:cNvSpPr>
          <p:nvPr/>
        </p:nvSpPr>
        <p:spPr bwMode="auto">
          <a:xfrm flipH="1">
            <a:off x="6149976" y="-3908425"/>
            <a:ext cx="138113" cy="3970338"/>
          </a:xfrm>
          <a:prstGeom prst="rect">
            <a:avLst/>
          </a:prstGeom>
          <a:noFill/>
          <a:ln w="9525">
            <a:noFill/>
            <a:miter lim="800000"/>
            <a:headEnd/>
            <a:tailEnd/>
          </a:ln>
          <a:effectLst/>
        </p:spPr>
        <p:txBody>
          <a:bodyPr>
            <a:spAutoFit/>
          </a:bodyPr>
          <a:lstStyle/>
          <a:p>
            <a:pPr eaLnBrk="0" fontAlgn="base" hangingPunct="0">
              <a:spcBef>
                <a:spcPct val="0"/>
              </a:spcBef>
              <a:spcAft>
                <a:spcPct val="0"/>
              </a:spcAft>
              <a:defRPr/>
            </a:pPr>
            <a:r>
              <a:rPr lang="hu-HU">
                <a:solidFill>
                  <a:srgbClr val="A26D18"/>
                </a:solidFill>
                <a:effectLst>
                  <a:outerShdw blurRad="38100" dist="38100" dir="2700000" algn="tl">
                    <a:srgbClr val="000000"/>
                  </a:outerShdw>
                </a:effectLst>
                <a:latin typeface="Tahoma" pitchFamily="34" charset="0"/>
              </a:rPr>
              <a:t>Közveszélyokoá</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AA9BED84-8AAD-432B-AD7F-E6AD801E94A5}"/>
              </a:ext>
            </a:extLst>
          </p:cNvPr>
          <p:cNvSpPr>
            <a:spLocks noGrp="1" noChangeArrowheads="1"/>
          </p:cNvSpPr>
          <p:nvPr>
            <p:ph type="title" idx="4294967295"/>
          </p:nvPr>
        </p:nvSpPr>
        <p:spPr>
          <a:xfrm>
            <a:off x="3009900" y="1065214"/>
            <a:ext cx="6172200" cy="193675"/>
          </a:xfrm>
        </p:spPr>
        <p:txBody>
          <a:bodyPr/>
          <a:lstStyle/>
          <a:p>
            <a:pPr eaLnBrk="1" hangingPunct="1">
              <a:defRPr/>
            </a:pPr>
            <a:r>
              <a:rPr lang="hu-HU" altLang="hu-HU" sz="2400" b="0"/>
              <a:t>Közveszély okozása</a:t>
            </a:r>
          </a:p>
        </p:txBody>
      </p:sp>
      <p:sp>
        <p:nvSpPr>
          <p:cNvPr id="4099" name="Rectangle 3">
            <a:extLst>
              <a:ext uri="{FF2B5EF4-FFF2-40B4-BE49-F238E27FC236}">
                <a16:creationId xmlns:a16="http://schemas.microsoft.com/office/drawing/2014/main" id="{6ADC718E-05E4-1A38-A13D-71E3D6FFC279}"/>
              </a:ext>
            </a:extLst>
          </p:cNvPr>
          <p:cNvSpPr>
            <a:spLocks noGrp="1" noChangeArrowheads="1"/>
          </p:cNvSpPr>
          <p:nvPr>
            <p:ph type="body" idx="4294967295"/>
          </p:nvPr>
        </p:nvSpPr>
        <p:spPr>
          <a:xfrm>
            <a:off x="2424113" y="1628776"/>
            <a:ext cx="7632700" cy="4824413"/>
          </a:xfrm>
        </p:spPr>
        <p:txBody>
          <a:bodyPr/>
          <a:lstStyle/>
          <a:p>
            <a:pPr eaLnBrk="1" hangingPunct="1">
              <a:lnSpc>
                <a:spcPct val="80000"/>
              </a:lnSpc>
              <a:buFont typeface="Wingdings" panose="05000000000000000000" pitchFamily="2" charset="2"/>
              <a:buNone/>
              <a:defRPr/>
            </a:pPr>
            <a:r>
              <a:rPr lang="hu-HU" altLang="hu-HU" sz="1500" b="1" dirty="0"/>
              <a:t>322. § (1) Aki anyag vagy energia pusztító hatásának kiváltásával közveszélyt idéz elő, vagy a közveszély elhárítását, illetve következményeinek enyhítését akadályozza, bűntett miatt két évtől nyolc évig terjedő szabadságvesztéssel büntetendő.</a:t>
            </a:r>
          </a:p>
          <a:p>
            <a:pPr eaLnBrk="1" hangingPunct="1">
              <a:lnSpc>
                <a:spcPct val="80000"/>
              </a:lnSpc>
              <a:buFont typeface="Wingdings" panose="05000000000000000000" pitchFamily="2" charset="2"/>
              <a:buNone/>
              <a:defRPr/>
            </a:pPr>
            <a:r>
              <a:rPr lang="hu-HU" altLang="hu-HU" sz="1500" b="1" dirty="0"/>
              <a:t>(2) A büntetés öt évtől tíz évig terjedő szabadságvesztés, ha a bűncselekményt</a:t>
            </a:r>
          </a:p>
          <a:p>
            <a:pPr eaLnBrk="1" hangingPunct="1">
              <a:lnSpc>
                <a:spcPct val="80000"/>
              </a:lnSpc>
              <a:buFont typeface="Wingdings" panose="05000000000000000000" pitchFamily="2" charset="2"/>
              <a:buNone/>
              <a:defRPr/>
            </a:pPr>
            <a:r>
              <a:rPr lang="hu-HU" altLang="hu-HU" sz="1500" b="1" dirty="0"/>
              <a:t>      a) csoportosan, </a:t>
            </a:r>
          </a:p>
          <a:p>
            <a:pPr eaLnBrk="1" hangingPunct="1">
              <a:lnSpc>
                <a:spcPct val="80000"/>
              </a:lnSpc>
              <a:buFont typeface="Wingdings" panose="05000000000000000000" pitchFamily="2" charset="2"/>
              <a:buNone/>
              <a:defRPr/>
            </a:pPr>
            <a:r>
              <a:rPr lang="hu-HU" altLang="hu-HU" sz="1500" b="1" i="1" dirty="0"/>
              <a:t>      a) </a:t>
            </a:r>
            <a:r>
              <a:rPr lang="hu-HU" altLang="hu-HU" sz="1500" b="1" dirty="0"/>
              <a:t>különösen nagy, vagy ezt meghaladó kárt okozva, vagy</a:t>
            </a:r>
          </a:p>
          <a:p>
            <a:pPr eaLnBrk="1" hangingPunct="1">
              <a:lnSpc>
                <a:spcPct val="80000"/>
              </a:lnSpc>
              <a:buFont typeface="Wingdings" panose="05000000000000000000" pitchFamily="2" charset="2"/>
              <a:buNone/>
              <a:defRPr/>
            </a:pPr>
            <a:r>
              <a:rPr lang="hu-HU" altLang="hu-HU" sz="1500" b="1" dirty="0"/>
              <a:t>      c) bűnszövetségben</a:t>
            </a:r>
          </a:p>
          <a:p>
            <a:pPr eaLnBrk="1" hangingPunct="1">
              <a:lnSpc>
                <a:spcPct val="80000"/>
              </a:lnSpc>
              <a:buFont typeface="Wingdings" panose="05000000000000000000" pitchFamily="2" charset="2"/>
              <a:buNone/>
              <a:defRPr/>
            </a:pPr>
            <a:r>
              <a:rPr lang="hu-HU" altLang="hu-HU" sz="1500" b="1" dirty="0"/>
              <a:t>      követik el.</a:t>
            </a:r>
          </a:p>
          <a:p>
            <a:pPr eaLnBrk="1" hangingPunct="1">
              <a:lnSpc>
                <a:spcPct val="80000"/>
              </a:lnSpc>
              <a:buFont typeface="Wingdings" panose="05000000000000000000" pitchFamily="2" charset="2"/>
              <a:buNone/>
              <a:defRPr/>
            </a:pPr>
            <a:r>
              <a:rPr lang="hu-HU" altLang="hu-HU" sz="1500" b="1" dirty="0"/>
              <a:t>(3) A büntetés öt évtől húsz évig terjedő, vagy életfogytig tartó szabadságvesztés, ha a bűncselekmény halált okoz.</a:t>
            </a:r>
          </a:p>
          <a:p>
            <a:pPr eaLnBrk="1" hangingPunct="1">
              <a:lnSpc>
                <a:spcPct val="80000"/>
              </a:lnSpc>
              <a:buFont typeface="Wingdings" panose="05000000000000000000" pitchFamily="2" charset="2"/>
              <a:buNone/>
              <a:defRPr/>
            </a:pPr>
            <a:r>
              <a:rPr lang="hu-HU" altLang="hu-HU" sz="1500" b="1" dirty="0"/>
              <a:t>(4) Aki közveszély okozásra irányuló előkészületet követ el, három évig terjedő szabadságvesztéssel büntetendő.</a:t>
            </a:r>
          </a:p>
          <a:p>
            <a:pPr eaLnBrk="1" hangingPunct="1">
              <a:lnSpc>
                <a:spcPct val="80000"/>
              </a:lnSpc>
              <a:buFont typeface="Wingdings" panose="05000000000000000000" pitchFamily="2" charset="2"/>
              <a:buNone/>
              <a:defRPr/>
            </a:pPr>
            <a:r>
              <a:rPr lang="hu-HU" altLang="hu-HU" sz="1500" b="1" dirty="0"/>
              <a:t>(5) Aki a közveszély okozását gondatlanságból követi el, vétség miatt három évig, különösen nagy, vagy ezt meghaladó kár esetén öt évig, halál okozása esetén két évtől nyolc évig terjedő szabadságvesztéssel büntetendő.</a:t>
            </a:r>
          </a:p>
          <a:p>
            <a:pPr eaLnBrk="1" hangingPunct="1">
              <a:lnSpc>
                <a:spcPct val="80000"/>
              </a:lnSpc>
              <a:buFont typeface="Wingdings" panose="05000000000000000000" pitchFamily="2" charset="2"/>
              <a:buNone/>
              <a:defRPr/>
            </a:pPr>
            <a:r>
              <a:rPr lang="hu-HU" altLang="hu-HU" sz="1500" b="1" dirty="0"/>
              <a:t>(5) (6) Korlátlanul enyhíthető annak a büntetése, aki a közveszélyt, mielőtt abból káros következmény származott volna, önként megszünteti.</a:t>
            </a:r>
          </a:p>
          <a:p>
            <a:pPr eaLnBrk="1" hangingPunct="1">
              <a:lnSpc>
                <a:spcPct val="80000"/>
              </a:lnSpc>
              <a:defRPr/>
            </a:pPr>
            <a:endParaRPr lang="hu-HU" altLang="hu-HU" sz="1500" b="1" dirty="0"/>
          </a:p>
          <a:p>
            <a:pPr eaLnBrk="1" hangingPunct="1">
              <a:lnSpc>
                <a:spcPct val="80000"/>
              </a:lnSpc>
              <a:defRPr/>
            </a:pPr>
            <a:endParaRPr lang="hu-HU" altLang="hu-HU" sz="1350" dirty="0"/>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a:extLst>
              <a:ext uri="{FF2B5EF4-FFF2-40B4-BE49-F238E27FC236}">
                <a16:creationId xmlns:a16="http://schemas.microsoft.com/office/drawing/2014/main" id="{97641064-DFF6-E044-A4D0-28C682288132}"/>
              </a:ext>
            </a:extLst>
          </p:cNvPr>
          <p:cNvSpPr>
            <a:spLocks noGrp="1" noChangeArrowheads="1"/>
          </p:cNvSpPr>
          <p:nvPr>
            <p:ph type="title" idx="4294967295"/>
          </p:nvPr>
        </p:nvSpPr>
        <p:spPr/>
        <p:txBody>
          <a:bodyPr/>
          <a:lstStyle/>
          <a:p>
            <a:pPr eaLnBrk="1" hangingPunct="1">
              <a:defRPr/>
            </a:pPr>
            <a:r>
              <a:rPr lang="hu-HU" altLang="hu-HU" sz="3000"/>
              <a:t>Közveszélyokozás és emberölés</a:t>
            </a:r>
          </a:p>
        </p:txBody>
      </p:sp>
      <p:sp>
        <p:nvSpPr>
          <p:cNvPr id="6149" name="Rectangle 5">
            <a:extLst>
              <a:ext uri="{FF2B5EF4-FFF2-40B4-BE49-F238E27FC236}">
                <a16:creationId xmlns:a16="http://schemas.microsoft.com/office/drawing/2014/main" id="{DBEA9C7F-9255-0837-48B3-86E3295DFD24}"/>
              </a:ext>
            </a:extLst>
          </p:cNvPr>
          <p:cNvSpPr>
            <a:spLocks noGrp="1" noChangeArrowheads="1"/>
          </p:cNvSpPr>
          <p:nvPr>
            <p:ph sz="half" idx="4294967295"/>
          </p:nvPr>
        </p:nvSpPr>
        <p:spPr>
          <a:xfrm>
            <a:off x="3009900" y="2057400"/>
            <a:ext cx="3028950" cy="3398838"/>
          </a:xfrm>
        </p:spPr>
        <p:txBody>
          <a:bodyPr/>
          <a:lstStyle/>
          <a:p>
            <a:pPr eaLnBrk="1" hangingPunct="1">
              <a:defRPr/>
            </a:pPr>
            <a:r>
              <a:rPr lang="hu-HU" altLang="hu-HU" sz="1950" u="sng" dirty="0"/>
              <a:t>Szándékos közveszély + gondatlan ölés =</a:t>
            </a:r>
          </a:p>
          <a:p>
            <a:pPr eaLnBrk="1" hangingPunct="1">
              <a:buFont typeface="Wingdings" panose="05000000000000000000" pitchFamily="2" charset="2"/>
              <a:buNone/>
              <a:defRPr/>
            </a:pPr>
            <a:r>
              <a:rPr lang="hu-HU" altLang="hu-HU" sz="1950" dirty="0"/>
              <a:t>    (3) </a:t>
            </a:r>
            <a:r>
              <a:rPr lang="hu-HU" altLang="hu-HU" sz="1950" dirty="0" err="1"/>
              <a:t>bek</a:t>
            </a:r>
            <a:r>
              <a:rPr lang="hu-HU" altLang="hu-HU" sz="1950" dirty="0"/>
              <a:t>. minősített eset</a:t>
            </a:r>
          </a:p>
          <a:p>
            <a:pPr eaLnBrk="1" hangingPunct="1">
              <a:defRPr/>
            </a:pPr>
            <a:r>
              <a:rPr lang="hu-HU" altLang="hu-HU" sz="1950" u="sng" dirty="0"/>
              <a:t>Szándékos </a:t>
            </a:r>
            <a:r>
              <a:rPr lang="hu-HU" altLang="hu-HU" sz="1950" u="sng" dirty="0" err="1"/>
              <a:t>közvesz</a:t>
            </a:r>
            <a:r>
              <a:rPr lang="hu-HU" altLang="hu-HU" sz="1950" u="sng" dirty="0"/>
              <a:t>. +</a:t>
            </a:r>
          </a:p>
          <a:p>
            <a:pPr eaLnBrk="1" hangingPunct="1">
              <a:buFont typeface="Wingdings" panose="05000000000000000000" pitchFamily="2" charset="2"/>
              <a:buNone/>
              <a:defRPr/>
            </a:pPr>
            <a:r>
              <a:rPr lang="hu-HU" altLang="hu-HU" sz="1950" dirty="0"/>
              <a:t>     </a:t>
            </a:r>
            <a:r>
              <a:rPr lang="hu-HU" altLang="hu-HU" sz="1950" u="sng" dirty="0"/>
              <a:t>szándékos ölés(</a:t>
            </a:r>
            <a:r>
              <a:rPr lang="hu-HU" altLang="hu-HU" sz="1950" u="sng" dirty="0" err="1"/>
              <a:t>ek</a:t>
            </a:r>
            <a:r>
              <a:rPr lang="hu-HU" altLang="hu-HU" sz="1950" u="sng" dirty="0"/>
              <a:t>)=</a:t>
            </a:r>
          </a:p>
          <a:p>
            <a:pPr eaLnBrk="1" hangingPunct="1">
              <a:buFont typeface="Wingdings" panose="05000000000000000000" pitchFamily="2" charset="2"/>
              <a:buNone/>
              <a:defRPr/>
            </a:pPr>
            <a:r>
              <a:rPr lang="hu-HU" altLang="hu-HU" sz="1950" dirty="0"/>
              <a:t>    közveszélyokozás</a:t>
            </a:r>
          </a:p>
          <a:p>
            <a:pPr eaLnBrk="1" hangingPunct="1">
              <a:buFont typeface="Wingdings" panose="05000000000000000000" pitchFamily="2" charset="2"/>
              <a:buNone/>
              <a:defRPr/>
            </a:pPr>
            <a:r>
              <a:rPr lang="hu-HU" altLang="hu-HU" sz="1950" dirty="0"/>
              <a:t>    alapesete és emberölés (alap ill. min. esete)</a:t>
            </a:r>
          </a:p>
        </p:txBody>
      </p:sp>
      <p:sp>
        <p:nvSpPr>
          <p:cNvPr id="6150" name="Rectangle 6">
            <a:extLst>
              <a:ext uri="{FF2B5EF4-FFF2-40B4-BE49-F238E27FC236}">
                <a16:creationId xmlns:a16="http://schemas.microsoft.com/office/drawing/2014/main" id="{0CBD89B7-D3A1-D86C-914E-C7126B9F587D}"/>
              </a:ext>
            </a:extLst>
          </p:cNvPr>
          <p:cNvSpPr>
            <a:spLocks noGrp="1" noChangeArrowheads="1"/>
          </p:cNvSpPr>
          <p:nvPr>
            <p:ph sz="half" idx="4294967295"/>
          </p:nvPr>
        </p:nvSpPr>
        <p:spPr>
          <a:xfrm>
            <a:off x="6153150" y="2057400"/>
            <a:ext cx="3028950" cy="3398838"/>
          </a:xfrm>
        </p:spPr>
        <p:txBody>
          <a:bodyPr/>
          <a:lstStyle/>
          <a:p>
            <a:pPr eaLnBrk="1" hangingPunct="1">
              <a:defRPr/>
            </a:pPr>
            <a:r>
              <a:rPr lang="hu-HU" altLang="hu-HU" sz="1950" u="sng" dirty="0"/>
              <a:t>Gondatlan közveszély </a:t>
            </a:r>
            <a:r>
              <a:rPr lang="hu-HU" altLang="hu-HU" sz="1950" dirty="0"/>
              <a:t>+</a:t>
            </a:r>
          </a:p>
          <a:p>
            <a:pPr eaLnBrk="1" hangingPunct="1">
              <a:buFont typeface="Wingdings" panose="05000000000000000000" pitchFamily="2" charset="2"/>
              <a:buNone/>
              <a:defRPr/>
            </a:pPr>
            <a:r>
              <a:rPr lang="hu-HU" altLang="hu-HU" sz="1950" dirty="0"/>
              <a:t>     </a:t>
            </a:r>
            <a:r>
              <a:rPr lang="hu-HU" altLang="hu-HU" sz="1950" u="sng" dirty="0"/>
              <a:t>gondatlan emberölés=</a:t>
            </a:r>
          </a:p>
          <a:p>
            <a:pPr eaLnBrk="1" hangingPunct="1">
              <a:buFont typeface="Wingdings" panose="05000000000000000000" pitchFamily="2" charset="2"/>
              <a:buNone/>
              <a:defRPr/>
            </a:pPr>
            <a:r>
              <a:rPr lang="hu-HU" altLang="hu-HU" sz="1950" dirty="0"/>
              <a:t>    (5) </a:t>
            </a:r>
            <a:r>
              <a:rPr lang="hu-HU" altLang="hu-HU" sz="1950" dirty="0" err="1"/>
              <a:t>bek</a:t>
            </a:r>
            <a:r>
              <a:rPr lang="hu-HU" altLang="hu-HU" sz="1950" dirty="0"/>
              <a:t>. minősített eset</a:t>
            </a:r>
          </a:p>
          <a:p>
            <a:pPr eaLnBrk="1" hangingPunct="1">
              <a:defRPr/>
            </a:pPr>
            <a:r>
              <a:rPr lang="hu-HU" altLang="hu-HU" sz="1950" u="sng" dirty="0"/>
              <a:t>Szándékos ölés(</a:t>
            </a:r>
            <a:r>
              <a:rPr lang="hu-HU" altLang="hu-HU" sz="1950" u="sng" dirty="0" err="1"/>
              <a:t>ek</a:t>
            </a:r>
            <a:r>
              <a:rPr lang="hu-HU" altLang="hu-HU" sz="1950" u="sng" dirty="0"/>
              <a:t>) +</a:t>
            </a:r>
            <a:endParaRPr lang="hu-HU" altLang="hu-HU" sz="1950" dirty="0"/>
          </a:p>
          <a:p>
            <a:pPr eaLnBrk="1" hangingPunct="1">
              <a:buFont typeface="Wingdings" panose="05000000000000000000" pitchFamily="2" charset="2"/>
              <a:buNone/>
              <a:defRPr/>
            </a:pPr>
            <a:r>
              <a:rPr lang="hu-HU" altLang="hu-HU" sz="1950" dirty="0"/>
              <a:t>   </a:t>
            </a:r>
            <a:r>
              <a:rPr lang="hu-HU" altLang="hu-HU" sz="1950" u="sng" dirty="0"/>
              <a:t>Gondatlan közveszély =</a:t>
            </a:r>
          </a:p>
          <a:p>
            <a:pPr eaLnBrk="1" hangingPunct="1">
              <a:buFont typeface="Wingdings" panose="05000000000000000000" pitchFamily="2" charset="2"/>
              <a:buNone/>
              <a:defRPr/>
            </a:pPr>
            <a:r>
              <a:rPr lang="hu-HU" altLang="hu-HU" sz="1950" dirty="0"/>
              <a:t>    halmazat, de a sok ember életét veszélyeztető módon való emberöléssel nem!</a:t>
            </a:r>
          </a:p>
          <a:p>
            <a:pPr eaLnBrk="1" hangingPunct="1">
              <a:buFont typeface="Wingdings" panose="05000000000000000000" pitchFamily="2" charset="2"/>
              <a:buNone/>
              <a:defRPr/>
            </a:pPr>
            <a:r>
              <a:rPr lang="hu-HU" altLang="hu-HU" sz="1800" u="sng" dirty="0"/>
              <a:t>    </a:t>
            </a:r>
          </a:p>
          <a:p>
            <a:pPr eaLnBrk="1" hangingPunct="1">
              <a:buFont typeface="Wingdings" panose="05000000000000000000" pitchFamily="2" charset="2"/>
              <a:buNone/>
              <a:defRPr/>
            </a:pPr>
            <a:r>
              <a:rPr lang="hu-HU" altLang="hu-HU" sz="1800" dirty="0"/>
              <a:t>    </a:t>
            </a:r>
          </a:p>
          <a:p>
            <a:pPr eaLnBrk="1" hangingPunct="1">
              <a:buFont typeface="Wingdings" panose="05000000000000000000" pitchFamily="2" charset="2"/>
              <a:buNone/>
              <a:defRPr/>
            </a:pPr>
            <a:r>
              <a:rPr lang="hu-HU" altLang="hu-HU" sz="1800" dirty="0"/>
              <a:t>    </a:t>
            </a: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4999" name="Rectangle 8499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001" name="Freeform: Shape 8500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994" name="Rectangle 2">
            <a:extLst>
              <a:ext uri="{FF2B5EF4-FFF2-40B4-BE49-F238E27FC236}">
                <a16:creationId xmlns:a16="http://schemas.microsoft.com/office/drawing/2014/main" id="{64BBC3BC-267B-A507-3ED9-93250E6E3A64}"/>
              </a:ext>
            </a:extLst>
          </p:cNvPr>
          <p:cNvSpPr>
            <a:spLocks noGrp="1" noChangeArrowheads="1"/>
          </p:cNvSpPr>
          <p:nvPr>
            <p:ph type="title"/>
          </p:nvPr>
        </p:nvSpPr>
        <p:spPr>
          <a:xfrm>
            <a:off x="686834" y="1153572"/>
            <a:ext cx="3200400" cy="4461163"/>
          </a:xfrm>
        </p:spPr>
        <p:txBody>
          <a:bodyPr>
            <a:normAutofit/>
          </a:bodyPr>
          <a:lstStyle/>
          <a:p>
            <a:pPr eaLnBrk="1" hangingPunct="1">
              <a:defRPr/>
            </a:pPr>
            <a:r>
              <a:rPr lang="hu-HU" altLang="hu-HU" sz="3700" dirty="0">
                <a:solidFill>
                  <a:srgbClr val="FFFFFF"/>
                </a:solidFill>
                <a:highlight>
                  <a:srgbClr val="FF00FF"/>
                </a:highlight>
              </a:rPr>
              <a:t>Közérdekű üzem működésének megzavarása (323. §)</a:t>
            </a:r>
          </a:p>
        </p:txBody>
      </p:sp>
      <p:sp>
        <p:nvSpPr>
          <p:cNvPr id="85003" name="Arc 8500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8611" name="Rectangle 3">
            <a:extLst>
              <a:ext uri="{FF2B5EF4-FFF2-40B4-BE49-F238E27FC236}">
                <a16:creationId xmlns:a16="http://schemas.microsoft.com/office/drawing/2014/main" id="{11C26378-879B-14C3-FC30-DDFC4B5CDA4D}"/>
              </a:ext>
            </a:extLst>
          </p:cNvPr>
          <p:cNvSpPr>
            <a:spLocks noGrp="1" noChangeArrowheads="1"/>
          </p:cNvSpPr>
          <p:nvPr>
            <p:ph type="body" idx="1"/>
          </p:nvPr>
        </p:nvSpPr>
        <p:spPr>
          <a:xfrm>
            <a:off x="4447308" y="319088"/>
            <a:ext cx="6906491" cy="5857875"/>
          </a:xfrm>
        </p:spPr>
        <p:txBody>
          <a:bodyPr anchor="ctr">
            <a:noAutofit/>
          </a:bodyPr>
          <a:lstStyle/>
          <a:p>
            <a:pPr eaLnBrk="1" hangingPunct="1">
              <a:lnSpc>
                <a:spcPct val="90000"/>
              </a:lnSpc>
            </a:pPr>
            <a:r>
              <a:rPr lang="hu-HU" altLang="hu-HU" sz="1800" b="1" dirty="0">
                <a:effectLst/>
              </a:rPr>
              <a:t>323. § </a:t>
            </a:r>
            <a:r>
              <a:rPr lang="hu-HU" altLang="hu-HU" sz="1800" dirty="0">
                <a:effectLst/>
              </a:rPr>
              <a:t>(1) Aki közérdekű üzem működését jelentős mértékben megzavarja, bűntett miatt egy évtől öt évig terjedő szabadságvesztéssel büntetendő.</a:t>
            </a:r>
          </a:p>
          <a:p>
            <a:pPr eaLnBrk="1" hangingPunct="1">
              <a:lnSpc>
                <a:spcPct val="90000"/>
              </a:lnSpc>
              <a:buFont typeface="Wingdings" panose="05000000000000000000" pitchFamily="2" charset="2"/>
              <a:buNone/>
            </a:pPr>
            <a:r>
              <a:rPr lang="hu-HU" altLang="hu-HU" sz="1800" dirty="0">
                <a:effectLst/>
              </a:rPr>
              <a:t>     (2) A büntetés két évtől nyolc évig terjedő szabadságvesztés, ha a bűncselekményt</a:t>
            </a:r>
          </a:p>
          <a:p>
            <a:pPr eaLnBrk="1" hangingPunct="1">
              <a:lnSpc>
                <a:spcPct val="90000"/>
              </a:lnSpc>
              <a:buFont typeface="Wingdings" panose="05000000000000000000" pitchFamily="2" charset="2"/>
              <a:buNone/>
            </a:pPr>
            <a:r>
              <a:rPr lang="hu-HU" altLang="hu-HU" sz="1800" dirty="0">
                <a:effectLst/>
              </a:rPr>
              <a:t>      a) csoportosan,</a:t>
            </a:r>
          </a:p>
          <a:p>
            <a:pPr eaLnBrk="1" hangingPunct="1">
              <a:lnSpc>
                <a:spcPct val="90000"/>
              </a:lnSpc>
              <a:buFont typeface="Wingdings" panose="05000000000000000000" pitchFamily="2" charset="2"/>
              <a:buNone/>
            </a:pPr>
            <a:r>
              <a:rPr lang="hu-HU" altLang="hu-HU" sz="1800" dirty="0">
                <a:effectLst/>
              </a:rPr>
              <a:t>      b) bűnszövetségben vagy</a:t>
            </a:r>
          </a:p>
          <a:p>
            <a:pPr eaLnBrk="1" hangingPunct="1">
              <a:lnSpc>
                <a:spcPct val="90000"/>
              </a:lnSpc>
              <a:buFont typeface="Wingdings" panose="05000000000000000000" pitchFamily="2" charset="2"/>
              <a:buNone/>
            </a:pPr>
            <a:r>
              <a:rPr lang="hu-HU" altLang="hu-HU" sz="1800" dirty="0">
                <a:effectLst/>
              </a:rPr>
              <a:t>      c) különösen nagy kárt okozva</a:t>
            </a:r>
          </a:p>
          <a:p>
            <a:pPr eaLnBrk="1" hangingPunct="1">
              <a:lnSpc>
                <a:spcPct val="90000"/>
              </a:lnSpc>
              <a:buFont typeface="Wingdings" panose="05000000000000000000" pitchFamily="2" charset="2"/>
              <a:buNone/>
            </a:pPr>
            <a:r>
              <a:rPr lang="hu-HU" altLang="hu-HU" sz="1800" dirty="0">
                <a:effectLst/>
              </a:rPr>
              <a:t>      követik el.</a:t>
            </a:r>
          </a:p>
          <a:p>
            <a:pPr eaLnBrk="1" hangingPunct="1">
              <a:lnSpc>
                <a:spcPct val="90000"/>
              </a:lnSpc>
              <a:buFont typeface="Wingdings" panose="05000000000000000000" pitchFamily="2" charset="2"/>
              <a:buNone/>
            </a:pPr>
            <a:r>
              <a:rPr lang="hu-HU" altLang="hu-HU" sz="1800" dirty="0">
                <a:effectLst/>
              </a:rPr>
              <a:t>      (3) A büntetés öt évtől tíz évig terjedő szabadságvesztés, ha a bűncselekményt</a:t>
            </a:r>
          </a:p>
          <a:p>
            <a:pPr eaLnBrk="1" hangingPunct="1">
              <a:lnSpc>
                <a:spcPct val="90000"/>
              </a:lnSpc>
              <a:buFont typeface="Wingdings" panose="05000000000000000000" pitchFamily="2" charset="2"/>
              <a:buNone/>
            </a:pPr>
            <a:r>
              <a:rPr lang="hu-HU" altLang="hu-HU" sz="1800" dirty="0">
                <a:effectLst/>
              </a:rPr>
              <a:t>      a) fegyveresen,</a:t>
            </a:r>
          </a:p>
          <a:p>
            <a:pPr eaLnBrk="1" hangingPunct="1">
              <a:lnSpc>
                <a:spcPct val="90000"/>
              </a:lnSpc>
              <a:buFont typeface="Wingdings" panose="05000000000000000000" pitchFamily="2" charset="2"/>
              <a:buNone/>
            </a:pPr>
            <a:r>
              <a:rPr lang="hu-HU" altLang="hu-HU" sz="1800" dirty="0">
                <a:effectLst/>
              </a:rPr>
              <a:t>      b) felfegyverkezve vagy</a:t>
            </a:r>
          </a:p>
          <a:p>
            <a:pPr eaLnBrk="1" hangingPunct="1">
              <a:lnSpc>
                <a:spcPct val="90000"/>
              </a:lnSpc>
              <a:buFont typeface="Wingdings" panose="05000000000000000000" pitchFamily="2" charset="2"/>
              <a:buNone/>
            </a:pPr>
            <a:r>
              <a:rPr lang="hu-HU" altLang="hu-HU" sz="1800" dirty="0">
                <a:effectLst/>
              </a:rPr>
              <a:t>      c) különösen jelentős kárt okozva</a:t>
            </a:r>
          </a:p>
          <a:p>
            <a:pPr eaLnBrk="1" hangingPunct="1">
              <a:lnSpc>
                <a:spcPct val="90000"/>
              </a:lnSpc>
              <a:buFont typeface="Wingdings" panose="05000000000000000000" pitchFamily="2" charset="2"/>
              <a:buNone/>
            </a:pPr>
            <a:r>
              <a:rPr lang="hu-HU" altLang="hu-HU" sz="1800" dirty="0">
                <a:effectLst/>
              </a:rPr>
              <a:t>      követik el.</a:t>
            </a:r>
          </a:p>
          <a:p>
            <a:pPr eaLnBrk="1" hangingPunct="1">
              <a:lnSpc>
                <a:spcPct val="90000"/>
              </a:lnSpc>
              <a:buFont typeface="Wingdings" panose="05000000000000000000" pitchFamily="2" charset="2"/>
              <a:buNone/>
            </a:pPr>
            <a:r>
              <a:rPr lang="hu-HU" altLang="hu-HU" sz="1800" dirty="0">
                <a:effectLst/>
              </a:rPr>
              <a:t>      (4) Aki a közérdekű üzem működésének megzavarására irányuló előkészületet követ el, vétség miatt két évig terjedő szabadságvesztéssel büntetendő.</a:t>
            </a:r>
          </a:p>
          <a:p>
            <a:pPr eaLnBrk="1" hangingPunct="1">
              <a:lnSpc>
                <a:spcPct val="90000"/>
              </a:lnSpc>
              <a:buFont typeface="Wingdings" panose="05000000000000000000" pitchFamily="2" charset="2"/>
              <a:buNone/>
            </a:pPr>
            <a:r>
              <a:rPr lang="hu-HU" altLang="hu-HU" sz="1800" dirty="0">
                <a:effectLst/>
              </a:rPr>
              <a:t>      (5) Aki a bűncselekményt gondatlanságból követi el, vétség miatt három évig, különösen nagy vagy ezt meghaladó kár okozása esetén egy évtől öt évig terjedő szabadságvesztéssel büntetendő.</a:t>
            </a: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8F01DA3F-9D8C-4019-D428-78D5AF870DF1}"/>
              </a:ext>
            </a:extLst>
          </p:cNvPr>
          <p:cNvSpPr>
            <a:spLocks noGrp="1" noChangeArrowheads="1"/>
          </p:cNvSpPr>
          <p:nvPr>
            <p:ph type="title"/>
          </p:nvPr>
        </p:nvSpPr>
        <p:spPr/>
        <p:txBody>
          <a:bodyPr/>
          <a:lstStyle/>
          <a:p>
            <a:pPr eaLnBrk="1" hangingPunct="1">
              <a:defRPr/>
            </a:pPr>
            <a:r>
              <a:rPr lang="hu-HU" altLang="hu-HU" sz="3000"/>
              <a:t>Közérdekű üzem fogalma (459. § (1) 21. pont)</a:t>
            </a:r>
          </a:p>
        </p:txBody>
      </p:sp>
      <p:sp>
        <p:nvSpPr>
          <p:cNvPr id="69635" name="Rectangle 3">
            <a:extLst>
              <a:ext uri="{FF2B5EF4-FFF2-40B4-BE49-F238E27FC236}">
                <a16:creationId xmlns:a16="http://schemas.microsoft.com/office/drawing/2014/main" id="{CBD91CA3-06AA-11AE-F786-9B2F6F4F90BF}"/>
              </a:ext>
            </a:extLst>
          </p:cNvPr>
          <p:cNvSpPr>
            <a:spLocks noGrp="1" noChangeArrowheads="1"/>
          </p:cNvSpPr>
          <p:nvPr>
            <p:ph type="body" idx="1"/>
          </p:nvPr>
        </p:nvSpPr>
        <p:spPr/>
        <p:txBody>
          <a:bodyPr/>
          <a:lstStyle/>
          <a:p>
            <a:pPr eaLnBrk="1" hangingPunct="1">
              <a:lnSpc>
                <a:spcPct val="80000"/>
              </a:lnSpc>
              <a:buFont typeface="Wingdings" panose="05000000000000000000" pitchFamily="2" charset="2"/>
              <a:buNone/>
            </a:pPr>
            <a:r>
              <a:rPr lang="hu-HU" altLang="hu-HU" sz="2100">
                <a:effectLst/>
              </a:rPr>
              <a:t>Közérdekű üzem:</a:t>
            </a:r>
          </a:p>
          <a:p>
            <a:pPr eaLnBrk="1" hangingPunct="1">
              <a:lnSpc>
                <a:spcPct val="80000"/>
              </a:lnSpc>
            </a:pPr>
            <a:r>
              <a:rPr lang="hu-HU" altLang="hu-HU" sz="2100">
                <a:effectLst/>
              </a:rPr>
              <a:t>a) a közmű,</a:t>
            </a:r>
          </a:p>
          <a:p>
            <a:pPr eaLnBrk="1" hangingPunct="1">
              <a:lnSpc>
                <a:spcPct val="80000"/>
              </a:lnSpc>
            </a:pPr>
            <a:r>
              <a:rPr lang="hu-HU" altLang="hu-HU" sz="2100">
                <a:effectLst/>
              </a:rPr>
              <a:t>b) a közösségi közlekedési üzem,</a:t>
            </a:r>
          </a:p>
          <a:p>
            <a:pPr eaLnBrk="1" hangingPunct="1">
              <a:lnSpc>
                <a:spcPct val="80000"/>
              </a:lnSpc>
            </a:pPr>
            <a:r>
              <a:rPr lang="hu-HU" altLang="hu-HU" sz="2100">
                <a:effectLst/>
              </a:rPr>
              <a:t>c) az elektronikus hírközlő hálózat,</a:t>
            </a:r>
          </a:p>
          <a:p>
            <a:pPr eaLnBrk="1" hangingPunct="1">
              <a:lnSpc>
                <a:spcPct val="80000"/>
              </a:lnSpc>
            </a:pPr>
            <a:r>
              <a:rPr lang="hu-HU" altLang="hu-HU" sz="2100">
                <a:effectLst/>
              </a:rPr>
              <a:t>d) az egyetemes postai szolgáltató közérdekű feladatainak teljesítése érdekében üzemeltetett logisztikai,pénzforgalmi és informatikai központok és üzemek,</a:t>
            </a:r>
          </a:p>
          <a:p>
            <a:pPr eaLnBrk="1" hangingPunct="1">
              <a:lnSpc>
                <a:spcPct val="80000"/>
              </a:lnSpc>
            </a:pPr>
            <a:r>
              <a:rPr lang="hu-HU" altLang="hu-HU" sz="2100">
                <a:effectLst/>
              </a:rPr>
              <a:t>e) a hadianyagot, haditechnikai eszközt termelő üzemet, energiát vagy üzemi felhasználásra szánt</a:t>
            </a:r>
          </a:p>
          <a:p>
            <a:pPr eaLnBrk="1" hangingPunct="1">
              <a:lnSpc>
                <a:spcPct val="80000"/>
              </a:lnSpc>
              <a:buFont typeface="Wingdings" panose="05000000000000000000" pitchFamily="2" charset="2"/>
              <a:buNone/>
            </a:pPr>
            <a:r>
              <a:rPr lang="hu-HU" altLang="hu-HU" sz="2100">
                <a:effectLst/>
              </a:rPr>
              <a:t>    alapanyagot termelő üzem;</a:t>
            </a: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ím 7">
            <a:extLst>
              <a:ext uri="{FF2B5EF4-FFF2-40B4-BE49-F238E27FC236}">
                <a16:creationId xmlns:a16="http://schemas.microsoft.com/office/drawing/2014/main" id="{928F637D-1609-C946-4DAF-7252BD6EAC22}"/>
              </a:ext>
            </a:extLst>
          </p:cNvPr>
          <p:cNvSpPr>
            <a:spLocks noGrp="1"/>
          </p:cNvSpPr>
          <p:nvPr>
            <p:ph type="title"/>
          </p:nvPr>
        </p:nvSpPr>
        <p:spPr>
          <a:xfrm>
            <a:off x="1924050" y="115889"/>
            <a:ext cx="8229600" cy="881062"/>
          </a:xfrm>
        </p:spPr>
        <p:txBody>
          <a:bodyPr/>
          <a:lstStyle/>
          <a:p>
            <a:pPr algn="l">
              <a:defRPr/>
            </a:pPr>
            <a:r>
              <a:rPr lang="hu-HU" sz="2000" dirty="0">
                <a:solidFill>
                  <a:schemeClr val="tx1"/>
                </a:solidFill>
              </a:rPr>
              <a:t>JÁRVÁNYÜGYI  BÜNTETŐ</a:t>
            </a:r>
            <a:br>
              <a:rPr lang="hu-HU" sz="2000" dirty="0">
                <a:solidFill>
                  <a:schemeClr val="tx1"/>
                </a:solidFill>
              </a:rPr>
            </a:br>
            <a:r>
              <a:rPr lang="hu-HU" sz="2000" dirty="0">
                <a:solidFill>
                  <a:schemeClr val="tx1"/>
                </a:solidFill>
              </a:rPr>
              <a:t>ELŐÍRÁSOK</a:t>
            </a:r>
          </a:p>
        </p:txBody>
      </p:sp>
      <p:sp>
        <p:nvSpPr>
          <p:cNvPr id="10" name="Tartalom helye 9">
            <a:extLst>
              <a:ext uri="{FF2B5EF4-FFF2-40B4-BE49-F238E27FC236}">
                <a16:creationId xmlns:a16="http://schemas.microsoft.com/office/drawing/2014/main" id="{CC89F061-99BB-F6B1-416A-BBFC6D3FCAAF}"/>
              </a:ext>
            </a:extLst>
          </p:cNvPr>
          <p:cNvSpPr>
            <a:spLocks noGrp="1"/>
          </p:cNvSpPr>
          <p:nvPr>
            <p:ph idx="4294967295"/>
          </p:nvPr>
        </p:nvSpPr>
        <p:spPr>
          <a:xfrm>
            <a:off x="6096000" y="115888"/>
            <a:ext cx="4629150" cy="5745162"/>
          </a:xfrm>
        </p:spPr>
        <p:txBody>
          <a:bodyPr/>
          <a:lstStyle/>
          <a:p>
            <a:pPr marL="0" indent="0">
              <a:buNone/>
              <a:defRPr/>
            </a:pPr>
            <a:r>
              <a:rPr lang="hu-HU" sz="1600" b="1" dirty="0">
                <a:solidFill>
                  <a:srgbClr val="0070C0"/>
                </a:solidFill>
                <a:effectLst/>
              </a:rPr>
              <a:t>KÖZBIZTONSÁG ELLENI BŰNCSELEKMÉNY</a:t>
            </a:r>
          </a:p>
          <a:p>
            <a:pPr marL="0" indent="0">
              <a:buNone/>
              <a:defRPr/>
            </a:pPr>
            <a:r>
              <a:rPr lang="hu-HU" sz="1600" b="1" dirty="0">
                <a:effectLst/>
              </a:rPr>
              <a:t>JÁRVÁNYÜGYI VÉDEKEZÉS AKADÁLYOZÁSA bűncselekménye</a:t>
            </a:r>
          </a:p>
          <a:p>
            <a:pPr marL="0" indent="0">
              <a:buNone/>
              <a:defRPr/>
            </a:pPr>
            <a:r>
              <a:rPr lang="hu-HU" sz="1600" b="1" dirty="0">
                <a:effectLst/>
              </a:rPr>
              <a:t>322/A. §</a:t>
            </a:r>
            <a:r>
              <a:rPr lang="hu-HU" sz="1600" b="1" baseline="30000" dirty="0">
                <a:effectLst/>
              </a:rPr>
              <a:t> </a:t>
            </a:r>
            <a:r>
              <a:rPr lang="hu-HU" sz="1600" dirty="0">
                <a:effectLst/>
              </a:rPr>
              <a:t>(1) Aki</a:t>
            </a:r>
          </a:p>
          <a:p>
            <a:pPr>
              <a:defRPr/>
            </a:pPr>
            <a:r>
              <a:rPr lang="hu-HU" sz="1600" b="1" i="1" dirty="0">
                <a:solidFill>
                  <a:srgbClr val="FF0000"/>
                </a:solidFill>
                <a:effectLst/>
              </a:rPr>
              <a:t>a) </a:t>
            </a:r>
            <a:r>
              <a:rPr lang="hu-HU" sz="1600" b="1" dirty="0">
                <a:solidFill>
                  <a:srgbClr val="FF0000"/>
                </a:solidFill>
                <a:effectLst/>
              </a:rPr>
              <a:t>a zárlati kötelezettség alá tartozó fertőző betegség </a:t>
            </a:r>
            <a:r>
              <a:rPr lang="hu-HU" sz="1600" dirty="0">
                <a:effectLst/>
              </a:rPr>
              <a:t>behurcolásának vagy </a:t>
            </a:r>
            <a:r>
              <a:rPr lang="hu-HU" sz="1600" b="1" dirty="0">
                <a:solidFill>
                  <a:srgbClr val="FF0000"/>
                </a:solidFill>
                <a:effectLst/>
              </a:rPr>
              <a:t>terjedésének megakadályozása végett elrendelt járványügyi elkülönítés, megfigyelés, zárlat vagy ellenőrzés,</a:t>
            </a:r>
          </a:p>
          <a:p>
            <a:pPr>
              <a:defRPr/>
            </a:pPr>
            <a:r>
              <a:rPr lang="hu-HU" sz="1600" b="1" i="1" dirty="0">
                <a:solidFill>
                  <a:srgbClr val="FF0000"/>
                </a:solidFill>
                <a:effectLst/>
              </a:rPr>
              <a:t>b) </a:t>
            </a:r>
            <a:r>
              <a:rPr lang="hu-HU" sz="1600" b="1" dirty="0">
                <a:solidFill>
                  <a:srgbClr val="FF0000"/>
                </a:solidFill>
                <a:effectLst/>
              </a:rPr>
              <a:t>járvány idején az elrendelt járványügyi elkülönítés, megfigyelés, zárlat vagy ellenőrzés</a:t>
            </a:r>
            <a:r>
              <a:rPr lang="hu-HU" sz="1600" dirty="0">
                <a:effectLst/>
              </a:rPr>
              <a:t>,</a:t>
            </a:r>
          </a:p>
          <a:p>
            <a:pPr>
              <a:defRPr/>
            </a:pPr>
            <a:r>
              <a:rPr lang="hu-HU" sz="1200" i="1" dirty="0">
                <a:effectLst/>
              </a:rPr>
              <a:t>c) </a:t>
            </a:r>
            <a:r>
              <a:rPr lang="hu-HU" sz="1200" dirty="0">
                <a:effectLst/>
              </a:rPr>
              <a:t>a fertőző állatbetegségek vagy növényi zárlati károsítók be- és kihurcolásának, valamint terjedésének megakadályozása vagy előfordulásának felszámolása végett elrendelt növény-egészségügyi vagy állatjárványügyi intézkedés</a:t>
            </a:r>
          </a:p>
          <a:p>
            <a:pPr marL="0" indent="0">
              <a:buNone/>
              <a:defRPr/>
            </a:pPr>
            <a:r>
              <a:rPr lang="hu-HU" sz="1600" b="1" dirty="0">
                <a:solidFill>
                  <a:srgbClr val="FF0000"/>
                </a:solidFill>
                <a:effectLst/>
              </a:rPr>
              <a:t>végrehajtását akadályozza, </a:t>
            </a:r>
            <a:r>
              <a:rPr lang="hu-HU" sz="1600" b="1" dirty="0">
                <a:effectLst/>
              </a:rPr>
              <a:t>bűntett miatt három évig terjedő szabadságvesztéssel büntetendő.</a:t>
            </a:r>
          </a:p>
          <a:p>
            <a:pPr>
              <a:defRPr/>
            </a:pPr>
            <a:r>
              <a:rPr lang="hu-HU" sz="1400" dirty="0">
                <a:effectLst/>
              </a:rPr>
              <a:t>(2) A büntetés egy évtől öt évig terjedő szabadságvesztés, ha a bűncselekményt csoportosan követik el.</a:t>
            </a:r>
          </a:p>
          <a:p>
            <a:pPr>
              <a:defRPr/>
            </a:pPr>
            <a:r>
              <a:rPr lang="hu-HU" sz="1400" dirty="0">
                <a:effectLst/>
              </a:rPr>
              <a:t>(3) A büntetés két évtől nyolc évig terjedő szabadságvesztés, ha a bűncselekmény halált okoz.</a:t>
            </a:r>
          </a:p>
          <a:p>
            <a:pPr>
              <a:defRPr/>
            </a:pPr>
            <a:r>
              <a:rPr lang="hu-HU" sz="1400" dirty="0">
                <a:effectLst/>
              </a:rPr>
              <a:t>(4) Aki járványügyi intézkedés akadályozására irányuló előkészületet követ el, egy évig terjedő szabadságvesztéssel büntetendő.</a:t>
            </a:r>
          </a:p>
          <a:p>
            <a:pPr>
              <a:defRPr/>
            </a:pPr>
            <a:endParaRPr lang="hu-HU" dirty="0"/>
          </a:p>
        </p:txBody>
      </p:sp>
      <p:sp>
        <p:nvSpPr>
          <p:cNvPr id="11" name="Tartalom helye 10">
            <a:extLst>
              <a:ext uri="{FF2B5EF4-FFF2-40B4-BE49-F238E27FC236}">
                <a16:creationId xmlns:a16="http://schemas.microsoft.com/office/drawing/2014/main" id="{4B9E8B43-A2C4-9AC9-8874-9165EB21CC61}"/>
              </a:ext>
            </a:extLst>
          </p:cNvPr>
          <p:cNvSpPr>
            <a:spLocks noGrp="1"/>
          </p:cNvSpPr>
          <p:nvPr>
            <p:ph type="body" sz="half" idx="4294967295"/>
          </p:nvPr>
        </p:nvSpPr>
        <p:spPr>
          <a:xfrm>
            <a:off x="1524001" y="3933826"/>
            <a:ext cx="4772025" cy="2462213"/>
          </a:xfrm>
        </p:spPr>
        <p:txBody>
          <a:bodyPr/>
          <a:lstStyle/>
          <a:p>
            <a:pPr marL="0" indent="0">
              <a:buNone/>
              <a:defRPr/>
            </a:pPr>
            <a:r>
              <a:rPr lang="hu-HU" sz="1100" b="1" dirty="0">
                <a:effectLst/>
              </a:rPr>
              <a:t>VÉDELMI INTÉZKEDÉS MEGSZEGÉSE </a:t>
            </a:r>
            <a:r>
              <a:rPr lang="hu-HU" sz="1100" b="1" dirty="0">
                <a:solidFill>
                  <a:srgbClr val="00B050"/>
                </a:solidFill>
                <a:effectLst/>
              </a:rPr>
              <a:t>szabálysértése</a:t>
            </a:r>
          </a:p>
          <a:p>
            <a:pPr marL="0" indent="0">
              <a:buNone/>
              <a:defRPr/>
            </a:pPr>
            <a:r>
              <a:rPr lang="hu-HU" sz="1100" b="1" dirty="0">
                <a:effectLst/>
              </a:rPr>
              <a:t>SZTV (2012. II. tv.)</a:t>
            </a:r>
          </a:p>
          <a:p>
            <a:pPr marL="0" indent="0">
              <a:buNone/>
              <a:defRPr/>
            </a:pPr>
            <a:r>
              <a:rPr lang="hu-HU" sz="1100" b="1" dirty="0">
                <a:effectLst/>
              </a:rPr>
              <a:t>239/A. §</a:t>
            </a:r>
            <a:r>
              <a:rPr lang="hu-HU" sz="1100" b="1" baseline="30000" dirty="0">
                <a:effectLst/>
              </a:rPr>
              <a:t>  </a:t>
            </a:r>
            <a:r>
              <a:rPr lang="hu-HU" sz="1100" b="1" dirty="0">
                <a:effectLst/>
              </a:rPr>
              <a:t> </a:t>
            </a:r>
            <a:r>
              <a:rPr lang="hu-HU" sz="1100" dirty="0">
                <a:effectLst/>
              </a:rPr>
              <a:t>(1) </a:t>
            </a:r>
            <a:r>
              <a:rPr lang="hu-HU" sz="1100" dirty="0">
                <a:solidFill>
                  <a:srgbClr val="00B050"/>
                </a:solidFill>
                <a:effectLst/>
              </a:rPr>
              <a:t>Aki az egészségügyi válsághelyzet során</a:t>
            </a:r>
            <a:r>
              <a:rPr lang="hu-HU" sz="1100" baseline="30000" dirty="0">
                <a:solidFill>
                  <a:srgbClr val="00B050"/>
                </a:solidFill>
                <a:effectLst/>
              </a:rPr>
              <a:t> </a:t>
            </a:r>
            <a:br>
              <a:rPr lang="hu-HU" sz="1100" dirty="0">
                <a:solidFill>
                  <a:srgbClr val="00B050"/>
                </a:solidFill>
                <a:effectLst/>
              </a:rPr>
            </a:br>
            <a:r>
              <a:rPr lang="hu-HU" sz="1100" i="1" dirty="0">
                <a:solidFill>
                  <a:srgbClr val="00B050"/>
                </a:solidFill>
                <a:effectLst/>
              </a:rPr>
              <a:t>a) </a:t>
            </a:r>
            <a:r>
              <a:rPr lang="hu-HU" sz="1100" dirty="0">
                <a:solidFill>
                  <a:srgbClr val="00B050"/>
                </a:solidFill>
                <a:effectLst/>
              </a:rPr>
              <a:t>kormányrendeletben meghatározott védelmi intézkedést,</a:t>
            </a:r>
            <a:br>
              <a:rPr lang="hu-HU" sz="1100" dirty="0">
                <a:solidFill>
                  <a:srgbClr val="00B050"/>
                </a:solidFill>
                <a:effectLst/>
              </a:rPr>
            </a:br>
            <a:r>
              <a:rPr lang="hu-HU" sz="1100" i="1" dirty="0">
                <a:effectLst/>
              </a:rPr>
              <a:t>b) </a:t>
            </a:r>
            <a:r>
              <a:rPr lang="hu-HU" sz="1100" dirty="0">
                <a:effectLst/>
              </a:rPr>
              <a:t>a települési önkormányzat területén működő piac, vásár, illetve a piac, vásár területén működő üzletek nyitva tartásának önkormányzati rendeletben meghatározott szabályait</a:t>
            </a:r>
            <a:br>
              <a:rPr lang="hu-HU" sz="1100" dirty="0">
                <a:effectLst/>
              </a:rPr>
            </a:br>
            <a:r>
              <a:rPr lang="hu-HU" sz="1100" dirty="0">
                <a:solidFill>
                  <a:srgbClr val="00B050"/>
                </a:solidFill>
                <a:effectLst/>
              </a:rPr>
              <a:t>megszegi, szabálysértést követ </a:t>
            </a:r>
            <a:r>
              <a:rPr lang="hu-HU" sz="1100" dirty="0">
                <a:effectLst/>
              </a:rPr>
              <a:t>el.</a:t>
            </a:r>
            <a:br>
              <a:rPr lang="hu-HU" sz="1100" dirty="0">
                <a:effectLst/>
              </a:rPr>
            </a:br>
            <a:r>
              <a:rPr lang="hu-HU" sz="1100" dirty="0">
                <a:effectLst/>
              </a:rPr>
              <a:t>(2) Az (1) bekezdésben meghatározott védelmi intézkedés megszüntetését követően a 4. §-</a:t>
            </a:r>
            <a:r>
              <a:rPr lang="hu-HU" sz="1100" dirty="0" err="1">
                <a:effectLst/>
              </a:rPr>
              <a:t>tól</a:t>
            </a:r>
            <a:r>
              <a:rPr lang="hu-HU" sz="1100" dirty="0">
                <a:effectLst/>
              </a:rPr>
              <a:t> eltérően a folyamatban lévő szabálysértési eljárást az elkövetés idején hatályban lévő szabályok szerint kell elbírálni.</a:t>
            </a:r>
            <a:br>
              <a:rPr lang="hu-HU" sz="1100" dirty="0">
                <a:effectLst/>
              </a:rPr>
            </a:br>
            <a:endParaRPr lang="hu-HU" sz="1100" dirty="0"/>
          </a:p>
          <a:p>
            <a:pPr>
              <a:defRPr/>
            </a:pPr>
            <a:endParaRPr lang="hu-HU" dirty="0"/>
          </a:p>
        </p:txBody>
      </p:sp>
      <p:sp>
        <p:nvSpPr>
          <p:cNvPr id="72709" name="Szövegdoboz 16">
            <a:extLst>
              <a:ext uri="{FF2B5EF4-FFF2-40B4-BE49-F238E27FC236}">
                <a16:creationId xmlns:a16="http://schemas.microsoft.com/office/drawing/2014/main" id="{BDBDB38B-342C-3DCC-48B7-F8F40F9041E8}"/>
              </a:ext>
            </a:extLst>
          </p:cNvPr>
          <p:cNvSpPr txBox="1">
            <a:spLocks noChangeArrowheads="1"/>
          </p:cNvSpPr>
          <p:nvPr/>
        </p:nvSpPr>
        <p:spPr bwMode="auto">
          <a:xfrm>
            <a:off x="1703388" y="996950"/>
            <a:ext cx="4392612" cy="292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eaLnBrk="0" fontAlgn="base" hangingPunct="0">
              <a:spcBef>
                <a:spcPct val="0"/>
              </a:spcBef>
              <a:spcAft>
                <a:spcPct val="0"/>
              </a:spcAft>
              <a:buClrTx/>
              <a:buSzTx/>
              <a:buNone/>
            </a:pPr>
            <a:r>
              <a:rPr lang="hu-HU" altLang="hu-HU" sz="1400" b="1">
                <a:solidFill>
                  <a:srgbClr val="0070C0"/>
                </a:solidFill>
              </a:rPr>
              <a:t>KÖZIGAZGATÁS RENDJE ELLENI BŰNCSELEKMÉNY </a:t>
            </a:r>
            <a:br>
              <a:rPr lang="hu-HU" altLang="hu-HU" sz="1400">
                <a:solidFill>
                  <a:srgbClr val="0070C0"/>
                </a:solidFill>
              </a:rPr>
            </a:br>
            <a:r>
              <a:rPr lang="hu-HU" altLang="hu-HU" sz="1400">
                <a:solidFill>
                  <a:srgbClr val="000000"/>
                </a:solidFill>
              </a:rPr>
              <a:t>JÁRVÁNYÜGYI SZABÁLYSZEGÉS</a:t>
            </a:r>
            <a:br>
              <a:rPr lang="hu-HU" altLang="hu-HU" sz="1400">
                <a:solidFill>
                  <a:srgbClr val="000000"/>
                </a:solidFill>
              </a:rPr>
            </a:br>
            <a:r>
              <a:rPr lang="hu-HU" altLang="hu-HU" sz="1400">
                <a:solidFill>
                  <a:srgbClr val="000000"/>
                </a:solidFill>
              </a:rPr>
              <a:t>361. § Aki</a:t>
            </a:r>
            <a:r>
              <a:rPr lang="hu-HU" altLang="hu-HU" sz="1400" baseline="30000">
                <a:solidFill>
                  <a:srgbClr val="000000"/>
                </a:solidFill>
              </a:rPr>
              <a:t> </a:t>
            </a:r>
            <a:br>
              <a:rPr lang="hu-HU" altLang="hu-HU" sz="1400">
                <a:solidFill>
                  <a:srgbClr val="000000"/>
                </a:solidFill>
              </a:rPr>
            </a:br>
            <a:r>
              <a:rPr lang="hu-HU" altLang="hu-HU" sz="1400" i="1">
                <a:solidFill>
                  <a:srgbClr val="FF0000"/>
                </a:solidFill>
              </a:rPr>
              <a:t>a) </a:t>
            </a:r>
            <a:r>
              <a:rPr lang="hu-HU" altLang="hu-HU" sz="1400">
                <a:solidFill>
                  <a:srgbClr val="FF0000"/>
                </a:solidFill>
              </a:rPr>
              <a:t>a zárlati kötelezettség alá tartozó fertőző betegség </a:t>
            </a:r>
            <a:r>
              <a:rPr lang="hu-HU" altLang="hu-HU" sz="1400">
                <a:solidFill>
                  <a:srgbClr val="000000"/>
                </a:solidFill>
              </a:rPr>
              <a:t>behurcolásának vagy </a:t>
            </a:r>
            <a:r>
              <a:rPr lang="hu-HU" altLang="hu-HU" sz="1400">
                <a:solidFill>
                  <a:srgbClr val="FF0000"/>
                </a:solidFill>
              </a:rPr>
              <a:t>terjedésének megakadályozása végett elrendelt járványügyi elkülönítés, megfigyelés, </a:t>
            </a:r>
            <a:br>
              <a:rPr lang="hu-HU" altLang="hu-HU" sz="1400">
                <a:solidFill>
                  <a:srgbClr val="000000"/>
                </a:solidFill>
              </a:rPr>
            </a:br>
            <a:r>
              <a:rPr lang="hu-HU" altLang="hu-HU" sz="1400">
                <a:solidFill>
                  <a:srgbClr val="000000"/>
                </a:solidFill>
              </a:rPr>
              <a:t>vagy növényi zárlati károsítók be- és kihurcolásának, valamint terjedésének megakadályozása vagy előfordulásának felszámolása végett elrendelt növény-egészségügyi vagy állatjárványügyi intézkedés </a:t>
            </a:r>
            <a:r>
              <a:rPr lang="hu-HU" altLang="hu-HU" sz="1400">
                <a:solidFill>
                  <a:srgbClr val="FF0000"/>
                </a:solidFill>
              </a:rPr>
              <a:t>szabályait megszegi,</a:t>
            </a:r>
            <a:br>
              <a:rPr lang="hu-HU" altLang="hu-HU" sz="1400">
                <a:solidFill>
                  <a:srgbClr val="000000"/>
                </a:solidFill>
              </a:rPr>
            </a:br>
            <a:r>
              <a:rPr lang="hu-HU" altLang="hu-HU" sz="1400">
                <a:solidFill>
                  <a:srgbClr val="000000"/>
                </a:solidFill>
              </a:rPr>
              <a:t>vétség miatt elzárással büntetendő.</a:t>
            </a: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00B11A8F-7FD5-28E1-5872-2976D98AE444}"/>
              </a:ext>
            </a:extLst>
          </p:cNvPr>
          <p:cNvSpPr>
            <a:spLocks noGrp="1" noChangeArrowheads="1"/>
          </p:cNvSpPr>
          <p:nvPr>
            <p:ph type="title" idx="4294967295"/>
          </p:nvPr>
        </p:nvSpPr>
        <p:spPr/>
        <p:txBody>
          <a:bodyPr/>
          <a:lstStyle/>
          <a:p>
            <a:pPr eaLnBrk="1" hangingPunct="1">
              <a:defRPr/>
            </a:pPr>
            <a:r>
              <a:rPr lang="hu-HU" altLang="hu-HU" sz="3000"/>
              <a:t>Robbanóanyaggal vagy robbantószerrel visszaélés (263. §)</a:t>
            </a:r>
          </a:p>
        </p:txBody>
      </p:sp>
      <p:sp>
        <p:nvSpPr>
          <p:cNvPr id="57347" name="Rectangle 3">
            <a:extLst>
              <a:ext uri="{FF2B5EF4-FFF2-40B4-BE49-F238E27FC236}">
                <a16:creationId xmlns:a16="http://schemas.microsoft.com/office/drawing/2014/main" id="{99D1CDB8-07D6-7FB3-6FE0-EF4CC1586FBB}"/>
              </a:ext>
            </a:extLst>
          </p:cNvPr>
          <p:cNvSpPr>
            <a:spLocks noGrp="1" noChangeArrowheads="1"/>
          </p:cNvSpPr>
          <p:nvPr>
            <p:ph type="body" idx="4294967295"/>
          </p:nvPr>
        </p:nvSpPr>
        <p:spPr/>
        <p:txBody>
          <a:bodyPr/>
          <a:lstStyle/>
          <a:p>
            <a:pPr eaLnBrk="1" hangingPunct="1">
              <a:lnSpc>
                <a:spcPct val="80000"/>
              </a:lnSpc>
              <a:buFont typeface="Wingdings" panose="05000000000000000000" pitchFamily="2" charset="2"/>
              <a:buNone/>
              <a:defRPr/>
            </a:pPr>
            <a:r>
              <a:rPr lang="hu-HU" altLang="hu-HU" sz="1500" b="1"/>
              <a:t>263. § </a:t>
            </a:r>
            <a:r>
              <a:rPr lang="hu-HU" altLang="hu-HU" sz="1500"/>
              <a:t>(1) Aki robbanóanyagot, robbantószert vagy ezek felhasználására szolgáló készüléket engedély nélkül készít, megszerez, tart vagy a tartásukra nem jogosult személynek átad, bűntettet követ el, és két évtől nyolc évig terjedő szabadságvesztéssel büntetendő.</a:t>
            </a:r>
          </a:p>
          <a:p>
            <a:pPr eaLnBrk="1" hangingPunct="1">
              <a:lnSpc>
                <a:spcPct val="80000"/>
              </a:lnSpc>
              <a:buFont typeface="Wingdings" panose="05000000000000000000" pitchFamily="2" charset="2"/>
              <a:buNone/>
              <a:defRPr/>
            </a:pPr>
            <a:r>
              <a:rPr lang="hu-HU" altLang="hu-HU" sz="1500"/>
              <a:t>(2) Aki robbanóanyagot, robbantószert vagy ezek felhasználására szolgáló készüléket engedély nélkül vagy az engedély kereteit túllépve az ország területére behoz, onnan kivisz, vagy azon átszállít, bűntettet követ el, és öt évtől tíz évig terjedő szabadságvesztéssel büntetendő.</a:t>
            </a:r>
          </a:p>
          <a:p>
            <a:pPr eaLnBrk="1" hangingPunct="1">
              <a:lnSpc>
                <a:spcPct val="80000"/>
              </a:lnSpc>
              <a:buFont typeface="Wingdings" panose="05000000000000000000" pitchFamily="2" charset="2"/>
              <a:buNone/>
              <a:defRPr/>
            </a:pPr>
            <a:r>
              <a:rPr lang="hu-HU" altLang="hu-HU" sz="1500"/>
              <a:t>(3) A büntetés az (1) bekezdés esetén öt évtől tíz évig, a (2) bekezdés esetén öt évtől tizenöt évig terjedő szabadságvesztés, ha a bűncselekményt</a:t>
            </a:r>
          </a:p>
          <a:p>
            <a:pPr eaLnBrk="1" hangingPunct="1">
              <a:lnSpc>
                <a:spcPct val="80000"/>
              </a:lnSpc>
              <a:buFont typeface="Wingdings" panose="05000000000000000000" pitchFamily="2" charset="2"/>
              <a:buNone/>
              <a:defRPr/>
            </a:pPr>
            <a:r>
              <a:rPr lang="hu-HU" altLang="hu-HU" sz="1500" i="1"/>
              <a:t>    a) </a:t>
            </a:r>
            <a:r>
              <a:rPr lang="hu-HU" altLang="hu-HU" sz="1500"/>
              <a:t>üzletszerűen,</a:t>
            </a:r>
          </a:p>
          <a:p>
            <a:pPr eaLnBrk="1" hangingPunct="1">
              <a:lnSpc>
                <a:spcPct val="80000"/>
              </a:lnSpc>
              <a:buFont typeface="Wingdings" panose="05000000000000000000" pitchFamily="2" charset="2"/>
              <a:buNone/>
              <a:defRPr/>
            </a:pPr>
            <a:r>
              <a:rPr lang="hu-HU" altLang="hu-HU" sz="1500" i="1"/>
              <a:t>    b) </a:t>
            </a:r>
            <a:r>
              <a:rPr lang="hu-HU" altLang="hu-HU" sz="1500"/>
              <a:t>bűnszövetségben</a:t>
            </a:r>
          </a:p>
          <a:p>
            <a:pPr eaLnBrk="1" hangingPunct="1">
              <a:lnSpc>
                <a:spcPct val="80000"/>
              </a:lnSpc>
              <a:buFont typeface="Wingdings" panose="05000000000000000000" pitchFamily="2" charset="2"/>
              <a:buNone/>
              <a:defRPr/>
            </a:pPr>
            <a:r>
              <a:rPr lang="hu-HU" altLang="hu-HU" sz="1500"/>
              <a:t>    követik el.</a:t>
            </a:r>
          </a:p>
          <a:p>
            <a:pPr eaLnBrk="1" hangingPunct="1">
              <a:lnSpc>
                <a:spcPct val="80000"/>
              </a:lnSpc>
              <a:buFont typeface="Wingdings" panose="05000000000000000000" pitchFamily="2" charset="2"/>
              <a:buNone/>
              <a:defRPr/>
            </a:pPr>
            <a:r>
              <a:rPr lang="hu-HU" altLang="hu-HU" sz="1500"/>
              <a:t>(4) Aki a (2) bekezdésben meghatározott bűncselekményre irányuló előkészületet követ el, bűntett miatt öt évig terjedő szabadságvesztéssel büntetendő.</a:t>
            </a:r>
          </a:p>
          <a:p>
            <a:pPr eaLnBrk="1" hangingPunct="1">
              <a:lnSpc>
                <a:spcPct val="80000"/>
              </a:lnSpc>
              <a:defRPr/>
            </a:pPr>
            <a:endParaRPr lang="hu-HU" altLang="hu-HU" sz="1500"/>
          </a:p>
          <a:p>
            <a:pPr eaLnBrk="1" hangingPunct="1">
              <a:lnSpc>
                <a:spcPct val="80000"/>
              </a:lnSpc>
              <a:defRPr/>
            </a:pPr>
            <a:endParaRPr lang="hu-HU" altLang="hu-HU" sz="1350"/>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7254BF4E-2418-E3C5-D824-3582615000AE}"/>
              </a:ext>
            </a:extLst>
          </p:cNvPr>
          <p:cNvSpPr>
            <a:spLocks noGrp="1" noChangeArrowheads="1"/>
          </p:cNvSpPr>
          <p:nvPr>
            <p:ph type="title" idx="4294967295"/>
          </p:nvPr>
        </p:nvSpPr>
        <p:spPr/>
        <p:txBody>
          <a:bodyPr/>
          <a:lstStyle/>
          <a:p>
            <a:pPr eaLnBrk="1" hangingPunct="1">
              <a:defRPr/>
            </a:pPr>
            <a:r>
              <a:rPr lang="hu-HU" altLang="hu-HU"/>
              <a:t>Alapfogalmak</a:t>
            </a:r>
          </a:p>
        </p:txBody>
      </p:sp>
      <p:sp>
        <p:nvSpPr>
          <p:cNvPr id="58371" name="Rectangle 3">
            <a:extLst>
              <a:ext uri="{FF2B5EF4-FFF2-40B4-BE49-F238E27FC236}">
                <a16:creationId xmlns:a16="http://schemas.microsoft.com/office/drawing/2014/main" id="{1F812BDD-B01A-66EE-F740-802AF3DF57F0}"/>
              </a:ext>
            </a:extLst>
          </p:cNvPr>
          <p:cNvSpPr>
            <a:spLocks noGrp="1" noChangeArrowheads="1"/>
          </p:cNvSpPr>
          <p:nvPr>
            <p:ph type="body" idx="4294967295"/>
          </p:nvPr>
        </p:nvSpPr>
        <p:spPr/>
        <p:txBody>
          <a:bodyPr/>
          <a:lstStyle/>
          <a:p>
            <a:pPr lvl="1" eaLnBrk="1" hangingPunct="1">
              <a:lnSpc>
                <a:spcPct val="90000"/>
              </a:lnSpc>
              <a:buFont typeface="Wingdings" panose="05000000000000000000" pitchFamily="2" charset="2"/>
              <a:buNone/>
              <a:defRPr/>
            </a:pPr>
            <a:r>
              <a:rPr lang="hu-HU" altLang="hu-HU" sz="1800" b="1" i="1"/>
              <a:t>Robbanóanyag  - </a:t>
            </a:r>
            <a:r>
              <a:rPr lang="hu-HU" altLang="hu-HU" sz="1800" i="1"/>
              <a:t>olyan keverékek, vegyületek amelyek valamilyen mechanikai, hő-, elektromos, vegyi behatás, jel következtében igen rövid idő alatt nagy hő, fény, hang, nyomás, feszítő erő kifejtése mellett átalakulnak s ezáltal romboló hatást váltanak ki. Klasszikus robbanóanyagok a dinamit, ekrazit.</a:t>
            </a:r>
          </a:p>
          <a:p>
            <a:pPr lvl="1" eaLnBrk="1" hangingPunct="1">
              <a:lnSpc>
                <a:spcPct val="90000"/>
              </a:lnSpc>
              <a:buFont typeface="Wingdings" panose="05000000000000000000" pitchFamily="2" charset="2"/>
              <a:buNone/>
              <a:defRPr/>
            </a:pPr>
            <a:r>
              <a:rPr lang="hu-HU" altLang="hu-HU" sz="1800" b="1" i="1"/>
              <a:t>Robbantószer</a:t>
            </a:r>
            <a:r>
              <a:rPr lang="hu-HU" altLang="hu-HU" sz="1800" i="1"/>
              <a:t> - az az eszköz, amely a robbanóanyag felrobbantására szolgál, ilyen a gyutacs és gyújtózsinór. </a:t>
            </a:r>
          </a:p>
          <a:p>
            <a:pPr lvl="1" eaLnBrk="1" hangingPunct="1">
              <a:lnSpc>
                <a:spcPct val="90000"/>
              </a:lnSpc>
              <a:buFont typeface="Wingdings" panose="05000000000000000000" pitchFamily="2" charset="2"/>
              <a:buNone/>
              <a:defRPr/>
            </a:pPr>
            <a:r>
              <a:rPr lang="hu-HU" altLang="hu-HU" sz="1800" b="1" i="1"/>
              <a:t>Ezek felhasználására szolgáló készülék</a:t>
            </a:r>
            <a:r>
              <a:rPr lang="hu-HU" altLang="hu-HU" sz="1800" i="1"/>
              <a:t> a robbanóanyag és robbantószer egysége: ilyen a pokolgép, bomba. </a:t>
            </a:r>
            <a:endParaRPr lang="hu-HU" altLang="hu-HU" sz="1800"/>
          </a:p>
          <a:p>
            <a:pPr eaLnBrk="1" hangingPunct="1">
              <a:lnSpc>
                <a:spcPct val="90000"/>
              </a:lnSpc>
              <a:defRPr/>
            </a:pPr>
            <a:endParaRPr lang="hu-HU" altLang="hu-HU" sz="21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ím 1">
            <a:extLst>
              <a:ext uri="{FF2B5EF4-FFF2-40B4-BE49-F238E27FC236}">
                <a16:creationId xmlns:a16="http://schemas.microsoft.com/office/drawing/2014/main" id="{4EC6F235-0495-5AB4-1848-8EB8E90CC280}"/>
              </a:ext>
            </a:extLst>
          </p:cNvPr>
          <p:cNvSpPr>
            <a:spLocks noGrp="1" noChangeArrowheads="1"/>
          </p:cNvSpPr>
          <p:nvPr>
            <p:ph type="title" idx="4294967295"/>
          </p:nvPr>
        </p:nvSpPr>
        <p:spPr>
          <a:xfrm>
            <a:off x="2238375" y="214313"/>
            <a:ext cx="7772400" cy="766762"/>
          </a:xfrm>
        </p:spPr>
        <p:txBody>
          <a:bodyPr/>
          <a:lstStyle/>
          <a:p>
            <a:r>
              <a:rPr lang="hu-HU" altLang="hu-HU" sz="2800" b="1">
                <a:solidFill>
                  <a:schemeClr val="bg2"/>
                </a:solidFill>
              </a:rPr>
              <a:t>Adatok hozzáférhetőségének korlátozása</a:t>
            </a:r>
          </a:p>
        </p:txBody>
      </p:sp>
      <p:sp>
        <p:nvSpPr>
          <p:cNvPr id="30723" name="Tartalom helye 2">
            <a:extLst>
              <a:ext uri="{FF2B5EF4-FFF2-40B4-BE49-F238E27FC236}">
                <a16:creationId xmlns:a16="http://schemas.microsoft.com/office/drawing/2014/main" id="{B4CB7694-E5A8-BA17-CF58-8D932F364C9D}"/>
              </a:ext>
            </a:extLst>
          </p:cNvPr>
          <p:cNvSpPr>
            <a:spLocks noGrp="1" noChangeArrowheads="1"/>
          </p:cNvSpPr>
          <p:nvPr>
            <p:ph idx="4294967295"/>
          </p:nvPr>
        </p:nvSpPr>
        <p:spPr>
          <a:xfrm>
            <a:off x="2095500" y="1071563"/>
            <a:ext cx="7816850" cy="5021262"/>
          </a:xfrm>
        </p:spPr>
        <p:txBody>
          <a:bodyPr/>
          <a:lstStyle/>
          <a:p>
            <a:pPr algn="just">
              <a:buFont typeface="Wingdings" panose="05000000000000000000" pitchFamily="2" charset="2"/>
              <a:buNone/>
            </a:pPr>
            <a:r>
              <a:rPr lang="hu-HU" altLang="hu-HU" sz="2400" b="1" u="sng" dirty="0">
                <a:solidFill>
                  <a:schemeClr val="tx2"/>
                </a:solidFill>
              </a:rPr>
              <a:t>Jogosult személy, szabályos minősítési eljárásban eljárva a titokszintnek megfelelően minősít titokká</a:t>
            </a:r>
          </a:p>
          <a:p>
            <a:pPr lvl="1" algn="just">
              <a:buFont typeface="Courier New" panose="02070309020205020404" pitchFamily="49" charset="0"/>
              <a:buChar char="o"/>
            </a:pPr>
            <a:r>
              <a:rPr lang="hu-HU" altLang="hu-HU" sz="2400" b="1" dirty="0">
                <a:solidFill>
                  <a:schemeClr val="tx2"/>
                </a:solidFill>
              </a:rPr>
              <a:t> A minősítés szintjét a jogosulatlan hozzáférés által okozható kár mértéke határozza meg;</a:t>
            </a:r>
          </a:p>
          <a:p>
            <a:pPr lvl="1" algn="just">
              <a:buFont typeface="Courier New" panose="02070309020205020404" pitchFamily="49" charset="0"/>
              <a:buChar char="o"/>
            </a:pPr>
            <a:r>
              <a:rPr lang="hu-HU" altLang="hu-HU" sz="2400" b="1" dirty="0">
                <a:solidFill>
                  <a:schemeClr val="tx2"/>
                </a:solidFill>
              </a:rPr>
              <a:t>Érvényességi idő:</a:t>
            </a:r>
          </a:p>
          <a:p>
            <a:pPr lvl="1" algn="just">
              <a:buFont typeface="Wingdings" panose="05000000000000000000" pitchFamily="2" charset="2"/>
              <a:buNone/>
            </a:pPr>
            <a:endParaRPr lang="hu-HU" altLang="hu-HU" sz="2400" b="1" dirty="0">
              <a:solidFill>
                <a:schemeClr val="tx2"/>
              </a:solidFill>
            </a:endParaRPr>
          </a:p>
          <a:p>
            <a:pPr lvl="1" algn="just">
              <a:buFont typeface="Courier New" panose="02070309020205020404" pitchFamily="49" charset="0"/>
              <a:buChar char="o"/>
            </a:pPr>
            <a:endParaRPr lang="hu-HU" altLang="hu-HU" sz="2400" dirty="0">
              <a:solidFill>
                <a:schemeClr val="tx2"/>
              </a:solidFill>
            </a:endParaRPr>
          </a:p>
          <a:p>
            <a:pPr lvl="1" algn="just">
              <a:buFont typeface="Courier New" panose="02070309020205020404" pitchFamily="49" charset="0"/>
              <a:buNone/>
            </a:pPr>
            <a:endParaRPr lang="hu-HU" altLang="hu-HU" sz="2400" dirty="0">
              <a:solidFill>
                <a:schemeClr val="tx2"/>
              </a:solidFill>
            </a:endParaRPr>
          </a:p>
          <a:p>
            <a:pPr lvl="1" algn="just">
              <a:buFont typeface="Courier New" panose="02070309020205020404" pitchFamily="49" charset="0"/>
              <a:buNone/>
            </a:pPr>
            <a:endParaRPr lang="hu-HU" altLang="hu-HU" dirty="0">
              <a:solidFill>
                <a:schemeClr val="tx2"/>
              </a:solidFill>
            </a:endParaRPr>
          </a:p>
          <a:p>
            <a:pPr lvl="1" algn="just">
              <a:buFont typeface="Courier New" panose="02070309020205020404" pitchFamily="49" charset="0"/>
              <a:buNone/>
            </a:pPr>
            <a:r>
              <a:rPr lang="hu-HU" altLang="hu-HU" sz="2400" dirty="0">
                <a:solidFill>
                  <a:schemeClr val="tx2"/>
                </a:solidFill>
              </a:rPr>
              <a:t>Meghosszabbítása egy alkalommal, új minősítési eljárás lefolytatásával lehetséges.)</a:t>
            </a:r>
          </a:p>
        </p:txBody>
      </p:sp>
      <p:graphicFrame>
        <p:nvGraphicFramePr>
          <p:cNvPr id="16417" name="Group 33">
            <a:extLst>
              <a:ext uri="{FF2B5EF4-FFF2-40B4-BE49-F238E27FC236}">
                <a16:creationId xmlns:a16="http://schemas.microsoft.com/office/drawing/2014/main" id="{3EE48B1A-3DB3-DEDF-8308-992920743FFD}"/>
              </a:ext>
            </a:extLst>
          </p:cNvPr>
          <p:cNvGraphicFramePr>
            <a:graphicFrameLocks noGrp="1"/>
          </p:cNvGraphicFramePr>
          <p:nvPr>
            <p:extLst>
              <p:ext uri="{D42A27DB-BD31-4B8C-83A1-F6EECF244321}">
                <p14:modId xmlns:p14="http://schemas.microsoft.com/office/powerpoint/2010/main" val="3539099709"/>
              </p:ext>
            </p:extLst>
          </p:nvPr>
        </p:nvGraphicFramePr>
        <p:xfrm>
          <a:off x="3139806" y="3640895"/>
          <a:ext cx="5980381" cy="1801209"/>
        </p:xfrm>
        <a:graphic>
          <a:graphicData uri="http://schemas.openxmlformats.org/drawingml/2006/table">
            <a:tbl>
              <a:tblPr/>
              <a:tblGrid>
                <a:gridCol w="4134872">
                  <a:extLst>
                    <a:ext uri="{9D8B030D-6E8A-4147-A177-3AD203B41FA5}">
                      <a16:colId xmlns:a16="http://schemas.microsoft.com/office/drawing/2014/main" val="20000"/>
                    </a:ext>
                  </a:extLst>
                </a:gridCol>
                <a:gridCol w="1845509">
                  <a:extLst>
                    <a:ext uri="{9D8B030D-6E8A-4147-A177-3AD203B41FA5}">
                      <a16:colId xmlns:a16="http://schemas.microsoft.com/office/drawing/2014/main" val="20001"/>
                    </a:ext>
                  </a:extLst>
                </a:gridCol>
              </a:tblGrid>
              <a:tr h="818816">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marL="2514600" indent="-228600"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marL="2971800" indent="-228600"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marL="3429000" indent="-228600"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marL="3886200" indent="-228600"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anose="05000000000000000000" pitchFamily="2" charset="2"/>
                        <a:buNone/>
                        <a:tabLst/>
                      </a:pPr>
                      <a:r>
                        <a:rPr kumimoji="0" lang="hu-HU" altLang="hu-HU" sz="2400" b="1" i="0" u="none" strike="noStrike" cap="none" normalizeH="0" baseline="0" dirty="0">
                          <a:ln>
                            <a:noFill/>
                          </a:ln>
                          <a:solidFill>
                            <a:schemeClr val="bg2"/>
                          </a:solidFill>
                          <a:effectLst/>
                          <a:highlight>
                            <a:srgbClr val="C0C0C0"/>
                          </a:highlight>
                          <a:latin typeface="Arial" panose="020B0604020202020204" pitchFamily="34" charset="0"/>
                        </a:rPr>
                        <a:t>„Szigorúan titkos!” és „Titkos!”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marL="2514600" indent="-228600"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marL="2971800" indent="-228600"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marL="3429000" indent="-228600"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marL="3886200" indent="-228600"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anose="05000000000000000000" pitchFamily="2" charset="2"/>
                        <a:buNone/>
                        <a:tabLst/>
                      </a:pPr>
                      <a:r>
                        <a:rPr kumimoji="0" lang="hu-HU" altLang="hu-HU" sz="2400" b="1" i="0" u="none" strike="noStrike" cap="none" normalizeH="0" baseline="0" dirty="0">
                          <a:ln>
                            <a:noFill/>
                          </a:ln>
                          <a:solidFill>
                            <a:schemeClr val="bg2"/>
                          </a:solidFill>
                          <a:effectLst/>
                          <a:highlight>
                            <a:srgbClr val="C0C0C0"/>
                          </a:highlight>
                          <a:latin typeface="Arial" panose="020B0604020202020204" pitchFamily="34" charset="0"/>
                        </a:rPr>
                        <a:t>30 év</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91807">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marL="2514600" indent="-228600"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marL="2971800" indent="-228600"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marL="3429000" indent="-228600"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marL="3886200" indent="-228600"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anose="05000000000000000000" pitchFamily="2" charset="2"/>
                        <a:buNone/>
                        <a:tabLst/>
                      </a:pPr>
                      <a:r>
                        <a:rPr kumimoji="0" lang="hu-HU" altLang="hu-HU" sz="2400" b="1" i="0" u="none" strike="noStrike" cap="none" normalizeH="0" baseline="0" dirty="0">
                          <a:ln>
                            <a:noFill/>
                          </a:ln>
                          <a:solidFill>
                            <a:schemeClr val="bg2"/>
                          </a:solidFill>
                          <a:effectLst/>
                          <a:highlight>
                            <a:srgbClr val="C0C0C0"/>
                          </a:highlight>
                          <a:latin typeface="Arial" panose="020B0604020202020204" pitchFamily="34" charset="0"/>
                        </a:rPr>
                        <a:t>„Bizalmas!”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ECB"/>
                    </a:solid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marL="2514600" indent="-228600"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marL="2971800" indent="-228600"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marL="3429000" indent="-228600"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marL="3886200" indent="-228600"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anose="05000000000000000000" pitchFamily="2" charset="2"/>
                        <a:buNone/>
                        <a:tabLst/>
                      </a:pPr>
                      <a:r>
                        <a:rPr kumimoji="0" lang="hu-HU" altLang="hu-HU" sz="2400" b="1" i="0" u="none" strike="noStrike" cap="none" normalizeH="0" baseline="0" dirty="0">
                          <a:ln>
                            <a:noFill/>
                          </a:ln>
                          <a:solidFill>
                            <a:schemeClr val="bg2"/>
                          </a:solidFill>
                          <a:effectLst/>
                          <a:highlight>
                            <a:srgbClr val="C0C0C0"/>
                          </a:highlight>
                          <a:latin typeface="Arial" panose="020B0604020202020204" pitchFamily="34" charset="0"/>
                        </a:rPr>
                        <a:t>20 év</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ECB"/>
                    </a:solidFill>
                  </a:tcPr>
                </a:tc>
                <a:extLst>
                  <a:ext uri="{0D108BD9-81ED-4DB2-BD59-A6C34878D82A}">
                    <a16:rowId xmlns:a16="http://schemas.microsoft.com/office/drawing/2014/main" val="10001"/>
                  </a:ext>
                </a:extLst>
              </a:tr>
              <a:tr h="521049">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marL="2514600" indent="-228600"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marL="2971800" indent="-228600"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marL="3429000" indent="-228600"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marL="3886200" indent="-228600"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anose="05000000000000000000" pitchFamily="2" charset="2"/>
                        <a:buNone/>
                        <a:tabLst/>
                      </a:pPr>
                      <a:r>
                        <a:rPr kumimoji="0" lang="hu-HU" altLang="hu-HU" sz="2400" b="1" i="0" u="none" strike="noStrike" cap="none" normalizeH="0" baseline="0" dirty="0">
                          <a:ln>
                            <a:noFill/>
                          </a:ln>
                          <a:solidFill>
                            <a:schemeClr val="bg2"/>
                          </a:solidFill>
                          <a:effectLst/>
                          <a:highlight>
                            <a:srgbClr val="C0C0C0"/>
                          </a:highlight>
                          <a:latin typeface="Arial" panose="020B0604020202020204" pitchFamily="34" charset="0"/>
                        </a:rPr>
                        <a:t>„Korlátozott terjesztésű!”</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FE7"/>
                    </a:solid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marL="2514600" indent="-228600"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marL="2971800" indent="-228600"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marL="3429000" indent="-228600"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marL="3886200" indent="-228600"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anose="05000000000000000000" pitchFamily="2" charset="2"/>
                        <a:buNone/>
                        <a:tabLst/>
                      </a:pPr>
                      <a:r>
                        <a:rPr kumimoji="0" lang="hu-HU" altLang="hu-HU" sz="2400" b="1" i="0" u="none" strike="noStrike" cap="none" normalizeH="0" baseline="0" dirty="0">
                          <a:ln>
                            <a:noFill/>
                          </a:ln>
                          <a:solidFill>
                            <a:schemeClr val="bg2"/>
                          </a:solidFill>
                          <a:effectLst/>
                          <a:highlight>
                            <a:srgbClr val="C0C0C0"/>
                          </a:highlight>
                          <a:latin typeface="Arial" panose="020B0604020202020204" pitchFamily="34" charset="0"/>
                        </a:rPr>
                        <a:t>10 év</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FE7"/>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593BFDE4-E6E1-214A-B8E1-0B7959E119D3}"/>
              </a:ext>
            </a:extLst>
          </p:cNvPr>
          <p:cNvSpPr>
            <a:spLocks noGrp="1" noChangeArrowheads="1"/>
          </p:cNvSpPr>
          <p:nvPr>
            <p:ph type="title" idx="4294967295"/>
          </p:nvPr>
        </p:nvSpPr>
        <p:spPr/>
        <p:txBody>
          <a:bodyPr/>
          <a:lstStyle/>
          <a:p>
            <a:pPr eaLnBrk="1" hangingPunct="1">
              <a:defRPr/>
            </a:pPr>
            <a:r>
              <a:rPr lang="hu-HU" altLang="hu-HU" sz="2700" dirty="0"/>
              <a:t>Robbanóanyag jogszabályi fogalma</a:t>
            </a:r>
            <a:br>
              <a:rPr lang="hu-HU" altLang="hu-HU" sz="2700" dirty="0"/>
            </a:br>
            <a:r>
              <a:rPr lang="hu-HU" altLang="hu-HU" sz="2700" dirty="0"/>
              <a:t>(csak a pontosabb értelmezéshez)</a:t>
            </a:r>
          </a:p>
        </p:txBody>
      </p:sp>
      <p:sp>
        <p:nvSpPr>
          <p:cNvPr id="71683" name="Rectangle 3">
            <a:extLst>
              <a:ext uri="{FF2B5EF4-FFF2-40B4-BE49-F238E27FC236}">
                <a16:creationId xmlns:a16="http://schemas.microsoft.com/office/drawing/2014/main" id="{2E6AF3FB-6D27-2983-3E95-77F3AC0F75A2}"/>
              </a:ext>
            </a:extLst>
          </p:cNvPr>
          <p:cNvSpPr>
            <a:spLocks noGrp="1" noChangeArrowheads="1"/>
          </p:cNvSpPr>
          <p:nvPr>
            <p:ph type="body" idx="4294967295"/>
          </p:nvPr>
        </p:nvSpPr>
        <p:spPr>
          <a:xfrm>
            <a:off x="3009900" y="1808164"/>
            <a:ext cx="6172200" cy="4192587"/>
          </a:xfrm>
        </p:spPr>
        <p:txBody>
          <a:bodyPr/>
          <a:lstStyle/>
          <a:p>
            <a:pPr eaLnBrk="1" hangingPunct="1">
              <a:lnSpc>
                <a:spcPct val="80000"/>
              </a:lnSpc>
              <a:defRPr/>
            </a:pPr>
            <a:r>
              <a:rPr lang="hu-HU" altLang="hu-HU" sz="1500" u="sng"/>
              <a:t>A Robbanóanyagipari Biztonsági Szabályzat közzétételéről szóló 2/1987. (II. 17.) IpM rendelet alapján robbanóanyagnak tekintendő</a:t>
            </a:r>
            <a:br>
              <a:rPr lang="hu-HU" altLang="hu-HU" sz="1500"/>
            </a:br>
            <a:r>
              <a:rPr lang="hu-HU" altLang="hu-HU" sz="1500" i="1"/>
              <a:t>a)</a:t>
            </a:r>
            <a:r>
              <a:rPr lang="hu-HU" altLang="hu-HU" sz="1500"/>
              <a:t> az iniciáló robbanóanyag:</a:t>
            </a:r>
            <a:br>
              <a:rPr lang="hu-HU" altLang="hu-HU" sz="1500"/>
            </a:br>
            <a:r>
              <a:rPr lang="hu-HU" altLang="hu-HU" sz="1500"/>
              <a:t>– vegyület (pl. durranóhigany, ólom-azid, tallum-azid, tricinát, tetrazén),</a:t>
            </a:r>
            <a:br>
              <a:rPr lang="hu-HU" altLang="hu-HU" sz="1500"/>
            </a:br>
            <a:r>
              <a:rPr lang="hu-HU" altLang="hu-HU" sz="1500"/>
              <a:t>– keverék (pl. „csappantyúelegy”, „gyutacselegy”, „kislőszerelegy”);</a:t>
            </a:r>
            <a:br>
              <a:rPr lang="hu-HU" altLang="hu-HU" sz="1500"/>
            </a:br>
            <a:r>
              <a:rPr lang="hu-HU" altLang="hu-HU" sz="1500" i="1"/>
              <a:t>b)a </a:t>
            </a:r>
            <a:r>
              <a:rPr lang="hu-HU" altLang="hu-HU" sz="1500"/>
              <a:t> brizáns robbanóanyag:</a:t>
            </a:r>
            <a:br>
              <a:rPr lang="hu-HU" altLang="hu-HU" sz="1500"/>
            </a:br>
            <a:r>
              <a:rPr lang="hu-HU" altLang="hu-HU" sz="1500"/>
              <a:t>– vegyület (pl. nitro-glicerin, nitro-glikol, nitropenta, nitro-cellulóz, tetril, mononitro-, dinitro- és trinitro-toluol, hexanitro-stilbén, dinitro-naftalin, trinitro-rezorcin),</a:t>
            </a:r>
            <a:br>
              <a:rPr lang="hu-HU" altLang="hu-HU" sz="1500"/>
            </a:br>
            <a:r>
              <a:rPr lang="hu-HU" altLang="hu-HU" sz="1500"/>
              <a:t>– keverék (pl. „robbanóolaj”, pentritol, hexotol, amatol, poralakú vagy plasztikus) zselatinált (robbanóanyag, robbanózagy);</a:t>
            </a:r>
            <a:br>
              <a:rPr lang="hu-HU" altLang="hu-HU" sz="1500"/>
            </a:br>
            <a:r>
              <a:rPr lang="hu-HU" altLang="hu-HU" sz="1500" i="1"/>
              <a:t>c)</a:t>
            </a:r>
            <a:r>
              <a:rPr lang="hu-HU" altLang="hu-HU" sz="1500"/>
              <a:t> a tolóhatású robbanóanyag (pl. oldószeres vagy oldószer nélküli lőpor, feketelőpor);</a:t>
            </a:r>
            <a:br>
              <a:rPr lang="hu-HU" altLang="hu-HU" sz="1500"/>
            </a:br>
            <a:r>
              <a:rPr lang="hu-HU" altLang="hu-HU" sz="1500" i="1"/>
              <a:t>d)</a:t>
            </a:r>
            <a:r>
              <a:rPr lang="hu-HU" altLang="hu-HU" sz="1500"/>
              <a:t> a robbanóképes és a nem robbanóképes, de a körülmények folytán robbanóképessé válható pirotechnikai keverék (pl. klorát-, perklorát-, nitrát-, permanganát-, fém-oxid- vagy fémdioxid- és éghető szervetlen- vagy szervesanyag-tartalmú keverék):</a:t>
            </a:r>
            <a:br>
              <a:rPr lang="hu-HU" altLang="hu-HU" sz="1500"/>
            </a:br>
            <a:r>
              <a:rPr lang="hu-HU" altLang="hu-HU" sz="1500" i="1"/>
              <a:t>e)</a:t>
            </a:r>
            <a:r>
              <a:rPr lang="hu-HU" altLang="hu-HU" sz="1500"/>
              <a:t> az </a:t>
            </a:r>
            <a:r>
              <a:rPr lang="hu-HU" altLang="hu-HU" sz="1500" i="1"/>
              <a:t>a)-d)</a:t>
            </a:r>
            <a:r>
              <a:rPr lang="hu-HU" altLang="hu-HU" sz="1500"/>
              <a:t> pontokban foglalt anyagok, keverékek a gyártásuk közbenső fázisaiban (pl. nedves állapotban; emulzió vagy szuszpenzió formájában; előkészítő-, formázó- vagy utóműveletek alatt; selejt vagy hulladék formájában is). </a:t>
            </a: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id="{96F5089C-5D6D-C135-6BEC-32BF7749FAF1}"/>
              </a:ext>
            </a:extLst>
          </p:cNvPr>
          <p:cNvSpPr>
            <a:spLocks noGrp="1" noChangeArrowheads="1"/>
          </p:cNvSpPr>
          <p:nvPr>
            <p:ph type="title" idx="4294967295"/>
          </p:nvPr>
        </p:nvSpPr>
        <p:spPr/>
        <p:txBody>
          <a:bodyPr/>
          <a:lstStyle/>
          <a:p>
            <a:pPr eaLnBrk="1" hangingPunct="1">
              <a:defRPr/>
            </a:pPr>
            <a:r>
              <a:rPr lang="hu-HU" altLang="hu-HU" dirty="0"/>
              <a:t>Lőfegyverrel visszaélés - háttérjogszabályok</a:t>
            </a:r>
          </a:p>
        </p:txBody>
      </p:sp>
      <p:sp>
        <p:nvSpPr>
          <p:cNvPr id="79875" name="Rectangle 3">
            <a:extLst>
              <a:ext uri="{FF2B5EF4-FFF2-40B4-BE49-F238E27FC236}">
                <a16:creationId xmlns:a16="http://schemas.microsoft.com/office/drawing/2014/main" id="{23A5A893-8EBC-93AA-398C-A9B579289807}"/>
              </a:ext>
            </a:extLst>
          </p:cNvPr>
          <p:cNvSpPr>
            <a:spLocks noGrp="1" noChangeArrowheads="1"/>
          </p:cNvSpPr>
          <p:nvPr>
            <p:ph type="body" idx="4294967295"/>
          </p:nvPr>
        </p:nvSpPr>
        <p:spPr/>
        <p:txBody>
          <a:bodyPr/>
          <a:lstStyle/>
          <a:p>
            <a:pPr eaLnBrk="1" hangingPunct="1">
              <a:defRPr/>
            </a:pPr>
            <a:r>
              <a:rPr lang="hu-HU" altLang="hu-HU" sz="2100" b="1"/>
              <a:t>A TANÁCS 1991. június 1-i 91/477/EGK IRÁNYELVE</a:t>
            </a:r>
          </a:p>
          <a:p>
            <a:pPr eaLnBrk="1" hangingPunct="1">
              <a:buFont typeface="Wingdings" panose="05000000000000000000" pitchFamily="2" charset="2"/>
              <a:buNone/>
              <a:defRPr/>
            </a:pPr>
            <a:r>
              <a:rPr lang="hu-HU" altLang="hu-HU" sz="2100" b="1"/>
              <a:t>   a fegyverek megszerzésének és tartásának ellenőrzéséről</a:t>
            </a:r>
          </a:p>
          <a:p>
            <a:pPr eaLnBrk="1" hangingPunct="1">
              <a:defRPr/>
            </a:pPr>
            <a:r>
              <a:rPr lang="hu-HU" altLang="hu-HU" sz="2100" b="1"/>
              <a:t>2004. évi XXIV. törvény</a:t>
            </a:r>
          </a:p>
          <a:p>
            <a:pPr eaLnBrk="1" hangingPunct="1">
              <a:buFont typeface="Wingdings" panose="05000000000000000000" pitchFamily="2" charset="2"/>
              <a:buNone/>
              <a:defRPr/>
            </a:pPr>
            <a:r>
              <a:rPr lang="hu-HU" altLang="hu-HU" sz="2100" b="1"/>
              <a:t>   a lőfegyverekről és lőszerekről</a:t>
            </a:r>
          </a:p>
          <a:p>
            <a:pPr eaLnBrk="1" hangingPunct="1">
              <a:defRPr/>
            </a:pPr>
            <a:r>
              <a:rPr lang="hu-HU" altLang="hu-HU" sz="2100" b="1"/>
              <a:t>253/2004. (VIII. 31.) Korm. rendelet</a:t>
            </a:r>
          </a:p>
          <a:p>
            <a:pPr eaLnBrk="1" hangingPunct="1">
              <a:buFont typeface="Wingdings" panose="05000000000000000000" pitchFamily="2" charset="2"/>
              <a:buNone/>
              <a:defRPr/>
            </a:pPr>
            <a:r>
              <a:rPr lang="hu-HU" altLang="hu-HU" sz="2100" b="1"/>
              <a:t>  a fegyverekről és lőszerekről </a:t>
            </a:r>
            <a:r>
              <a:rPr lang="hu-HU" altLang="hu-HU" sz="2100" b="1" i="1"/>
              <a:t>(az engedélyezés szabályai)</a:t>
            </a:r>
          </a:p>
          <a:p>
            <a:pPr eaLnBrk="1" hangingPunct="1">
              <a:defRPr/>
            </a:pPr>
            <a:endParaRPr lang="hu-HU" altLang="hu-HU" sz="2100" b="1" i="1"/>
          </a:p>
          <a:p>
            <a:pPr eaLnBrk="1" hangingPunct="1">
              <a:defRPr/>
            </a:pPr>
            <a:endParaRPr lang="hu-HU" altLang="hu-HU" sz="2100" b="1"/>
          </a:p>
          <a:p>
            <a:pPr eaLnBrk="1" hangingPunct="1">
              <a:buFont typeface="Wingdings" panose="05000000000000000000" pitchFamily="2" charset="2"/>
              <a:buNone/>
              <a:defRPr/>
            </a:pPr>
            <a:endParaRPr lang="hu-HU" altLang="hu-HU" b="1"/>
          </a:p>
          <a:p>
            <a:pPr eaLnBrk="1" hangingPunct="1">
              <a:defRPr/>
            </a:pPr>
            <a:endParaRPr lang="hu-HU" altLang="hu-HU"/>
          </a:p>
          <a:p>
            <a:pPr eaLnBrk="1" hangingPunct="1">
              <a:defRPr/>
            </a:pPr>
            <a:endParaRPr lang="hu-HU" altLang="hu-HU"/>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58DF8570-5836-4566-9C9E-D8942EF9CA27}"/>
              </a:ext>
            </a:extLst>
          </p:cNvPr>
          <p:cNvSpPr>
            <a:spLocks noGrp="1" noChangeArrowheads="1"/>
          </p:cNvSpPr>
          <p:nvPr>
            <p:ph type="title"/>
          </p:nvPr>
        </p:nvSpPr>
        <p:spPr/>
        <p:txBody>
          <a:bodyPr/>
          <a:lstStyle/>
          <a:p>
            <a:pPr eaLnBrk="1" hangingPunct="1">
              <a:defRPr/>
            </a:pPr>
            <a:r>
              <a:rPr lang="hu-HU" altLang="hu-HU" sz="3000"/>
              <a:t>Lőfegyverrel vagy lőszerrel visszaélés (325. §)</a:t>
            </a:r>
          </a:p>
        </p:txBody>
      </p:sp>
      <p:sp>
        <p:nvSpPr>
          <p:cNvPr id="88067" name="Rectangle 3">
            <a:extLst>
              <a:ext uri="{FF2B5EF4-FFF2-40B4-BE49-F238E27FC236}">
                <a16:creationId xmlns:a16="http://schemas.microsoft.com/office/drawing/2014/main" id="{7AEDB8B9-6F21-8C1C-3A6F-B83002DEBDF4}"/>
              </a:ext>
            </a:extLst>
          </p:cNvPr>
          <p:cNvSpPr>
            <a:spLocks noGrp="1" noChangeArrowheads="1"/>
          </p:cNvSpPr>
          <p:nvPr>
            <p:ph type="body" idx="1"/>
          </p:nvPr>
        </p:nvSpPr>
        <p:spPr/>
        <p:txBody>
          <a:bodyPr/>
          <a:lstStyle/>
          <a:p>
            <a:pPr eaLnBrk="1" hangingPunct="1">
              <a:lnSpc>
                <a:spcPct val="80000"/>
              </a:lnSpc>
              <a:defRPr/>
            </a:pPr>
            <a:r>
              <a:rPr lang="hu-HU" altLang="hu-HU" sz="2100" b="1" i="1" u="sng" dirty="0"/>
              <a:t>1) Elkövetési tárgy: lőfegyver - (1) </a:t>
            </a:r>
            <a:r>
              <a:rPr lang="hu-HU" altLang="hu-HU" sz="2100" b="1" i="1" u="sng" dirty="0" err="1"/>
              <a:t>bek</a:t>
            </a:r>
            <a:r>
              <a:rPr lang="hu-HU" altLang="hu-HU" sz="2100" b="1" i="1" u="sng" dirty="0"/>
              <a:t>.</a:t>
            </a:r>
          </a:p>
          <a:p>
            <a:pPr eaLnBrk="1" hangingPunct="1">
              <a:lnSpc>
                <a:spcPct val="80000"/>
              </a:lnSpc>
              <a:buFont typeface="Wingdings" panose="05000000000000000000" pitchFamily="2" charset="2"/>
              <a:buNone/>
              <a:defRPr/>
            </a:pPr>
            <a:r>
              <a:rPr lang="hu-HU" altLang="hu-HU" sz="1800" dirty="0">
                <a:effectLst/>
              </a:rPr>
              <a:t>Aki</a:t>
            </a:r>
          </a:p>
          <a:p>
            <a:pPr eaLnBrk="1" hangingPunct="1">
              <a:lnSpc>
                <a:spcPct val="80000"/>
              </a:lnSpc>
              <a:defRPr/>
            </a:pPr>
            <a:r>
              <a:rPr lang="hu-HU" altLang="hu-HU" sz="1800" dirty="0">
                <a:effectLst/>
              </a:rPr>
              <a:t>a) </a:t>
            </a:r>
            <a:r>
              <a:rPr lang="hu-HU" altLang="hu-HU" sz="1800" dirty="0">
                <a:solidFill>
                  <a:srgbClr val="FF0000"/>
                </a:solidFill>
                <a:effectLst/>
              </a:rPr>
              <a:t>MŰKÖDŐKÉPES</a:t>
            </a:r>
            <a:r>
              <a:rPr lang="hu-HU" altLang="hu-HU" sz="1800" dirty="0">
                <a:effectLst/>
              </a:rPr>
              <a:t> lőfegyvert engedély nélkül megszerez vagy tart,</a:t>
            </a:r>
          </a:p>
          <a:p>
            <a:pPr eaLnBrk="1" hangingPunct="1">
              <a:lnSpc>
                <a:spcPct val="80000"/>
              </a:lnSpc>
              <a:defRPr/>
            </a:pPr>
            <a:r>
              <a:rPr lang="hu-HU" altLang="hu-HU" sz="1800" dirty="0">
                <a:effectLst/>
              </a:rPr>
              <a:t>b) lőfegyvert engedély nélkül készít vagy forgalomba hoz,</a:t>
            </a:r>
          </a:p>
          <a:p>
            <a:pPr eaLnBrk="1" hangingPunct="1">
              <a:lnSpc>
                <a:spcPct val="80000"/>
              </a:lnSpc>
              <a:defRPr/>
            </a:pPr>
            <a:r>
              <a:rPr lang="hu-HU" altLang="hu-HU" sz="1800" dirty="0">
                <a:effectLst/>
              </a:rPr>
              <a:t>c) lőfegyvert engedély nélkül vagy az engedély kereteit túllépve az ország területére behoz, onnan kivisz, vagy azon</a:t>
            </a:r>
          </a:p>
          <a:p>
            <a:pPr eaLnBrk="1" hangingPunct="1">
              <a:lnSpc>
                <a:spcPct val="80000"/>
              </a:lnSpc>
              <a:defRPr/>
            </a:pPr>
            <a:r>
              <a:rPr lang="hu-HU" altLang="hu-HU" sz="1800" dirty="0">
                <a:effectLst/>
              </a:rPr>
              <a:t>átszállít,</a:t>
            </a:r>
          </a:p>
          <a:p>
            <a:pPr eaLnBrk="1" hangingPunct="1">
              <a:lnSpc>
                <a:spcPct val="80000"/>
              </a:lnSpc>
              <a:defRPr/>
            </a:pPr>
            <a:r>
              <a:rPr lang="hu-HU" altLang="hu-HU" sz="1800" dirty="0">
                <a:effectLst/>
              </a:rPr>
              <a:t>d) a lőfegyver készítésére, megszerzésére, tartására vagy kereskedelmére vonatkozó engedély kereteit túllépi,</a:t>
            </a:r>
          </a:p>
          <a:p>
            <a:pPr eaLnBrk="1" hangingPunct="1">
              <a:lnSpc>
                <a:spcPct val="80000"/>
              </a:lnSpc>
              <a:defRPr/>
            </a:pPr>
            <a:r>
              <a:rPr lang="hu-HU" altLang="hu-HU" sz="1800" dirty="0">
                <a:effectLst/>
              </a:rPr>
              <a:t>e) engedéllyel tartott lőfegyverét engedéllyel nem rendelkezőnek átadja,</a:t>
            </a:r>
          </a:p>
          <a:p>
            <a:pPr eaLnBrk="1" hangingPunct="1">
              <a:lnSpc>
                <a:spcPct val="80000"/>
              </a:lnSpc>
              <a:buFont typeface="Wingdings" panose="05000000000000000000" pitchFamily="2" charset="2"/>
              <a:buNone/>
              <a:defRPr/>
            </a:pPr>
            <a:r>
              <a:rPr lang="hu-HU" altLang="hu-HU" sz="1800" dirty="0">
                <a:effectLst/>
              </a:rPr>
              <a:t>bűntett miatt két évtől nyolc évig terjedő szabadságvesztéssel büntetendő.</a:t>
            </a: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5" name="Rectangle 7">
            <a:extLst>
              <a:ext uri="{FF2B5EF4-FFF2-40B4-BE49-F238E27FC236}">
                <a16:creationId xmlns:a16="http://schemas.microsoft.com/office/drawing/2014/main" id="{6F71DA84-BC7F-1566-11BB-D04EA76631F2}"/>
              </a:ext>
            </a:extLst>
          </p:cNvPr>
          <p:cNvSpPr>
            <a:spLocks noGrp="1" noChangeArrowheads="1"/>
          </p:cNvSpPr>
          <p:nvPr>
            <p:ph type="body" idx="4294967295"/>
          </p:nvPr>
        </p:nvSpPr>
        <p:spPr>
          <a:xfrm>
            <a:off x="2667001" y="1592263"/>
            <a:ext cx="6723063" cy="4159250"/>
          </a:xfrm>
        </p:spPr>
        <p:txBody>
          <a:bodyPr/>
          <a:lstStyle/>
          <a:p>
            <a:pPr eaLnBrk="1" hangingPunct="1">
              <a:lnSpc>
                <a:spcPct val="90000"/>
              </a:lnSpc>
              <a:defRPr/>
            </a:pPr>
            <a:r>
              <a:rPr lang="hu-HU" altLang="hu-HU" sz="2100" b="1" i="1" u="sng"/>
              <a:t>2) Elkövetési tárgy: lőszer (2) bekezdés</a:t>
            </a:r>
            <a:r>
              <a:rPr lang="hu-HU" altLang="hu-HU" sz="1800" b="1" i="1" u="sng"/>
              <a:t>  </a:t>
            </a:r>
            <a:r>
              <a:rPr lang="hu-HU" altLang="hu-HU" sz="1350" b="1" i="1"/>
              <a:t>(az (1) bek. szerint büntetendő, aki)</a:t>
            </a:r>
          </a:p>
          <a:p>
            <a:pPr eaLnBrk="1" hangingPunct="1">
              <a:lnSpc>
                <a:spcPct val="90000"/>
              </a:lnSpc>
              <a:defRPr/>
            </a:pPr>
            <a:r>
              <a:rPr lang="hu-HU" altLang="hu-HU" sz="1800">
                <a:effectLst/>
              </a:rPr>
              <a:t>a) kézilőfegyverhez, vadászlőfegyverhez vagy sportlőfegyverhez tartozó, csekély mennyiséget meghaladó vagy más lőfegyverhez tartozó lőszert engedély nélkül megszerez vagy tart,</a:t>
            </a:r>
          </a:p>
          <a:p>
            <a:pPr eaLnBrk="1" hangingPunct="1">
              <a:lnSpc>
                <a:spcPct val="90000"/>
              </a:lnSpc>
              <a:defRPr/>
            </a:pPr>
            <a:r>
              <a:rPr lang="hu-HU" altLang="hu-HU" sz="1800">
                <a:effectLst/>
              </a:rPr>
              <a:t>b) lőszert engedély nélkül készít vagy forgalomba hoz,</a:t>
            </a:r>
          </a:p>
          <a:p>
            <a:pPr eaLnBrk="1" hangingPunct="1">
              <a:lnSpc>
                <a:spcPct val="90000"/>
              </a:lnSpc>
              <a:defRPr/>
            </a:pPr>
            <a:r>
              <a:rPr lang="hu-HU" altLang="hu-HU" sz="1800">
                <a:effectLst/>
              </a:rPr>
              <a:t>c) lőszert engedély nélkül vagy az engedély kereteit túllépve az ország területére behoz, onnan kivisz, vagy azon</a:t>
            </a:r>
          </a:p>
          <a:p>
            <a:pPr eaLnBrk="1" hangingPunct="1">
              <a:lnSpc>
                <a:spcPct val="90000"/>
              </a:lnSpc>
              <a:defRPr/>
            </a:pPr>
            <a:r>
              <a:rPr lang="hu-HU" altLang="hu-HU" sz="1800">
                <a:effectLst/>
              </a:rPr>
              <a:t>átszállít,</a:t>
            </a:r>
          </a:p>
          <a:p>
            <a:pPr eaLnBrk="1" hangingPunct="1">
              <a:lnSpc>
                <a:spcPct val="90000"/>
              </a:lnSpc>
              <a:defRPr/>
            </a:pPr>
            <a:r>
              <a:rPr lang="hu-HU" altLang="hu-HU" sz="1800">
                <a:effectLst/>
              </a:rPr>
              <a:t>d) a lőszer készítésére, megszerzésére, tartására vagy kereskedelmére vonatkozó engedély kereteit túllépi,</a:t>
            </a:r>
          </a:p>
          <a:p>
            <a:pPr eaLnBrk="1" hangingPunct="1">
              <a:lnSpc>
                <a:spcPct val="90000"/>
              </a:lnSpc>
              <a:defRPr/>
            </a:pPr>
            <a:r>
              <a:rPr lang="hu-HU" altLang="hu-HU" sz="1800">
                <a:effectLst/>
              </a:rPr>
              <a:t>e) az engedéllyel tartott kézilőfegyveréhez, vadászlőfegyveréhez vagy sportlőfegyveréhez tartozó, csekély mennyiséget meghaladó vagy más lőfegyverhez tartozó lőszert engedéllyel nem rendelkezőnek átad.</a:t>
            </a:r>
          </a:p>
          <a:p>
            <a:pPr eaLnBrk="1" hangingPunct="1">
              <a:lnSpc>
                <a:spcPct val="90000"/>
              </a:lnSpc>
              <a:buFont typeface="Wingdings" panose="05000000000000000000" pitchFamily="2" charset="2"/>
              <a:buNone/>
              <a:defRPr/>
            </a:pPr>
            <a:endParaRPr lang="hu-HU" altLang="hu-HU" sz="1800">
              <a:effectLst/>
            </a:endParaRP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a:extLst>
              <a:ext uri="{FF2B5EF4-FFF2-40B4-BE49-F238E27FC236}">
                <a16:creationId xmlns:a16="http://schemas.microsoft.com/office/drawing/2014/main" id="{2F6D4ECB-4FAF-DA2C-34E5-1232A5D7A15A}"/>
              </a:ext>
            </a:extLst>
          </p:cNvPr>
          <p:cNvSpPr>
            <a:spLocks noGrp="1" noChangeArrowheads="1"/>
          </p:cNvSpPr>
          <p:nvPr>
            <p:ph type="body" idx="4294967295"/>
          </p:nvPr>
        </p:nvSpPr>
        <p:spPr>
          <a:xfrm>
            <a:off x="2667000" y="1430338"/>
            <a:ext cx="6561138" cy="4025900"/>
          </a:xfrm>
        </p:spPr>
        <p:txBody>
          <a:bodyPr/>
          <a:lstStyle/>
          <a:p>
            <a:pPr eaLnBrk="1" hangingPunct="1">
              <a:lnSpc>
                <a:spcPct val="80000"/>
              </a:lnSpc>
              <a:defRPr/>
            </a:pPr>
            <a:r>
              <a:rPr lang="hu-HU" altLang="hu-HU" sz="2100" b="1" i="1" u="sng"/>
              <a:t>3) Minősített, privilegizált eset, előkészület</a:t>
            </a:r>
          </a:p>
          <a:p>
            <a:pPr eaLnBrk="1" hangingPunct="1">
              <a:lnSpc>
                <a:spcPct val="80000"/>
              </a:lnSpc>
              <a:defRPr/>
            </a:pPr>
            <a:r>
              <a:rPr lang="hu-HU" altLang="hu-HU" sz="2100">
                <a:effectLst/>
              </a:rPr>
              <a:t>(3) A büntetés öt évtől tíz évig terjedő szabadságvesztés, ha a bűncselekményt üzletszerűen vagy bűnszövetségben követik el.</a:t>
            </a:r>
          </a:p>
          <a:p>
            <a:pPr eaLnBrk="1" hangingPunct="1">
              <a:lnSpc>
                <a:spcPct val="80000"/>
              </a:lnSpc>
              <a:defRPr/>
            </a:pPr>
            <a:r>
              <a:rPr lang="hu-HU" altLang="hu-HU" sz="2100">
                <a:effectLst/>
              </a:rPr>
              <a:t>(4) Aki az engedéllyel tartott kézilőfegyverét, vadászlőfegyverét vagy sportlőfegyverét, illetve az ahhoz tartozó lőszert bejelentés nélkül az ország területére behozza, onnan kiviszi, vagy azon átszállítja, vétség miatt két évig terjedő szabadságvesztéssel büntetendő.</a:t>
            </a:r>
          </a:p>
          <a:p>
            <a:pPr eaLnBrk="1" hangingPunct="1">
              <a:lnSpc>
                <a:spcPct val="80000"/>
              </a:lnSpc>
              <a:defRPr/>
            </a:pPr>
            <a:r>
              <a:rPr lang="hu-HU" altLang="hu-HU" sz="2100">
                <a:effectLst/>
              </a:rPr>
              <a:t>(5) Aki az (1)–(3) bekezdésben meghatározott bűncselekményre irányuló előkészületet követ el, három évig terjedő szabadságvesztéssel büntetendő.</a:t>
            </a:r>
          </a:p>
          <a:p>
            <a:pPr eaLnBrk="1" hangingPunct="1">
              <a:lnSpc>
                <a:spcPct val="80000"/>
              </a:lnSpc>
              <a:defRPr/>
            </a:pPr>
            <a:r>
              <a:rPr lang="hu-HU" altLang="hu-HU" sz="2100">
                <a:effectLst/>
              </a:rPr>
              <a:t>(6) E § alkalmazásában csekély mennyiség a legfeljebb tíz darab lőszer.</a:t>
            </a: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4617A6FB-8931-2DDC-27CA-CA5B293D36BF}"/>
              </a:ext>
            </a:extLst>
          </p:cNvPr>
          <p:cNvSpPr>
            <a:spLocks noGrp="1" noChangeArrowheads="1"/>
          </p:cNvSpPr>
          <p:nvPr>
            <p:ph type="title" idx="4294967295"/>
          </p:nvPr>
        </p:nvSpPr>
        <p:spPr/>
        <p:txBody>
          <a:bodyPr/>
          <a:lstStyle/>
          <a:p>
            <a:pPr eaLnBrk="1" hangingPunct="1">
              <a:defRPr/>
            </a:pPr>
            <a:r>
              <a:rPr lang="hu-HU" altLang="hu-HU"/>
              <a:t>Alapfogalmak:</a:t>
            </a:r>
          </a:p>
        </p:txBody>
      </p:sp>
      <p:sp>
        <p:nvSpPr>
          <p:cNvPr id="68611" name="Rectangle 3">
            <a:extLst>
              <a:ext uri="{FF2B5EF4-FFF2-40B4-BE49-F238E27FC236}">
                <a16:creationId xmlns:a16="http://schemas.microsoft.com/office/drawing/2014/main" id="{176909E9-129E-92D5-59B6-17FBC0D31163}"/>
              </a:ext>
            </a:extLst>
          </p:cNvPr>
          <p:cNvSpPr>
            <a:spLocks noGrp="1" noChangeArrowheads="1"/>
          </p:cNvSpPr>
          <p:nvPr>
            <p:ph type="body" idx="4294967295"/>
          </p:nvPr>
        </p:nvSpPr>
        <p:spPr>
          <a:xfrm>
            <a:off x="1981200" y="1420814"/>
            <a:ext cx="8229600" cy="4745037"/>
          </a:xfrm>
        </p:spPr>
        <p:txBody>
          <a:bodyPr/>
          <a:lstStyle/>
          <a:p>
            <a:pPr eaLnBrk="1" hangingPunct="1">
              <a:lnSpc>
                <a:spcPct val="90000"/>
              </a:lnSpc>
              <a:defRPr/>
            </a:pPr>
            <a:r>
              <a:rPr lang="hu-HU" altLang="hu-HU" sz="2100" dirty="0"/>
              <a:t>2004. évi XXIV. Tv.</a:t>
            </a:r>
          </a:p>
          <a:p>
            <a:pPr eaLnBrk="1" hangingPunct="1">
              <a:lnSpc>
                <a:spcPct val="90000"/>
              </a:lnSpc>
              <a:buFont typeface="Wingdings" panose="05000000000000000000" pitchFamily="2" charset="2"/>
              <a:buNone/>
              <a:defRPr/>
            </a:pPr>
            <a:r>
              <a:rPr lang="hu-HU" altLang="hu-HU" sz="2100" i="1" u="sng" dirty="0"/>
              <a:t>Működőképes lőfegyver: </a:t>
            </a:r>
            <a:r>
              <a:rPr lang="hu-HU" altLang="hu-HU" sz="2100" dirty="0"/>
              <a:t>a tűzfegyver, valamint</a:t>
            </a:r>
          </a:p>
          <a:p>
            <a:pPr eaLnBrk="1" hangingPunct="1">
              <a:lnSpc>
                <a:spcPct val="90000"/>
              </a:lnSpc>
              <a:buFont typeface="Wingdings" panose="05000000000000000000" pitchFamily="2" charset="2"/>
              <a:buNone/>
              <a:defRPr/>
            </a:pPr>
            <a:r>
              <a:rPr lang="hu-HU" altLang="hu-HU" sz="2100" dirty="0"/>
              <a:t>az a légfegyver,  amelyből 7,5 joule-</a:t>
            </a:r>
            <a:r>
              <a:rPr lang="hu-HU" altLang="hu-HU" sz="2100" dirty="0" err="1"/>
              <a:t>nál</a:t>
            </a:r>
            <a:r>
              <a:rPr lang="hu-HU" altLang="hu-HU" sz="2100" dirty="0"/>
              <a:t> nagyobb </a:t>
            </a:r>
          </a:p>
          <a:p>
            <a:pPr eaLnBrk="1" hangingPunct="1">
              <a:lnSpc>
                <a:spcPct val="90000"/>
              </a:lnSpc>
              <a:buFont typeface="Wingdings" panose="05000000000000000000" pitchFamily="2" charset="2"/>
              <a:buNone/>
              <a:defRPr/>
            </a:pPr>
            <a:r>
              <a:rPr lang="hu-HU" altLang="hu-HU" sz="2100" dirty="0"/>
              <a:t>csőtorkolati energiájú szilárd lövedék lőhető ki.</a:t>
            </a:r>
          </a:p>
          <a:p>
            <a:pPr eaLnBrk="1" hangingPunct="1">
              <a:lnSpc>
                <a:spcPct val="90000"/>
              </a:lnSpc>
              <a:buFont typeface="Wingdings" panose="05000000000000000000" pitchFamily="2" charset="2"/>
              <a:buNone/>
              <a:defRPr/>
            </a:pPr>
            <a:r>
              <a:rPr lang="hu-HU" altLang="hu-HU" sz="2100" i="1" u="sng" dirty="0"/>
              <a:t>Lőszer: </a:t>
            </a:r>
            <a:r>
              <a:rPr lang="hu-HU" altLang="hu-HU" sz="2100" dirty="0"/>
              <a:t>olyan egybeszerelt töltény, amely lövedéket, lőport, továbbá </a:t>
            </a:r>
            <a:r>
              <a:rPr lang="hu-HU" altLang="hu-HU" sz="2100" dirty="0" err="1"/>
              <a:t>gyúlelegyet</a:t>
            </a:r>
            <a:r>
              <a:rPr lang="hu-HU" altLang="hu-HU" sz="2100" dirty="0"/>
              <a:t> tartalmaz</a:t>
            </a:r>
          </a:p>
          <a:p>
            <a:pPr eaLnBrk="1" hangingPunct="1">
              <a:lnSpc>
                <a:spcPct val="90000"/>
              </a:lnSpc>
              <a:buFont typeface="Wingdings" panose="05000000000000000000" pitchFamily="2" charset="2"/>
              <a:buNone/>
              <a:defRPr/>
            </a:pPr>
            <a:endParaRPr lang="hu-HU" altLang="hu-HU" sz="2100" dirty="0"/>
          </a:p>
          <a:p>
            <a:pPr eaLnBrk="1" hangingPunct="1">
              <a:lnSpc>
                <a:spcPct val="90000"/>
              </a:lnSpc>
              <a:defRPr/>
            </a:pPr>
            <a:r>
              <a:rPr lang="hu-HU" altLang="hu-HU" sz="2100" dirty="0"/>
              <a:t>Önvédelmi célból legfeljebb 2, sportcélból</a:t>
            </a:r>
          </a:p>
          <a:p>
            <a:pPr eaLnBrk="1" hangingPunct="1">
              <a:lnSpc>
                <a:spcPct val="90000"/>
              </a:lnSpc>
              <a:buFont typeface="Wingdings" panose="05000000000000000000" pitchFamily="2" charset="2"/>
              <a:buNone/>
              <a:defRPr/>
            </a:pPr>
            <a:r>
              <a:rPr lang="hu-HU" altLang="hu-HU" sz="2100" dirty="0"/>
              <a:t>   legfeljebb 5 lőfegyver tartható.</a:t>
            </a:r>
          </a:p>
          <a:p>
            <a:pPr eaLnBrk="1" hangingPunct="1">
              <a:lnSpc>
                <a:spcPct val="90000"/>
              </a:lnSpc>
              <a:buFont typeface="Wingdings" panose="05000000000000000000" pitchFamily="2" charset="2"/>
              <a:buNone/>
              <a:defRPr/>
            </a:pPr>
            <a:endParaRPr lang="hu-HU" altLang="hu-HU" sz="2100" dirty="0"/>
          </a:p>
          <a:p>
            <a:pPr eaLnBrk="1" hangingPunct="1">
              <a:lnSpc>
                <a:spcPct val="90000"/>
              </a:lnSpc>
              <a:buFont typeface="Wingdings" panose="05000000000000000000" pitchFamily="2" charset="2"/>
              <a:buNone/>
              <a:defRPr/>
            </a:pPr>
            <a:r>
              <a:rPr lang="hu-HU" altLang="hu-HU" sz="2100" dirty="0">
                <a:solidFill>
                  <a:srgbClr val="0070C0"/>
                </a:solidFill>
              </a:rPr>
              <a:t>Az USA-ban 100 emberre kb. 90 lőfegyver jut. Ez összességében kb. 270 millió db (Magyarországon 100 emberre 2 lőfegyver jut). Az USÁ-ban a legtöbb tagállamban a fegyvertartás alsó korhatára 18 év, az alkoholfogyasztásé 21</a:t>
            </a:r>
            <a:r>
              <a:rPr lang="hu-HU" altLang="hu-HU" sz="2100" dirty="0"/>
              <a:t>.</a:t>
            </a: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FA27AE8F-0DE4-1250-85E4-E7A638B8771B}"/>
              </a:ext>
            </a:extLst>
          </p:cNvPr>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br>
              <a:rPr lang="hu-HU" altLang="hu-HU" sz="4000" b="0">
                <a:effectLst/>
              </a:rPr>
            </a:br>
            <a:r>
              <a:rPr lang="hu-HU" altLang="hu-HU" sz="4000" b="0">
                <a:effectLst/>
              </a:rPr>
              <a:t>Kúriai döntések:</a:t>
            </a:r>
            <a:br>
              <a:rPr lang="hu-HU" altLang="hu-HU" sz="4000" b="0">
                <a:effectLst/>
              </a:rPr>
            </a:br>
            <a:br>
              <a:rPr lang="hu-HU" altLang="hu-HU" sz="4000">
                <a:effectLst/>
              </a:rPr>
            </a:br>
            <a:endParaRPr lang="hu-HU" altLang="hu-HU" sz="4000">
              <a:effectLst/>
            </a:endParaRPr>
          </a:p>
        </p:txBody>
      </p:sp>
      <p:sp>
        <p:nvSpPr>
          <p:cNvPr id="81923" name="Rectangle 3">
            <a:extLst>
              <a:ext uri="{FF2B5EF4-FFF2-40B4-BE49-F238E27FC236}">
                <a16:creationId xmlns:a16="http://schemas.microsoft.com/office/drawing/2014/main" id="{F0BBA536-13CD-15A1-9FB9-F25FB38B0BE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endParaRPr lang="hu-HU" altLang="hu-HU" sz="2000" b="1" dirty="0">
              <a:effectLst/>
            </a:endParaRPr>
          </a:p>
          <a:p>
            <a:pPr>
              <a:lnSpc>
                <a:spcPct val="80000"/>
              </a:lnSpc>
            </a:pPr>
            <a:r>
              <a:rPr lang="hu-HU" altLang="hu-HU" sz="2000" b="1" dirty="0">
                <a:effectLst/>
              </a:rPr>
              <a:t>256. 2018 Büntető elvi döntés</a:t>
            </a:r>
          </a:p>
          <a:p>
            <a:pPr>
              <a:lnSpc>
                <a:spcPct val="80000"/>
              </a:lnSpc>
              <a:buFont typeface="Wingdings" panose="05000000000000000000" pitchFamily="2" charset="2"/>
              <a:buNone/>
            </a:pPr>
            <a:r>
              <a:rPr lang="hu-HU" altLang="hu-HU" sz="2000" b="1" dirty="0">
                <a:effectLst/>
              </a:rPr>
              <a:t>     Az egyidejűleg lőfegyverre és lőszerre elkövetett tényállásszerű elkövetési magatartások esetén egy rendbeli bűncselekmény, lőfegyverrel és lőszerrel visszaélés megállapításának van helye (Btk. 325. §).</a:t>
            </a:r>
          </a:p>
          <a:p>
            <a:pPr>
              <a:lnSpc>
                <a:spcPct val="80000"/>
              </a:lnSpc>
              <a:buFont typeface="Wingdings" panose="05000000000000000000" pitchFamily="2" charset="2"/>
              <a:buNone/>
            </a:pPr>
            <a:endParaRPr lang="hu-HU" altLang="hu-HU" sz="2000" b="1" dirty="0">
              <a:effectLst/>
            </a:endParaRPr>
          </a:p>
          <a:p>
            <a:pPr>
              <a:lnSpc>
                <a:spcPct val="80000"/>
              </a:lnSpc>
            </a:pPr>
            <a:r>
              <a:rPr lang="hu-HU" altLang="hu-HU" sz="2000" b="1" dirty="0">
                <a:effectLst/>
              </a:rPr>
              <a:t>21/2012. számú büntető elvi határozat:</a:t>
            </a:r>
          </a:p>
          <a:p>
            <a:pPr>
              <a:lnSpc>
                <a:spcPct val="80000"/>
              </a:lnSpc>
              <a:buFont typeface="Wingdings" panose="05000000000000000000" pitchFamily="2" charset="2"/>
              <a:buNone/>
            </a:pPr>
            <a:r>
              <a:rPr lang="hu-HU" altLang="hu-HU" sz="2000" b="1" dirty="0">
                <a:effectLst/>
              </a:rPr>
              <a:t>     A lőfegyver engedély nélküli megszerzése attól függetlenül bűncselekmény, hogy a lőfegyver átadója rendelkezett-e lőfegyver tartására vonatkozó engedéllyel.</a:t>
            </a:r>
            <a:br>
              <a:rPr lang="hu-HU" altLang="hu-HU" sz="2000" b="1" dirty="0">
                <a:effectLst/>
              </a:rPr>
            </a:br>
            <a:r>
              <a:rPr lang="hu-HU" altLang="hu-HU" sz="2000" b="1" dirty="0">
                <a:effectLst/>
              </a:rPr>
              <a:t>A lőfegyver feletti uralom viszonylag hosszabb időn át történő gyakorlását a lőfegyver tartásaként kell értékelni [Btk. 263/A. § (1) </a:t>
            </a:r>
            <a:r>
              <a:rPr lang="hu-HU" altLang="hu-HU" sz="2000" b="1" dirty="0" err="1">
                <a:effectLst/>
              </a:rPr>
              <a:t>bek</a:t>
            </a:r>
            <a:r>
              <a:rPr lang="hu-HU" altLang="hu-HU" sz="2000" b="1" dirty="0">
                <a:effectLst/>
              </a:rPr>
              <a:t>. a) és c) pont, 253/2004. (VIII. 31.) kormányrendelet 37.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F485DBB8-9226-6EDC-A488-1B3C1F7533A4}"/>
              </a:ext>
            </a:extLst>
          </p:cNvPr>
          <p:cNvSpPr>
            <a:spLocks noGrp="1" noChangeArrowheads="1"/>
          </p:cNvSpPr>
          <p:nvPr>
            <p:ph type="title"/>
          </p:nvPr>
        </p:nvSpPr>
        <p:spPr>
          <a:xfrm>
            <a:off x="2135189" y="188914"/>
            <a:ext cx="6929437" cy="1584325"/>
          </a:xfrm>
        </p:spPr>
        <p:txBody>
          <a:bodyPr/>
          <a:lstStyle/>
          <a:p>
            <a:r>
              <a:rPr lang="hu-HU" altLang="hu-HU" dirty="0"/>
              <a:t>A büntetőjogi szabályozás elvei (265.§)</a:t>
            </a:r>
          </a:p>
        </p:txBody>
      </p:sp>
      <p:sp>
        <p:nvSpPr>
          <p:cNvPr id="33795" name="Rectangle 3">
            <a:extLst>
              <a:ext uri="{FF2B5EF4-FFF2-40B4-BE49-F238E27FC236}">
                <a16:creationId xmlns:a16="http://schemas.microsoft.com/office/drawing/2014/main" id="{08E896CF-14E2-E4C2-1BD0-1D4760760D36}"/>
              </a:ext>
            </a:extLst>
          </p:cNvPr>
          <p:cNvSpPr>
            <a:spLocks noGrp="1" noChangeArrowheads="1"/>
          </p:cNvSpPr>
          <p:nvPr>
            <p:ph type="body" idx="1"/>
          </p:nvPr>
        </p:nvSpPr>
        <p:spPr>
          <a:xfrm>
            <a:off x="2133600" y="1916114"/>
            <a:ext cx="6929438" cy="4332287"/>
          </a:xfrm>
        </p:spPr>
        <p:txBody>
          <a:bodyPr/>
          <a:lstStyle/>
          <a:p>
            <a:pPr>
              <a:lnSpc>
                <a:spcPct val="90000"/>
              </a:lnSpc>
              <a:buFontTx/>
              <a:buNone/>
            </a:pPr>
            <a:r>
              <a:rPr lang="hu-HU" altLang="hu-HU" sz="1800" i="1" dirty="0"/>
              <a:t>Elkövetési magatartások</a:t>
            </a:r>
            <a:r>
              <a:rPr lang="hu-HU" altLang="hu-HU" sz="1800" dirty="0"/>
              <a:t>:</a:t>
            </a:r>
          </a:p>
          <a:p>
            <a:pPr>
              <a:lnSpc>
                <a:spcPct val="90000"/>
              </a:lnSpc>
              <a:buFontTx/>
              <a:buNone/>
            </a:pPr>
            <a:r>
              <a:rPr lang="hu-HU" altLang="hu-HU" sz="1800" dirty="0"/>
              <a:t>     jogosulatlan *megszerzés, *felhasználás,</a:t>
            </a:r>
          </a:p>
          <a:p>
            <a:pPr>
              <a:lnSpc>
                <a:spcPct val="90000"/>
              </a:lnSpc>
              <a:buFontTx/>
              <a:buNone/>
            </a:pPr>
            <a:r>
              <a:rPr lang="hu-HU" altLang="hu-HU" sz="1800" dirty="0"/>
              <a:t>   * hozzáférhetővé tétel *hozzáférhetetlenné</a:t>
            </a:r>
          </a:p>
          <a:p>
            <a:pPr>
              <a:lnSpc>
                <a:spcPct val="90000"/>
              </a:lnSpc>
              <a:buFontTx/>
              <a:buNone/>
            </a:pPr>
            <a:r>
              <a:rPr lang="hu-HU" altLang="hu-HU" sz="1800" dirty="0"/>
              <a:t>     tétel</a:t>
            </a:r>
          </a:p>
          <a:p>
            <a:pPr>
              <a:lnSpc>
                <a:spcPct val="90000"/>
              </a:lnSpc>
              <a:buFontTx/>
              <a:buNone/>
            </a:pPr>
            <a:r>
              <a:rPr lang="hu-HU" altLang="hu-HU" sz="1800" dirty="0"/>
              <a:t>A titokkörök jellege fokozatosan súlyosabb büntetés kiszabását teszi lehetővé.</a:t>
            </a:r>
          </a:p>
          <a:p>
            <a:pPr>
              <a:lnSpc>
                <a:spcPct val="90000"/>
              </a:lnSpc>
              <a:buFontTx/>
              <a:buNone/>
            </a:pPr>
            <a:r>
              <a:rPr lang="hu-HU" altLang="hu-HU" sz="1800" i="1" dirty="0"/>
              <a:t>Alany:</a:t>
            </a:r>
            <a:r>
              <a:rPr lang="hu-HU" altLang="hu-HU" sz="1800" dirty="0"/>
              <a:t> bárki (szándékosan), de a felhasználásra jogosult (szándékosan  vagy gondatlanul is),</a:t>
            </a:r>
          </a:p>
          <a:p>
            <a:pPr>
              <a:lnSpc>
                <a:spcPct val="90000"/>
              </a:lnSpc>
              <a:buFontTx/>
              <a:buNone/>
            </a:pPr>
            <a:r>
              <a:rPr lang="hu-HU" altLang="hu-HU" sz="1800" dirty="0"/>
              <a:t>Az </a:t>
            </a:r>
            <a:r>
              <a:rPr lang="hu-HU" altLang="hu-HU" sz="1800" i="1" dirty="0"/>
              <a:t>előkészület</a:t>
            </a:r>
            <a:r>
              <a:rPr lang="hu-HU" altLang="hu-HU" sz="1800" dirty="0"/>
              <a:t> csak titkos ill. szigorúan titkos adat esetén büntetendő, szintén súlyosabban fenyegetve a speciális alanyt,</a:t>
            </a:r>
          </a:p>
          <a:p>
            <a:pPr>
              <a:lnSpc>
                <a:spcPct val="90000"/>
              </a:lnSpc>
              <a:buFontTx/>
              <a:buNone/>
            </a:pPr>
            <a:endParaRPr lang="hu-HU" altLang="hu-HU" sz="28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401" name="Group 137">
            <a:extLst>
              <a:ext uri="{FF2B5EF4-FFF2-40B4-BE49-F238E27FC236}">
                <a16:creationId xmlns:a16="http://schemas.microsoft.com/office/drawing/2014/main" id="{E93A26D2-808C-1E40-BA4A-61FF12F4B74E}"/>
              </a:ext>
            </a:extLst>
          </p:cNvPr>
          <p:cNvGraphicFramePr>
            <a:graphicFrameLocks noGrp="1"/>
          </p:cNvGraphicFramePr>
          <p:nvPr/>
        </p:nvGraphicFramePr>
        <p:xfrm>
          <a:off x="2207569" y="855646"/>
          <a:ext cx="7272337" cy="4967289"/>
        </p:xfrm>
        <a:graphic>
          <a:graphicData uri="http://schemas.openxmlformats.org/drawingml/2006/table">
            <a:tbl>
              <a:tblPr/>
              <a:tblGrid>
                <a:gridCol w="2228850">
                  <a:extLst>
                    <a:ext uri="{9D8B030D-6E8A-4147-A177-3AD203B41FA5}">
                      <a16:colId xmlns:a16="http://schemas.microsoft.com/office/drawing/2014/main" val="20000"/>
                    </a:ext>
                  </a:extLst>
                </a:gridCol>
                <a:gridCol w="2730500">
                  <a:extLst>
                    <a:ext uri="{9D8B030D-6E8A-4147-A177-3AD203B41FA5}">
                      <a16:colId xmlns:a16="http://schemas.microsoft.com/office/drawing/2014/main" val="20001"/>
                    </a:ext>
                  </a:extLst>
                </a:gridCol>
                <a:gridCol w="2312987">
                  <a:extLst>
                    <a:ext uri="{9D8B030D-6E8A-4147-A177-3AD203B41FA5}">
                      <a16:colId xmlns:a16="http://schemas.microsoft.com/office/drawing/2014/main" val="20002"/>
                    </a:ext>
                  </a:extLst>
                </a:gridCol>
              </a:tblGrid>
              <a:tr h="1274762">
                <a:tc gridSpan="2">
                  <a:txBody>
                    <a:bodyPr/>
                    <a:lstStyle>
                      <a:lvl1pPr marL="342900" indent="-342900">
                        <a:spcBef>
                          <a:spcPct val="20000"/>
                        </a:spcBef>
                        <a:buClr>
                          <a:schemeClr val="tx1"/>
                        </a:buClr>
                        <a:buSzPct val="75000"/>
                        <a:buFont typeface="Wingdings" panose="05000000000000000000" pitchFamily="2" charset="2"/>
                        <a:defRPr sz="2400">
                          <a:solidFill>
                            <a:schemeClr val="tx1"/>
                          </a:solidFill>
                          <a:latin typeface="Arial" panose="020B0604020202020204" pitchFamily="34" charset="0"/>
                        </a:defRPr>
                      </a:lvl1pPr>
                      <a:lvl2pPr marL="742950" indent="-285750">
                        <a:spcBef>
                          <a:spcPct val="20000"/>
                        </a:spcBef>
                        <a:buClr>
                          <a:schemeClr val="tx1"/>
                        </a:buClr>
                        <a:buSzPct val="75000"/>
                        <a:defRPr sz="20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defRPr>
                          <a:solidFill>
                            <a:schemeClr val="tx1"/>
                          </a:solidFill>
                          <a:latin typeface="Arial" panose="020B0604020202020204" pitchFamily="34" charset="0"/>
                        </a:defRPr>
                      </a:lvl3pPr>
                      <a:lvl4pPr marL="1600200" indent="-228600">
                        <a:spcBef>
                          <a:spcPct val="20000"/>
                        </a:spcBef>
                        <a:buClr>
                          <a:schemeClr val="tx1"/>
                        </a:buClr>
                        <a:buSzPct val="80000"/>
                        <a:defRPr sz="1600">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defRPr>
                      </a:lvl5pPr>
                      <a:lvl6pPr marL="2514600" indent="-228600"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6pPr>
                      <a:lvl7pPr marL="2971800" indent="-228600"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7pPr>
                      <a:lvl8pPr marL="3429000" indent="-228600"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8pPr>
                      <a:lvl9pPr marL="3886200" indent="-228600"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
                          <a:schemeClr val="tx1"/>
                        </a:buClr>
                        <a:buSzPct val="75000"/>
                        <a:buFont typeface="Wingdings" panose="05000000000000000000" pitchFamily="2" charset="2"/>
                        <a:buNone/>
                        <a:tabLst/>
                      </a:pPr>
                      <a:r>
                        <a:rPr kumimoji="0" lang="hu-HU" altLang="hu-HU" sz="21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Titok tv.</a:t>
                      </a:r>
                      <a:endParaRPr kumimoji="0" lang="hu-HU" altLang="hu-HU" sz="2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342900" marR="0" lvl="0" indent="-342900" algn="ctr" defTabSz="914400" rtl="0" eaLnBrk="0" fontAlgn="base" latinLnBrk="0" hangingPunct="0">
                        <a:lnSpc>
                          <a:spcPct val="100000"/>
                        </a:lnSpc>
                        <a:spcBef>
                          <a:spcPct val="0"/>
                        </a:spcBef>
                        <a:spcAft>
                          <a:spcPct val="0"/>
                        </a:spcAft>
                        <a:buClr>
                          <a:schemeClr val="tx1"/>
                        </a:buClr>
                        <a:buSzPct val="75000"/>
                        <a:buFont typeface="Wingdings" panose="05000000000000000000" pitchFamily="2" charset="2"/>
                        <a:buNone/>
                        <a:tabLst/>
                      </a:pPr>
                      <a:r>
                        <a:rPr kumimoji="0" lang="hu-HU" altLang="hu-HU" sz="21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A minősített adat védelméről szóló 2009. CLV. Tv.</a:t>
                      </a:r>
                      <a:endParaRPr kumimoji="0" lang="hu-HU" altLang="hu-HU" sz="21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hu-HU"/>
                    </a:p>
                  </a:txBody>
                  <a:tcPr/>
                </a:tc>
                <a:tc rowSpan="2">
                  <a:txBody>
                    <a:bodyPr/>
                    <a:lstStyle>
                      <a:lvl1pPr marL="342900" indent="-342900">
                        <a:spcBef>
                          <a:spcPct val="20000"/>
                        </a:spcBef>
                        <a:buClr>
                          <a:schemeClr val="tx1"/>
                        </a:buClr>
                        <a:buSzPct val="75000"/>
                        <a:buFont typeface="Wingdings" panose="05000000000000000000" pitchFamily="2" charset="2"/>
                        <a:defRPr sz="2400">
                          <a:solidFill>
                            <a:schemeClr val="tx1"/>
                          </a:solidFill>
                          <a:latin typeface="Arial" panose="020B0604020202020204" pitchFamily="34" charset="0"/>
                        </a:defRPr>
                      </a:lvl1pPr>
                      <a:lvl2pPr marL="742950" indent="-285750">
                        <a:spcBef>
                          <a:spcPct val="20000"/>
                        </a:spcBef>
                        <a:buClr>
                          <a:schemeClr val="tx1"/>
                        </a:buClr>
                        <a:buSzPct val="75000"/>
                        <a:defRPr sz="20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defRPr>
                          <a:solidFill>
                            <a:schemeClr val="tx1"/>
                          </a:solidFill>
                          <a:latin typeface="Arial" panose="020B0604020202020204" pitchFamily="34" charset="0"/>
                        </a:defRPr>
                      </a:lvl3pPr>
                      <a:lvl4pPr marL="1600200" indent="-228600">
                        <a:spcBef>
                          <a:spcPct val="20000"/>
                        </a:spcBef>
                        <a:buClr>
                          <a:schemeClr val="tx1"/>
                        </a:buClr>
                        <a:buSzPct val="80000"/>
                        <a:defRPr sz="1600">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defRPr>
                      </a:lvl5pPr>
                      <a:lvl6pPr marL="2514600" indent="-228600"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6pPr>
                      <a:lvl7pPr marL="2971800" indent="-228600"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7pPr>
                      <a:lvl8pPr marL="3429000" indent="-228600"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8pPr>
                      <a:lvl9pPr marL="3886200" indent="-228600"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
                          <a:schemeClr val="tx1"/>
                        </a:buClr>
                        <a:buSzPct val="75000"/>
                        <a:buFont typeface="Wingdings" panose="05000000000000000000" pitchFamily="2" charset="2"/>
                        <a:buNone/>
                        <a:tabLst/>
                      </a:pPr>
                      <a:r>
                        <a:rPr kumimoji="0" lang="hu-HU" altLang="hu-HU" sz="21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Btk.</a:t>
                      </a:r>
                    </a:p>
                    <a:p>
                      <a:pPr marL="342900" marR="0" lvl="0" indent="-342900" algn="ctr" defTabSz="914400" rtl="0" eaLnBrk="1" fontAlgn="base" latinLnBrk="0" hangingPunct="1">
                        <a:lnSpc>
                          <a:spcPct val="100000"/>
                        </a:lnSpc>
                        <a:spcBef>
                          <a:spcPct val="0"/>
                        </a:spcBef>
                        <a:spcAft>
                          <a:spcPct val="0"/>
                        </a:spcAft>
                        <a:buClr>
                          <a:schemeClr val="tx1"/>
                        </a:buClr>
                        <a:buSzPct val="75000"/>
                        <a:buFont typeface="Wingdings" panose="05000000000000000000" pitchFamily="2" charset="2"/>
                        <a:buNone/>
                        <a:tabLst/>
                      </a:pPr>
                      <a:r>
                        <a:rPr kumimoji="0" lang="hu-HU" altLang="hu-HU" sz="21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(bárki által</a:t>
                      </a:r>
                    </a:p>
                    <a:p>
                      <a:pPr marL="342900" marR="0" lvl="0" indent="-342900" algn="ctr" defTabSz="914400" rtl="0" eaLnBrk="1" fontAlgn="base" latinLnBrk="0" hangingPunct="1">
                        <a:lnSpc>
                          <a:spcPct val="100000"/>
                        </a:lnSpc>
                        <a:spcBef>
                          <a:spcPct val="0"/>
                        </a:spcBef>
                        <a:spcAft>
                          <a:spcPct val="0"/>
                        </a:spcAft>
                        <a:buClr>
                          <a:schemeClr val="tx1"/>
                        </a:buClr>
                        <a:buSzPct val="75000"/>
                        <a:buFont typeface="Wingdings" panose="05000000000000000000" pitchFamily="2" charset="2"/>
                        <a:buNone/>
                        <a:tabLst/>
                      </a:pPr>
                      <a:r>
                        <a:rPr kumimoji="0" lang="hu-HU" altLang="hu-HU" sz="21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elkövethető)</a:t>
                      </a:r>
                      <a:endParaRPr kumimoji="0" lang="hu-HU" altLang="hu-HU" sz="21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39775">
                <a:tc>
                  <a:txBody>
                    <a:bodyPr/>
                    <a:lstStyle>
                      <a:lvl1pPr marL="342900" indent="-342900">
                        <a:spcBef>
                          <a:spcPct val="20000"/>
                        </a:spcBef>
                        <a:buClr>
                          <a:schemeClr val="tx1"/>
                        </a:buClr>
                        <a:buSzPct val="75000"/>
                        <a:buFont typeface="Wingdings" panose="05000000000000000000" pitchFamily="2" charset="2"/>
                        <a:defRPr sz="2400">
                          <a:solidFill>
                            <a:schemeClr val="tx1"/>
                          </a:solidFill>
                          <a:latin typeface="Arial" panose="020B0604020202020204" pitchFamily="34" charset="0"/>
                        </a:defRPr>
                      </a:lvl1pPr>
                      <a:lvl2pPr marL="742950" indent="-285750">
                        <a:spcBef>
                          <a:spcPct val="20000"/>
                        </a:spcBef>
                        <a:buClr>
                          <a:schemeClr val="tx1"/>
                        </a:buClr>
                        <a:buSzPct val="75000"/>
                        <a:defRPr sz="20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defRPr>
                          <a:solidFill>
                            <a:schemeClr val="tx1"/>
                          </a:solidFill>
                          <a:latin typeface="Arial" panose="020B0604020202020204" pitchFamily="34" charset="0"/>
                        </a:defRPr>
                      </a:lvl3pPr>
                      <a:lvl4pPr marL="1600200" indent="-228600">
                        <a:spcBef>
                          <a:spcPct val="20000"/>
                        </a:spcBef>
                        <a:buClr>
                          <a:schemeClr val="tx1"/>
                        </a:buClr>
                        <a:buSzPct val="80000"/>
                        <a:defRPr sz="1600">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defRPr>
                      </a:lvl5pPr>
                      <a:lvl6pPr marL="2514600" indent="-228600"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6pPr>
                      <a:lvl7pPr marL="2971800" indent="-228600"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7pPr>
                      <a:lvl8pPr marL="3429000" indent="-228600"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8pPr>
                      <a:lvl9pPr marL="3886200" indent="-228600"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
                          <a:schemeClr val="tx1"/>
                        </a:buClr>
                        <a:buSzPct val="75000"/>
                        <a:buFont typeface="Wingdings" panose="05000000000000000000" pitchFamily="2" charset="2"/>
                        <a:buNone/>
                        <a:tabLst/>
                      </a:pPr>
                      <a:r>
                        <a:rPr kumimoji="0" lang="hu-HU" altLang="hu-HU" sz="2100" b="0" i="1"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kármérték</a:t>
                      </a:r>
                      <a:endParaRPr kumimoji="0" lang="hu-HU" altLang="hu-HU" sz="21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tx1"/>
                        </a:buClr>
                        <a:buSzPct val="75000"/>
                        <a:buFont typeface="Wingdings" panose="05000000000000000000" pitchFamily="2" charset="2"/>
                        <a:defRPr sz="2400">
                          <a:solidFill>
                            <a:schemeClr val="tx1"/>
                          </a:solidFill>
                          <a:latin typeface="Arial" panose="020B0604020202020204" pitchFamily="34" charset="0"/>
                        </a:defRPr>
                      </a:lvl1pPr>
                      <a:lvl2pPr marL="742950" indent="-285750">
                        <a:spcBef>
                          <a:spcPct val="20000"/>
                        </a:spcBef>
                        <a:buClr>
                          <a:schemeClr val="tx1"/>
                        </a:buClr>
                        <a:buSzPct val="75000"/>
                        <a:defRPr sz="20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defRPr>
                          <a:solidFill>
                            <a:schemeClr val="tx1"/>
                          </a:solidFill>
                          <a:latin typeface="Arial" panose="020B0604020202020204" pitchFamily="34" charset="0"/>
                        </a:defRPr>
                      </a:lvl3pPr>
                      <a:lvl4pPr marL="1600200" indent="-228600">
                        <a:spcBef>
                          <a:spcPct val="20000"/>
                        </a:spcBef>
                        <a:buClr>
                          <a:schemeClr val="tx1"/>
                        </a:buClr>
                        <a:buSzPct val="80000"/>
                        <a:defRPr sz="1600">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defRPr>
                      </a:lvl5pPr>
                      <a:lvl6pPr marL="2514600" indent="-228600"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6pPr>
                      <a:lvl7pPr marL="2971800" indent="-228600"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7pPr>
                      <a:lvl8pPr marL="3429000" indent="-228600"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8pPr>
                      <a:lvl9pPr marL="3886200" indent="-228600"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
                          <a:schemeClr val="tx1"/>
                        </a:buClr>
                        <a:buSzPct val="75000"/>
                        <a:buFont typeface="Wingdings" panose="05000000000000000000" pitchFamily="2" charset="2"/>
                        <a:buNone/>
                        <a:tabLst/>
                      </a:pPr>
                      <a:r>
                        <a:rPr kumimoji="0" lang="hu-HU" altLang="hu-HU" sz="2100" b="0" i="1"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minősítés</a:t>
                      </a:r>
                      <a:endParaRPr kumimoji="0" lang="hu-HU" altLang="hu-HU" sz="21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hu-HU"/>
                    </a:p>
                  </a:txBody>
                  <a:tcPr/>
                </a:tc>
                <a:extLst>
                  <a:ext uri="{0D108BD9-81ED-4DB2-BD59-A6C34878D82A}">
                    <a16:rowId xmlns:a16="http://schemas.microsoft.com/office/drawing/2014/main" val="10001"/>
                  </a:ext>
                </a:extLst>
              </a:tr>
              <a:tr h="738188">
                <a:tc>
                  <a:txBody>
                    <a:bodyPr/>
                    <a:lstStyle>
                      <a:lvl1pPr marL="342900" indent="-342900">
                        <a:spcBef>
                          <a:spcPct val="20000"/>
                        </a:spcBef>
                        <a:buClr>
                          <a:schemeClr val="tx1"/>
                        </a:buClr>
                        <a:buSzPct val="75000"/>
                        <a:buFont typeface="Wingdings" panose="05000000000000000000" pitchFamily="2" charset="2"/>
                        <a:defRPr sz="2400">
                          <a:solidFill>
                            <a:schemeClr val="tx1"/>
                          </a:solidFill>
                          <a:latin typeface="Arial" panose="020B0604020202020204" pitchFamily="34" charset="0"/>
                        </a:defRPr>
                      </a:lvl1pPr>
                      <a:lvl2pPr marL="742950" indent="-285750">
                        <a:spcBef>
                          <a:spcPct val="20000"/>
                        </a:spcBef>
                        <a:buClr>
                          <a:schemeClr val="tx1"/>
                        </a:buClr>
                        <a:buSzPct val="75000"/>
                        <a:defRPr sz="20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defRPr>
                          <a:solidFill>
                            <a:schemeClr val="tx1"/>
                          </a:solidFill>
                          <a:latin typeface="Arial" panose="020B0604020202020204" pitchFamily="34" charset="0"/>
                        </a:defRPr>
                      </a:lvl3pPr>
                      <a:lvl4pPr marL="1600200" indent="-228600">
                        <a:spcBef>
                          <a:spcPct val="20000"/>
                        </a:spcBef>
                        <a:buClr>
                          <a:schemeClr val="tx1"/>
                        </a:buClr>
                        <a:buSzPct val="80000"/>
                        <a:defRPr sz="1600">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defRPr>
                      </a:lvl5pPr>
                      <a:lvl6pPr marL="2514600" indent="-228600"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6pPr>
                      <a:lvl7pPr marL="2971800" indent="-228600"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7pPr>
                      <a:lvl8pPr marL="3429000" indent="-228600"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8pPr>
                      <a:lvl9pPr marL="3886200" indent="-228600"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
                          <a:schemeClr val="tx1"/>
                        </a:buClr>
                        <a:buSzPct val="75000"/>
                        <a:buFont typeface="Wingdings" panose="05000000000000000000" pitchFamily="2" charset="2"/>
                        <a:buNone/>
                        <a:tabLst/>
                      </a:pPr>
                      <a:r>
                        <a:rPr kumimoji="0" lang="hu-HU" altLang="hu-HU" sz="2100" b="0" i="0" u="none" strike="noStrike" cap="none" normalizeH="0" baseline="0">
                          <a:ln>
                            <a:noFill/>
                          </a:ln>
                          <a:solidFill>
                            <a:schemeClr val="tx1"/>
                          </a:solidFill>
                          <a:effectLst/>
                          <a:latin typeface="Arial" panose="020B0604020202020204" pitchFamily="34" charset="0"/>
                        </a:rPr>
                        <a:t>Rendkívül súlyos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tx1"/>
                        </a:buClr>
                        <a:buSzPct val="75000"/>
                        <a:buFont typeface="Wingdings" panose="05000000000000000000" pitchFamily="2" charset="2"/>
                        <a:defRPr sz="2400">
                          <a:solidFill>
                            <a:schemeClr val="tx1"/>
                          </a:solidFill>
                          <a:latin typeface="Arial" panose="020B0604020202020204" pitchFamily="34" charset="0"/>
                        </a:defRPr>
                      </a:lvl1pPr>
                      <a:lvl2pPr marL="742950" indent="-285750">
                        <a:spcBef>
                          <a:spcPct val="20000"/>
                        </a:spcBef>
                        <a:buClr>
                          <a:schemeClr val="tx1"/>
                        </a:buClr>
                        <a:buSzPct val="75000"/>
                        <a:defRPr sz="20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defRPr>
                          <a:solidFill>
                            <a:schemeClr val="tx1"/>
                          </a:solidFill>
                          <a:latin typeface="Arial" panose="020B0604020202020204" pitchFamily="34" charset="0"/>
                        </a:defRPr>
                      </a:lvl3pPr>
                      <a:lvl4pPr marL="1600200" indent="-228600">
                        <a:spcBef>
                          <a:spcPct val="20000"/>
                        </a:spcBef>
                        <a:buClr>
                          <a:schemeClr val="tx1"/>
                        </a:buClr>
                        <a:buSzPct val="80000"/>
                        <a:defRPr sz="1600">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defRPr>
                      </a:lvl5pPr>
                      <a:lvl6pPr marL="2514600" indent="-228600"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6pPr>
                      <a:lvl7pPr marL="2971800" indent="-228600"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7pPr>
                      <a:lvl8pPr marL="3429000" indent="-228600"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8pPr>
                      <a:lvl9pPr marL="3886200" indent="-228600"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
                          <a:schemeClr val="tx1"/>
                        </a:buClr>
                        <a:buSzPct val="75000"/>
                        <a:buFont typeface="Wingdings" panose="05000000000000000000" pitchFamily="2" charset="2"/>
                        <a:buNone/>
                        <a:tabLst/>
                      </a:pPr>
                      <a:r>
                        <a:rPr kumimoji="0" lang="hu-HU" altLang="hu-HU" sz="2100" b="0" i="0" u="none" strike="noStrike" cap="none" normalizeH="0" baseline="0" dirty="0">
                          <a:ln>
                            <a:noFill/>
                          </a:ln>
                          <a:solidFill>
                            <a:schemeClr val="tx1"/>
                          </a:solidFill>
                          <a:effectLst/>
                          <a:highlight>
                            <a:srgbClr val="FF0000"/>
                          </a:highlight>
                          <a:latin typeface="Arial" panose="020B0604020202020204" pitchFamily="34" charset="0"/>
                        </a:rPr>
                        <a:t>Szigorúan titkos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tx1"/>
                        </a:buClr>
                        <a:buSzPct val="75000"/>
                        <a:buFont typeface="Wingdings" panose="05000000000000000000" pitchFamily="2" charset="2"/>
                        <a:defRPr sz="2400">
                          <a:solidFill>
                            <a:schemeClr val="tx1"/>
                          </a:solidFill>
                          <a:latin typeface="Arial" panose="020B0604020202020204" pitchFamily="34" charset="0"/>
                        </a:defRPr>
                      </a:lvl1pPr>
                      <a:lvl2pPr marL="742950" indent="-285750">
                        <a:spcBef>
                          <a:spcPct val="20000"/>
                        </a:spcBef>
                        <a:buClr>
                          <a:schemeClr val="tx1"/>
                        </a:buClr>
                        <a:buSzPct val="75000"/>
                        <a:defRPr sz="20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defRPr>
                          <a:solidFill>
                            <a:schemeClr val="tx1"/>
                          </a:solidFill>
                          <a:latin typeface="Arial" panose="020B0604020202020204" pitchFamily="34" charset="0"/>
                        </a:defRPr>
                      </a:lvl3pPr>
                      <a:lvl4pPr marL="1600200" indent="-228600">
                        <a:spcBef>
                          <a:spcPct val="20000"/>
                        </a:spcBef>
                        <a:buClr>
                          <a:schemeClr val="tx1"/>
                        </a:buClr>
                        <a:buSzPct val="80000"/>
                        <a:defRPr sz="1600">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defRPr>
                      </a:lvl5pPr>
                      <a:lvl6pPr marL="2514600" indent="-228600"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6pPr>
                      <a:lvl7pPr marL="2971800" indent="-228600"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7pPr>
                      <a:lvl8pPr marL="3429000" indent="-228600"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8pPr>
                      <a:lvl9pPr marL="3886200" indent="-228600"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
                          <a:schemeClr val="tx1"/>
                        </a:buClr>
                        <a:buSzPct val="75000"/>
                        <a:buFont typeface="Wingdings" panose="05000000000000000000" pitchFamily="2" charset="2"/>
                        <a:buNone/>
                        <a:tabLst/>
                      </a:pPr>
                      <a:r>
                        <a:rPr kumimoji="0" lang="hu-HU" altLang="hu-HU" sz="2100" b="0" i="0" u="none" strike="noStrike" cap="none" normalizeH="0" baseline="0">
                          <a:ln>
                            <a:noFill/>
                          </a:ln>
                          <a:solidFill>
                            <a:schemeClr val="tx1"/>
                          </a:solidFill>
                          <a:effectLst/>
                          <a:latin typeface="Arial" panose="020B0604020202020204" pitchFamily="34" charset="0"/>
                        </a:rPr>
                        <a:t>265. § (2) d)</a:t>
                      </a:r>
                    </a:p>
                    <a:p>
                      <a:pPr marL="342900" marR="0" lvl="0" indent="-342900" algn="ctr" defTabSz="914400" rtl="0" eaLnBrk="1" fontAlgn="base" latinLnBrk="0" hangingPunct="1">
                        <a:lnSpc>
                          <a:spcPct val="100000"/>
                        </a:lnSpc>
                        <a:spcBef>
                          <a:spcPct val="0"/>
                        </a:spcBef>
                        <a:spcAft>
                          <a:spcPct val="0"/>
                        </a:spcAft>
                        <a:buClr>
                          <a:schemeClr val="tx1"/>
                        </a:buClr>
                        <a:buSzPct val="75000"/>
                        <a:buFont typeface="Wingdings" panose="05000000000000000000" pitchFamily="2" charset="2"/>
                        <a:buNone/>
                        <a:tabLst/>
                      </a:pPr>
                      <a:r>
                        <a:rPr kumimoji="0" lang="hu-HU" altLang="hu-HU" sz="2100" b="0" i="0" u="none" strike="noStrike" cap="none" normalizeH="0" baseline="0">
                          <a:ln>
                            <a:noFill/>
                          </a:ln>
                          <a:solidFill>
                            <a:schemeClr val="tx1"/>
                          </a:solidFill>
                          <a:effectLst/>
                          <a:latin typeface="Arial" panose="020B0604020202020204" pitchFamily="34" charset="0"/>
                        </a:rPr>
                        <a:t>Bűntett- 1-5 év</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38188">
                <a:tc>
                  <a:txBody>
                    <a:bodyPr/>
                    <a:lstStyle>
                      <a:lvl1pPr marL="342900" indent="-342900">
                        <a:spcBef>
                          <a:spcPct val="20000"/>
                        </a:spcBef>
                        <a:buClr>
                          <a:schemeClr val="tx1"/>
                        </a:buClr>
                        <a:buSzPct val="75000"/>
                        <a:buFont typeface="Wingdings" panose="05000000000000000000" pitchFamily="2" charset="2"/>
                        <a:defRPr sz="2400">
                          <a:solidFill>
                            <a:schemeClr val="tx1"/>
                          </a:solidFill>
                          <a:latin typeface="Arial" panose="020B0604020202020204" pitchFamily="34" charset="0"/>
                        </a:defRPr>
                      </a:lvl1pPr>
                      <a:lvl2pPr marL="742950" indent="-285750">
                        <a:spcBef>
                          <a:spcPct val="20000"/>
                        </a:spcBef>
                        <a:buClr>
                          <a:schemeClr val="tx1"/>
                        </a:buClr>
                        <a:buSzPct val="75000"/>
                        <a:defRPr sz="20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defRPr>
                          <a:solidFill>
                            <a:schemeClr val="tx1"/>
                          </a:solidFill>
                          <a:latin typeface="Arial" panose="020B0604020202020204" pitchFamily="34" charset="0"/>
                        </a:defRPr>
                      </a:lvl3pPr>
                      <a:lvl4pPr marL="1600200" indent="-228600">
                        <a:spcBef>
                          <a:spcPct val="20000"/>
                        </a:spcBef>
                        <a:buClr>
                          <a:schemeClr val="tx1"/>
                        </a:buClr>
                        <a:buSzPct val="80000"/>
                        <a:defRPr sz="1600">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defRPr>
                      </a:lvl5pPr>
                      <a:lvl6pPr marL="2514600" indent="-228600"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6pPr>
                      <a:lvl7pPr marL="2971800" indent="-228600"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7pPr>
                      <a:lvl8pPr marL="3429000" indent="-228600"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8pPr>
                      <a:lvl9pPr marL="3886200" indent="-228600"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
                          <a:schemeClr val="tx1"/>
                        </a:buClr>
                        <a:buSzPct val="75000"/>
                        <a:buFont typeface="Wingdings" panose="05000000000000000000" pitchFamily="2" charset="2"/>
                        <a:buNone/>
                        <a:tabLst/>
                      </a:pPr>
                      <a:r>
                        <a:rPr kumimoji="0" lang="hu-HU" altLang="hu-HU" sz="2100" b="0" i="0" u="none" strike="noStrike" cap="none" normalizeH="0" baseline="0">
                          <a:ln>
                            <a:noFill/>
                          </a:ln>
                          <a:solidFill>
                            <a:schemeClr val="tx1"/>
                          </a:solidFill>
                          <a:effectLst/>
                          <a:latin typeface="Arial" panose="020B0604020202020204" pitchFamily="34" charset="0"/>
                        </a:rPr>
                        <a:t>súlyos</a:t>
                      </a:r>
                    </a:p>
                    <a:p>
                      <a:pPr marL="342900" marR="0" lvl="0" indent="-342900" algn="ctr" defTabSz="914400" rtl="0" eaLnBrk="1" fontAlgn="base" latinLnBrk="0" hangingPunct="1">
                        <a:lnSpc>
                          <a:spcPct val="100000"/>
                        </a:lnSpc>
                        <a:spcBef>
                          <a:spcPct val="0"/>
                        </a:spcBef>
                        <a:spcAft>
                          <a:spcPct val="0"/>
                        </a:spcAft>
                        <a:buClr>
                          <a:schemeClr val="tx1"/>
                        </a:buClr>
                        <a:buSzPct val="75000"/>
                        <a:buFont typeface="Wingdings" panose="05000000000000000000" pitchFamily="2" charset="2"/>
                        <a:buNone/>
                        <a:tabLst/>
                      </a:pPr>
                      <a:endParaRPr kumimoji="0" lang="hu-HU" altLang="hu-HU" sz="21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tx1"/>
                        </a:buClr>
                        <a:buSzPct val="75000"/>
                        <a:buFont typeface="Wingdings" panose="05000000000000000000" pitchFamily="2" charset="2"/>
                        <a:defRPr sz="2400">
                          <a:solidFill>
                            <a:schemeClr val="tx1"/>
                          </a:solidFill>
                          <a:latin typeface="Arial" panose="020B0604020202020204" pitchFamily="34" charset="0"/>
                        </a:defRPr>
                      </a:lvl1pPr>
                      <a:lvl2pPr marL="742950" indent="-285750">
                        <a:spcBef>
                          <a:spcPct val="20000"/>
                        </a:spcBef>
                        <a:buClr>
                          <a:schemeClr val="tx1"/>
                        </a:buClr>
                        <a:buSzPct val="75000"/>
                        <a:defRPr sz="20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defRPr>
                          <a:solidFill>
                            <a:schemeClr val="tx1"/>
                          </a:solidFill>
                          <a:latin typeface="Arial" panose="020B0604020202020204" pitchFamily="34" charset="0"/>
                        </a:defRPr>
                      </a:lvl3pPr>
                      <a:lvl4pPr marL="1600200" indent="-228600">
                        <a:spcBef>
                          <a:spcPct val="20000"/>
                        </a:spcBef>
                        <a:buClr>
                          <a:schemeClr val="tx1"/>
                        </a:buClr>
                        <a:buSzPct val="80000"/>
                        <a:defRPr sz="1600">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defRPr>
                      </a:lvl5pPr>
                      <a:lvl6pPr marL="2514600" indent="-228600"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6pPr>
                      <a:lvl7pPr marL="2971800" indent="-228600"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7pPr>
                      <a:lvl8pPr marL="3429000" indent="-228600"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8pPr>
                      <a:lvl9pPr marL="3886200" indent="-228600"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
                          <a:schemeClr val="tx1"/>
                        </a:buClr>
                        <a:buSzPct val="75000"/>
                        <a:buFont typeface="Wingdings" panose="05000000000000000000" pitchFamily="2" charset="2"/>
                        <a:buNone/>
                        <a:tabLst/>
                      </a:pPr>
                      <a:r>
                        <a:rPr kumimoji="0" lang="hu-HU" altLang="hu-HU" sz="2100" b="0" i="0" u="none" strike="noStrike" cap="none" normalizeH="0" baseline="0" dirty="0">
                          <a:ln>
                            <a:noFill/>
                          </a:ln>
                          <a:solidFill>
                            <a:schemeClr val="tx1"/>
                          </a:solidFill>
                          <a:effectLst/>
                          <a:highlight>
                            <a:srgbClr val="800080"/>
                          </a:highlight>
                          <a:latin typeface="Arial" panose="020B0604020202020204" pitchFamily="34" charset="0"/>
                        </a:rPr>
                        <a:t>Titkos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tx1"/>
                        </a:buClr>
                        <a:buSzPct val="75000"/>
                        <a:buFont typeface="Wingdings" panose="05000000000000000000" pitchFamily="2" charset="2"/>
                        <a:defRPr sz="2400">
                          <a:solidFill>
                            <a:schemeClr val="tx1"/>
                          </a:solidFill>
                          <a:latin typeface="Arial" panose="020B0604020202020204" pitchFamily="34" charset="0"/>
                        </a:defRPr>
                      </a:lvl1pPr>
                      <a:lvl2pPr marL="742950" indent="-285750">
                        <a:spcBef>
                          <a:spcPct val="20000"/>
                        </a:spcBef>
                        <a:buClr>
                          <a:schemeClr val="tx1"/>
                        </a:buClr>
                        <a:buSzPct val="75000"/>
                        <a:defRPr sz="20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defRPr>
                          <a:solidFill>
                            <a:schemeClr val="tx1"/>
                          </a:solidFill>
                          <a:latin typeface="Arial" panose="020B0604020202020204" pitchFamily="34" charset="0"/>
                        </a:defRPr>
                      </a:lvl3pPr>
                      <a:lvl4pPr marL="1600200" indent="-228600">
                        <a:spcBef>
                          <a:spcPct val="20000"/>
                        </a:spcBef>
                        <a:buClr>
                          <a:schemeClr val="tx1"/>
                        </a:buClr>
                        <a:buSzPct val="80000"/>
                        <a:defRPr sz="1600">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defRPr>
                      </a:lvl5pPr>
                      <a:lvl6pPr marL="2514600" indent="-228600"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6pPr>
                      <a:lvl7pPr marL="2971800" indent="-228600"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7pPr>
                      <a:lvl8pPr marL="3429000" indent="-228600"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8pPr>
                      <a:lvl9pPr marL="3886200" indent="-228600"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
                          <a:schemeClr val="tx1"/>
                        </a:buClr>
                        <a:buSzPct val="75000"/>
                        <a:buFont typeface="Wingdings" panose="05000000000000000000" pitchFamily="2" charset="2"/>
                        <a:buNone/>
                        <a:tabLst/>
                      </a:pPr>
                      <a:r>
                        <a:rPr kumimoji="0" lang="hu-HU" altLang="hu-HU" sz="2100" b="0" i="0" u="none" strike="noStrike" cap="none" normalizeH="0" baseline="0">
                          <a:ln>
                            <a:noFill/>
                          </a:ln>
                          <a:solidFill>
                            <a:schemeClr val="tx1"/>
                          </a:solidFill>
                          <a:effectLst/>
                          <a:latin typeface="Arial" panose="020B0604020202020204" pitchFamily="34" charset="0"/>
                        </a:rPr>
                        <a:t>265 (2) c)</a:t>
                      </a:r>
                    </a:p>
                    <a:p>
                      <a:pPr marL="342900" marR="0" lvl="0" indent="-342900" algn="ctr" defTabSz="914400" rtl="0" eaLnBrk="1" fontAlgn="base" latinLnBrk="0" hangingPunct="1">
                        <a:lnSpc>
                          <a:spcPct val="100000"/>
                        </a:lnSpc>
                        <a:spcBef>
                          <a:spcPct val="0"/>
                        </a:spcBef>
                        <a:spcAft>
                          <a:spcPct val="0"/>
                        </a:spcAft>
                        <a:buClr>
                          <a:schemeClr val="tx1"/>
                        </a:buClr>
                        <a:buSzPct val="75000"/>
                        <a:buFont typeface="Wingdings" panose="05000000000000000000" pitchFamily="2" charset="2"/>
                        <a:buNone/>
                        <a:tabLst/>
                      </a:pPr>
                      <a:r>
                        <a:rPr kumimoji="0" lang="hu-HU" altLang="hu-HU" sz="2100" b="0" i="0" u="none" strike="noStrike" cap="none" normalizeH="0" baseline="0">
                          <a:ln>
                            <a:noFill/>
                          </a:ln>
                          <a:solidFill>
                            <a:schemeClr val="tx1"/>
                          </a:solidFill>
                          <a:effectLst/>
                          <a:latin typeface="Arial" panose="020B0604020202020204" pitchFamily="34" charset="0"/>
                        </a:rPr>
                        <a:t>Bűntett-max 3 év</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38188">
                <a:tc>
                  <a:txBody>
                    <a:bodyPr/>
                    <a:lstStyle>
                      <a:lvl1pPr marL="342900" indent="-342900">
                        <a:spcBef>
                          <a:spcPct val="20000"/>
                        </a:spcBef>
                        <a:buClr>
                          <a:schemeClr val="tx1"/>
                        </a:buClr>
                        <a:buSzPct val="75000"/>
                        <a:buFont typeface="Wingdings" panose="05000000000000000000" pitchFamily="2" charset="2"/>
                        <a:defRPr sz="2400">
                          <a:solidFill>
                            <a:schemeClr val="tx1"/>
                          </a:solidFill>
                          <a:latin typeface="Arial" panose="020B0604020202020204" pitchFamily="34" charset="0"/>
                        </a:defRPr>
                      </a:lvl1pPr>
                      <a:lvl2pPr marL="742950" indent="-285750">
                        <a:spcBef>
                          <a:spcPct val="20000"/>
                        </a:spcBef>
                        <a:buClr>
                          <a:schemeClr val="tx1"/>
                        </a:buClr>
                        <a:buSzPct val="75000"/>
                        <a:defRPr sz="20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defRPr>
                          <a:solidFill>
                            <a:schemeClr val="tx1"/>
                          </a:solidFill>
                          <a:latin typeface="Arial" panose="020B0604020202020204" pitchFamily="34" charset="0"/>
                        </a:defRPr>
                      </a:lvl3pPr>
                      <a:lvl4pPr marL="1600200" indent="-228600">
                        <a:spcBef>
                          <a:spcPct val="20000"/>
                        </a:spcBef>
                        <a:buClr>
                          <a:schemeClr val="tx1"/>
                        </a:buClr>
                        <a:buSzPct val="80000"/>
                        <a:defRPr sz="1600">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defRPr>
                      </a:lvl5pPr>
                      <a:lvl6pPr marL="2514600" indent="-228600"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6pPr>
                      <a:lvl7pPr marL="2971800" indent="-228600"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7pPr>
                      <a:lvl8pPr marL="3429000" indent="-228600"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8pPr>
                      <a:lvl9pPr marL="3886200" indent="-228600"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
                          <a:schemeClr val="tx1"/>
                        </a:buClr>
                        <a:buSzPct val="75000"/>
                        <a:buFont typeface="Wingdings" panose="05000000000000000000" pitchFamily="2" charset="2"/>
                        <a:buNone/>
                        <a:tabLst/>
                      </a:pPr>
                      <a:r>
                        <a:rPr kumimoji="0" lang="hu-HU" altLang="hu-HU" sz="2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káros</a:t>
                      </a:r>
                      <a:endParaRPr kumimoji="0" lang="hu-HU" altLang="hu-HU" sz="2100" b="0" i="0" u="none" strike="noStrike" cap="none" normalizeH="0" baseline="0">
                        <a:ln>
                          <a:noFill/>
                        </a:ln>
                        <a:solidFill>
                          <a:schemeClr val="tx1"/>
                        </a:solidFill>
                        <a:effectLst/>
                        <a:latin typeface="Arial" panose="020B0604020202020204" pitchFamily="34" charset="0"/>
                      </a:endParaRPr>
                    </a:p>
                    <a:p>
                      <a:pPr marL="342900" marR="0" lvl="0" indent="-342900" algn="ctr" defTabSz="914400" rtl="0" eaLnBrk="1" fontAlgn="base" latinLnBrk="0" hangingPunct="1">
                        <a:lnSpc>
                          <a:spcPct val="100000"/>
                        </a:lnSpc>
                        <a:spcBef>
                          <a:spcPct val="0"/>
                        </a:spcBef>
                        <a:spcAft>
                          <a:spcPct val="0"/>
                        </a:spcAft>
                        <a:buClr>
                          <a:schemeClr val="tx1"/>
                        </a:buClr>
                        <a:buSzPct val="75000"/>
                        <a:buFont typeface="Wingdings" panose="05000000000000000000" pitchFamily="2" charset="2"/>
                        <a:buNone/>
                        <a:tabLst/>
                      </a:pPr>
                      <a:endParaRPr kumimoji="0" lang="hu-HU" altLang="hu-HU" sz="21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tx1"/>
                        </a:buClr>
                        <a:buSzPct val="75000"/>
                        <a:buFont typeface="Wingdings" panose="05000000000000000000" pitchFamily="2" charset="2"/>
                        <a:defRPr sz="2400">
                          <a:solidFill>
                            <a:schemeClr val="tx1"/>
                          </a:solidFill>
                          <a:latin typeface="Arial" panose="020B0604020202020204" pitchFamily="34" charset="0"/>
                        </a:defRPr>
                      </a:lvl1pPr>
                      <a:lvl2pPr marL="742950" indent="-285750">
                        <a:spcBef>
                          <a:spcPct val="20000"/>
                        </a:spcBef>
                        <a:buClr>
                          <a:schemeClr val="tx1"/>
                        </a:buClr>
                        <a:buSzPct val="75000"/>
                        <a:defRPr sz="20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defRPr>
                          <a:solidFill>
                            <a:schemeClr val="tx1"/>
                          </a:solidFill>
                          <a:latin typeface="Arial" panose="020B0604020202020204" pitchFamily="34" charset="0"/>
                        </a:defRPr>
                      </a:lvl3pPr>
                      <a:lvl4pPr marL="1600200" indent="-228600">
                        <a:spcBef>
                          <a:spcPct val="20000"/>
                        </a:spcBef>
                        <a:buClr>
                          <a:schemeClr val="tx1"/>
                        </a:buClr>
                        <a:buSzPct val="80000"/>
                        <a:defRPr sz="1600">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defRPr>
                      </a:lvl5pPr>
                      <a:lvl6pPr marL="2514600" indent="-228600"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6pPr>
                      <a:lvl7pPr marL="2971800" indent="-228600"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7pPr>
                      <a:lvl8pPr marL="3429000" indent="-228600"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8pPr>
                      <a:lvl9pPr marL="3886200" indent="-228600"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
                          <a:schemeClr val="tx1"/>
                        </a:buClr>
                        <a:buSzPct val="75000"/>
                        <a:buFont typeface="Wingdings" panose="05000000000000000000" pitchFamily="2" charset="2"/>
                        <a:buNone/>
                        <a:tabLst/>
                      </a:pPr>
                      <a:r>
                        <a:rPr kumimoji="0" lang="hu-HU" altLang="hu-HU" sz="2100" b="0" i="0" u="none" strike="noStrike" cap="none" normalizeH="0" baseline="0" dirty="0">
                          <a:ln>
                            <a:noFill/>
                          </a:ln>
                          <a:solidFill>
                            <a:schemeClr val="tx1"/>
                          </a:solidFill>
                          <a:effectLst/>
                          <a:highlight>
                            <a:srgbClr val="9966FF"/>
                          </a:highlight>
                          <a:latin typeface="Times New Roman" panose="02020603050405020304" pitchFamily="18" charset="0"/>
                          <a:cs typeface="Times New Roman" panose="02020603050405020304" pitchFamily="18" charset="0"/>
                        </a:rPr>
                        <a:t>Bizalmas</a:t>
                      </a:r>
                      <a:endParaRPr kumimoji="0" lang="hu-HU" altLang="hu-HU" sz="2100" b="0" i="0" u="none" strike="noStrike" cap="none" normalizeH="0" baseline="0" dirty="0">
                        <a:ln>
                          <a:noFill/>
                        </a:ln>
                        <a:solidFill>
                          <a:schemeClr val="tx1"/>
                        </a:solidFill>
                        <a:effectLst/>
                        <a:highlight>
                          <a:srgbClr val="9966FF"/>
                        </a:highlight>
                        <a:latin typeface="Arial" panose="020B0604020202020204" pitchFamily="34" charset="0"/>
                      </a:endParaRPr>
                    </a:p>
                    <a:p>
                      <a:pPr marL="342900" marR="0" lvl="0" indent="-342900" algn="ctr" defTabSz="914400" rtl="0" eaLnBrk="1" fontAlgn="base" latinLnBrk="0" hangingPunct="1">
                        <a:lnSpc>
                          <a:spcPct val="100000"/>
                        </a:lnSpc>
                        <a:spcBef>
                          <a:spcPct val="0"/>
                        </a:spcBef>
                        <a:spcAft>
                          <a:spcPct val="0"/>
                        </a:spcAft>
                        <a:buClr>
                          <a:schemeClr val="tx1"/>
                        </a:buClr>
                        <a:buSzPct val="75000"/>
                        <a:buFont typeface="Wingdings" panose="05000000000000000000" pitchFamily="2" charset="2"/>
                        <a:buNone/>
                        <a:tabLst/>
                      </a:pPr>
                      <a:endParaRPr kumimoji="0" lang="hu-HU" altLang="hu-HU" sz="21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tx1"/>
                        </a:buClr>
                        <a:buSzPct val="75000"/>
                        <a:buFont typeface="Wingdings" panose="05000000000000000000" pitchFamily="2" charset="2"/>
                        <a:defRPr sz="2400">
                          <a:solidFill>
                            <a:schemeClr val="tx1"/>
                          </a:solidFill>
                          <a:latin typeface="Arial" panose="020B0604020202020204" pitchFamily="34" charset="0"/>
                        </a:defRPr>
                      </a:lvl1pPr>
                      <a:lvl2pPr marL="742950" indent="-285750">
                        <a:spcBef>
                          <a:spcPct val="20000"/>
                        </a:spcBef>
                        <a:buClr>
                          <a:schemeClr val="tx1"/>
                        </a:buClr>
                        <a:buSzPct val="75000"/>
                        <a:defRPr sz="20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defRPr>
                          <a:solidFill>
                            <a:schemeClr val="tx1"/>
                          </a:solidFill>
                          <a:latin typeface="Arial" panose="020B0604020202020204" pitchFamily="34" charset="0"/>
                        </a:defRPr>
                      </a:lvl3pPr>
                      <a:lvl4pPr marL="1600200" indent="-228600">
                        <a:spcBef>
                          <a:spcPct val="20000"/>
                        </a:spcBef>
                        <a:buClr>
                          <a:schemeClr val="tx1"/>
                        </a:buClr>
                        <a:buSzPct val="80000"/>
                        <a:defRPr sz="1600">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defRPr>
                      </a:lvl5pPr>
                      <a:lvl6pPr marL="2514600" indent="-228600"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6pPr>
                      <a:lvl7pPr marL="2971800" indent="-228600"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7pPr>
                      <a:lvl8pPr marL="3429000" indent="-228600"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8pPr>
                      <a:lvl9pPr marL="3886200" indent="-228600"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
                          <a:schemeClr val="tx1"/>
                        </a:buClr>
                        <a:buSzPct val="75000"/>
                        <a:buFont typeface="Wingdings" panose="05000000000000000000" pitchFamily="2" charset="2"/>
                        <a:buNone/>
                        <a:tabLst/>
                      </a:pPr>
                      <a:r>
                        <a:rPr kumimoji="0" lang="hu-HU" altLang="hu-HU" sz="2100" b="0" i="0" u="none" strike="noStrike" cap="none" normalizeH="0" baseline="0">
                          <a:ln>
                            <a:noFill/>
                          </a:ln>
                          <a:solidFill>
                            <a:schemeClr val="tx1"/>
                          </a:solidFill>
                          <a:effectLst/>
                          <a:latin typeface="Arial" panose="020B0604020202020204" pitchFamily="34" charset="0"/>
                        </a:rPr>
                        <a:t>265.§ (2) b)</a:t>
                      </a:r>
                    </a:p>
                    <a:p>
                      <a:pPr marL="342900" marR="0" lvl="0" indent="-342900" algn="ctr" defTabSz="914400" rtl="0" eaLnBrk="1" fontAlgn="base" latinLnBrk="0" hangingPunct="1">
                        <a:lnSpc>
                          <a:spcPct val="100000"/>
                        </a:lnSpc>
                        <a:spcBef>
                          <a:spcPct val="0"/>
                        </a:spcBef>
                        <a:spcAft>
                          <a:spcPct val="0"/>
                        </a:spcAft>
                        <a:buClr>
                          <a:schemeClr val="tx1"/>
                        </a:buClr>
                        <a:buSzPct val="75000"/>
                        <a:buFont typeface="Wingdings" panose="05000000000000000000" pitchFamily="2" charset="2"/>
                        <a:buNone/>
                        <a:tabLst/>
                      </a:pPr>
                      <a:r>
                        <a:rPr kumimoji="0" lang="hu-HU" altLang="hu-HU" sz="2100" b="0" i="0" u="none" strike="noStrike" cap="none" normalizeH="0" baseline="0">
                          <a:ln>
                            <a:noFill/>
                          </a:ln>
                          <a:solidFill>
                            <a:schemeClr val="tx1"/>
                          </a:solidFill>
                          <a:effectLst/>
                          <a:latin typeface="Arial" panose="020B0604020202020204" pitchFamily="34" charset="0"/>
                        </a:rPr>
                        <a:t>Vétség-max. 1 év</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38188">
                <a:tc>
                  <a:txBody>
                    <a:bodyPr/>
                    <a:lstStyle>
                      <a:lvl1pPr marL="342900" indent="-342900">
                        <a:spcBef>
                          <a:spcPct val="20000"/>
                        </a:spcBef>
                        <a:buClr>
                          <a:schemeClr val="tx1"/>
                        </a:buClr>
                        <a:buSzPct val="75000"/>
                        <a:buFont typeface="Wingdings" panose="05000000000000000000" pitchFamily="2" charset="2"/>
                        <a:defRPr sz="2400">
                          <a:solidFill>
                            <a:schemeClr val="tx1"/>
                          </a:solidFill>
                          <a:latin typeface="Arial" panose="020B0604020202020204" pitchFamily="34" charset="0"/>
                        </a:defRPr>
                      </a:lvl1pPr>
                      <a:lvl2pPr marL="742950" indent="-285750">
                        <a:spcBef>
                          <a:spcPct val="20000"/>
                        </a:spcBef>
                        <a:buClr>
                          <a:schemeClr val="tx1"/>
                        </a:buClr>
                        <a:buSzPct val="75000"/>
                        <a:defRPr sz="20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defRPr>
                          <a:solidFill>
                            <a:schemeClr val="tx1"/>
                          </a:solidFill>
                          <a:latin typeface="Arial" panose="020B0604020202020204" pitchFamily="34" charset="0"/>
                        </a:defRPr>
                      </a:lvl3pPr>
                      <a:lvl4pPr marL="1600200" indent="-228600">
                        <a:spcBef>
                          <a:spcPct val="20000"/>
                        </a:spcBef>
                        <a:buClr>
                          <a:schemeClr val="tx1"/>
                        </a:buClr>
                        <a:buSzPct val="80000"/>
                        <a:defRPr sz="1600">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defRPr>
                      </a:lvl5pPr>
                      <a:lvl6pPr marL="2514600" indent="-228600"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6pPr>
                      <a:lvl7pPr marL="2971800" indent="-228600"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7pPr>
                      <a:lvl8pPr marL="3429000" indent="-228600"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8pPr>
                      <a:lvl9pPr marL="3886200" indent="-228600"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
                          <a:schemeClr val="tx1"/>
                        </a:buClr>
                        <a:buSzPct val="75000"/>
                        <a:buFont typeface="Wingdings" panose="05000000000000000000" pitchFamily="2" charset="2"/>
                        <a:buNone/>
                        <a:tabLst/>
                      </a:pPr>
                      <a:r>
                        <a:rPr kumimoji="0" lang="hu-HU" altLang="hu-HU" sz="2100" b="0" i="0" u="none" strike="noStrike" cap="none" normalizeH="0" baseline="0">
                          <a:ln>
                            <a:noFill/>
                          </a:ln>
                          <a:solidFill>
                            <a:schemeClr val="tx1"/>
                          </a:solidFill>
                          <a:effectLst/>
                          <a:latin typeface="Arial" panose="020B0604020202020204" pitchFamily="34" charset="0"/>
                        </a:rPr>
                        <a:t>hátrányos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tx1"/>
                        </a:buClr>
                        <a:buSzPct val="75000"/>
                        <a:buFont typeface="Wingdings" panose="05000000000000000000" pitchFamily="2" charset="2"/>
                        <a:defRPr sz="2400">
                          <a:solidFill>
                            <a:schemeClr val="tx1"/>
                          </a:solidFill>
                          <a:latin typeface="Arial" panose="020B0604020202020204" pitchFamily="34" charset="0"/>
                        </a:defRPr>
                      </a:lvl1pPr>
                      <a:lvl2pPr marL="742950" indent="-285750">
                        <a:spcBef>
                          <a:spcPct val="20000"/>
                        </a:spcBef>
                        <a:buClr>
                          <a:schemeClr val="tx1"/>
                        </a:buClr>
                        <a:buSzPct val="75000"/>
                        <a:defRPr sz="20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defRPr>
                          <a:solidFill>
                            <a:schemeClr val="tx1"/>
                          </a:solidFill>
                          <a:latin typeface="Arial" panose="020B0604020202020204" pitchFamily="34" charset="0"/>
                        </a:defRPr>
                      </a:lvl3pPr>
                      <a:lvl4pPr marL="1600200" indent="-228600">
                        <a:spcBef>
                          <a:spcPct val="20000"/>
                        </a:spcBef>
                        <a:buClr>
                          <a:schemeClr val="tx1"/>
                        </a:buClr>
                        <a:buSzPct val="80000"/>
                        <a:defRPr sz="1600">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defRPr>
                      </a:lvl5pPr>
                      <a:lvl6pPr marL="2514600" indent="-228600"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6pPr>
                      <a:lvl7pPr marL="2971800" indent="-228600"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7pPr>
                      <a:lvl8pPr marL="3429000" indent="-228600"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8pPr>
                      <a:lvl9pPr marL="3886200" indent="-228600"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
                          <a:schemeClr val="tx1"/>
                        </a:buClr>
                        <a:buSzPct val="75000"/>
                        <a:buFont typeface="Wingdings" panose="05000000000000000000" pitchFamily="2" charset="2"/>
                        <a:buNone/>
                        <a:tabLst/>
                      </a:pPr>
                      <a:r>
                        <a:rPr kumimoji="0" lang="hu-HU" altLang="hu-HU" sz="2100" b="0" i="0" u="none" strike="noStrike" cap="none" normalizeH="0" baseline="0" dirty="0">
                          <a:ln>
                            <a:noFill/>
                          </a:ln>
                          <a:solidFill>
                            <a:schemeClr val="tx1"/>
                          </a:solidFill>
                          <a:effectLst/>
                          <a:highlight>
                            <a:srgbClr val="0000FF"/>
                          </a:highlight>
                          <a:latin typeface="Arial" panose="020B0604020202020204" pitchFamily="34" charset="0"/>
                        </a:rPr>
                        <a:t>Korlátozott</a:t>
                      </a:r>
                    </a:p>
                    <a:p>
                      <a:pPr marL="342900" marR="0" lvl="0" indent="-342900" algn="ctr" defTabSz="914400" rtl="0" eaLnBrk="1" fontAlgn="base" latinLnBrk="0" hangingPunct="1">
                        <a:lnSpc>
                          <a:spcPct val="100000"/>
                        </a:lnSpc>
                        <a:spcBef>
                          <a:spcPct val="0"/>
                        </a:spcBef>
                        <a:spcAft>
                          <a:spcPct val="0"/>
                        </a:spcAft>
                        <a:buClr>
                          <a:schemeClr val="tx1"/>
                        </a:buClr>
                        <a:buSzPct val="75000"/>
                        <a:buFont typeface="Wingdings" panose="05000000000000000000" pitchFamily="2" charset="2"/>
                        <a:buNone/>
                        <a:tabLst/>
                      </a:pPr>
                      <a:r>
                        <a:rPr kumimoji="0" lang="hu-HU" altLang="hu-HU" sz="2100" b="0" i="0" u="none" strike="noStrike" cap="none" normalizeH="0" baseline="0" dirty="0">
                          <a:ln>
                            <a:noFill/>
                          </a:ln>
                          <a:solidFill>
                            <a:schemeClr val="tx1"/>
                          </a:solidFill>
                          <a:effectLst/>
                          <a:highlight>
                            <a:srgbClr val="0000FF"/>
                          </a:highlight>
                          <a:latin typeface="Arial" panose="020B0604020202020204" pitchFamily="34" charset="0"/>
                        </a:rPr>
                        <a:t>terjesztésű</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tx1"/>
                        </a:buClr>
                        <a:buSzPct val="75000"/>
                        <a:buFont typeface="Wingdings" panose="05000000000000000000" pitchFamily="2" charset="2"/>
                        <a:defRPr sz="2400">
                          <a:solidFill>
                            <a:schemeClr val="tx1"/>
                          </a:solidFill>
                          <a:latin typeface="Arial" panose="020B0604020202020204" pitchFamily="34" charset="0"/>
                        </a:defRPr>
                      </a:lvl1pPr>
                      <a:lvl2pPr marL="742950" indent="-285750">
                        <a:spcBef>
                          <a:spcPct val="20000"/>
                        </a:spcBef>
                        <a:buClr>
                          <a:schemeClr val="tx1"/>
                        </a:buClr>
                        <a:buSzPct val="75000"/>
                        <a:defRPr sz="20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defRPr>
                          <a:solidFill>
                            <a:schemeClr val="tx1"/>
                          </a:solidFill>
                          <a:latin typeface="Arial" panose="020B0604020202020204" pitchFamily="34" charset="0"/>
                        </a:defRPr>
                      </a:lvl3pPr>
                      <a:lvl4pPr marL="1600200" indent="-228600">
                        <a:spcBef>
                          <a:spcPct val="20000"/>
                        </a:spcBef>
                        <a:buClr>
                          <a:schemeClr val="tx1"/>
                        </a:buClr>
                        <a:buSzPct val="80000"/>
                        <a:defRPr sz="1600">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defRPr>
                      </a:lvl5pPr>
                      <a:lvl6pPr marL="2514600" indent="-228600"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6pPr>
                      <a:lvl7pPr marL="2971800" indent="-228600"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7pPr>
                      <a:lvl8pPr marL="3429000" indent="-228600"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8pPr>
                      <a:lvl9pPr marL="3886200" indent="-228600"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
                          <a:schemeClr val="tx1"/>
                        </a:buClr>
                        <a:buSzPct val="75000"/>
                        <a:buFont typeface="Wingdings" panose="05000000000000000000" pitchFamily="2" charset="2"/>
                        <a:buNone/>
                        <a:tabLst/>
                      </a:pPr>
                      <a:r>
                        <a:rPr kumimoji="0" lang="hu-HU" altLang="hu-HU" sz="2100" b="0" i="0" u="none" strike="noStrike" cap="none" normalizeH="0" baseline="0" dirty="0">
                          <a:ln>
                            <a:noFill/>
                          </a:ln>
                          <a:solidFill>
                            <a:schemeClr val="tx1"/>
                          </a:solidFill>
                          <a:effectLst/>
                          <a:latin typeface="Arial" panose="020B0604020202020204" pitchFamily="34" charset="0"/>
                        </a:rPr>
                        <a:t>265.§ (2) a)</a:t>
                      </a:r>
                    </a:p>
                    <a:p>
                      <a:pPr marL="342900" marR="0" lvl="0" indent="-342900" algn="ctr" defTabSz="914400" rtl="0" eaLnBrk="1" fontAlgn="base" latinLnBrk="0" hangingPunct="1">
                        <a:lnSpc>
                          <a:spcPct val="100000"/>
                        </a:lnSpc>
                        <a:spcBef>
                          <a:spcPct val="0"/>
                        </a:spcBef>
                        <a:spcAft>
                          <a:spcPct val="0"/>
                        </a:spcAft>
                        <a:buClr>
                          <a:schemeClr val="tx1"/>
                        </a:buClr>
                        <a:buSzPct val="75000"/>
                        <a:buFont typeface="Wingdings" panose="05000000000000000000" pitchFamily="2" charset="2"/>
                        <a:buNone/>
                        <a:tabLst/>
                      </a:pPr>
                      <a:r>
                        <a:rPr kumimoji="0" lang="hu-HU" altLang="hu-HU" sz="2100" b="0" i="0" u="none" strike="noStrike" cap="none" normalizeH="0" baseline="0" dirty="0">
                          <a:ln>
                            <a:noFill/>
                          </a:ln>
                          <a:solidFill>
                            <a:schemeClr val="tx1"/>
                          </a:solidFill>
                          <a:effectLst/>
                          <a:latin typeface="Arial" panose="020B0604020202020204" pitchFamily="34" charset="0"/>
                        </a:rPr>
                        <a:t>Vétség-elzárás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34849" name="Rectangle 105">
            <a:extLst>
              <a:ext uri="{FF2B5EF4-FFF2-40B4-BE49-F238E27FC236}">
                <a16:creationId xmlns:a16="http://schemas.microsoft.com/office/drawing/2014/main" id="{A4328E43-799F-2870-DC07-5C702862F06A}"/>
              </a:ext>
            </a:extLst>
          </p:cNvPr>
          <p:cNvSpPr>
            <a:spLocks noChangeArrowheads="1"/>
          </p:cNvSpPr>
          <p:nvPr/>
        </p:nvSpPr>
        <p:spPr bwMode="auto">
          <a:xfrm>
            <a:off x="1524001" y="461910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sz="2800">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eaLnBrk="0" fontAlgn="base" hangingPunct="0">
              <a:spcBef>
                <a:spcPct val="0"/>
              </a:spcBef>
              <a:spcAft>
                <a:spcPct val="0"/>
              </a:spcAft>
              <a:buClrTx/>
              <a:buSzTx/>
              <a:buNone/>
            </a:pPr>
            <a:endParaRPr lang="hu-HU" altLang="hu-HU" sz="1800">
              <a:solidFill>
                <a:prstClr val="white"/>
              </a:solidFill>
              <a:latin typeface="Arial" panose="020B0604020202020204" pitchFamily="34" charset="0"/>
            </a:endParaRPr>
          </a:p>
        </p:txBody>
      </p:sp>
      <p:sp>
        <p:nvSpPr>
          <p:cNvPr id="34850" name="AutoShape 108">
            <a:extLst>
              <a:ext uri="{FF2B5EF4-FFF2-40B4-BE49-F238E27FC236}">
                <a16:creationId xmlns:a16="http://schemas.microsoft.com/office/drawing/2014/main" id="{1879DDFE-241A-279B-5E9E-7F6FCBBEC4BD}"/>
              </a:ext>
            </a:extLst>
          </p:cNvPr>
          <p:cNvSpPr>
            <a:spLocks noGrp="1" noChangeArrowheads="1"/>
          </p:cNvSpPr>
          <p:nvPr>
            <p:ph type="title"/>
          </p:nvPr>
        </p:nvSpPr>
        <p:spPr>
          <a:xfrm>
            <a:off x="2063553" y="1"/>
            <a:ext cx="8147248" cy="836613"/>
          </a:xfrm>
        </p:spPr>
        <p:txBody>
          <a:bodyPr/>
          <a:lstStyle/>
          <a:p>
            <a:r>
              <a:rPr lang="hu-HU" altLang="hu-HU" dirty="0"/>
              <a:t>A Btk.-szabályozás szerkezete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B511FB1A-5CA2-5B8A-0ACF-B69C5E784962}"/>
              </a:ext>
            </a:extLst>
          </p:cNvPr>
          <p:cNvSpPr>
            <a:spLocks noGrp="1" noChangeArrowheads="1"/>
          </p:cNvSpPr>
          <p:nvPr>
            <p:ph type="title"/>
          </p:nvPr>
        </p:nvSpPr>
        <p:spPr>
          <a:xfrm>
            <a:off x="1981200" y="274639"/>
            <a:ext cx="8229600" cy="561975"/>
          </a:xfrm>
        </p:spPr>
        <p:txBody>
          <a:bodyPr/>
          <a:lstStyle/>
          <a:p>
            <a:r>
              <a:rPr lang="hu-HU" altLang="hu-HU" sz="3600"/>
              <a:t>Minősített adattal visszaélés (265. §)</a:t>
            </a:r>
          </a:p>
        </p:txBody>
      </p:sp>
      <p:sp>
        <p:nvSpPr>
          <p:cNvPr id="35843" name="Rectangle 3">
            <a:extLst>
              <a:ext uri="{FF2B5EF4-FFF2-40B4-BE49-F238E27FC236}">
                <a16:creationId xmlns:a16="http://schemas.microsoft.com/office/drawing/2014/main" id="{A321245D-D955-C452-634C-257C9F29B783}"/>
              </a:ext>
            </a:extLst>
          </p:cNvPr>
          <p:cNvSpPr>
            <a:spLocks noGrp="1" noChangeArrowheads="1"/>
          </p:cNvSpPr>
          <p:nvPr>
            <p:ph type="body" idx="1"/>
          </p:nvPr>
        </p:nvSpPr>
        <p:spPr>
          <a:xfrm>
            <a:off x="1981200" y="836613"/>
            <a:ext cx="8229600" cy="5289550"/>
          </a:xfrm>
        </p:spPr>
        <p:txBody>
          <a:bodyPr/>
          <a:lstStyle/>
          <a:p>
            <a:pPr>
              <a:lnSpc>
                <a:spcPct val="90000"/>
              </a:lnSpc>
              <a:buFontTx/>
              <a:buNone/>
            </a:pPr>
            <a:r>
              <a:rPr lang="hu-HU" altLang="hu-HU" sz="2400" dirty="0"/>
              <a:t>(1) Aki minősített adatot</a:t>
            </a:r>
            <a:endParaRPr lang="hu-HU" altLang="hu-HU" sz="2400" i="1" dirty="0"/>
          </a:p>
          <a:p>
            <a:pPr>
              <a:lnSpc>
                <a:spcPct val="90000"/>
              </a:lnSpc>
            </a:pPr>
            <a:r>
              <a:rPr lang="hu-HU" altLang="hu-HU" sz="2400" i="1" dirty="0"/>
              <a:t>a) </a:t>
            </a:r>
            <a:r>
              <a:rPr lang="hu-HU" altLang="hu-HU" sz="2400" dirty="0"/>
              <a:t>jogosulatlanul </a:t>
            </a:r>
            <a:r>
              <a:rPr lang="hu-HU" altLang="hu-HU" sz="2400" dirty="0">
                <a:highlight>
                  <a:srgbClr val="808000"/>
                </a:highlight>
              </a:rPr>
              <a:t>megszerez vagy felhasznál</a:t>
            </a:r>
            <a:r>
              <a:rPr lang="hu-HU" altLang="hu-HU" sz="2400" dirty="0"/>
              <a:t>,</a:t>
            </a:r>
            <a:endParaRPr lang="hu-HU" altLang="hu-HU" sz="2400" i="1" dirty="0"/>
          </a:p>
          <a:p>
            <a:pPr>
              <a:lnSpc>
                <a:spcPct val="90000"/>
              </a:lnSpc>
            </a:pPr>
            <a:r>
              <a:rPr lang="hu-HU" altLang="hu-HU" sz="2400" i="1" dirty="0"/>
              <a:t>b) </a:t>
            </a:r>
            <a:r>
              <a:rPr lang="hu-HU" altLang="hu-HU" sz="2400" dirty="0"/>
              <a:t>jogosulatlan személy részére </a:t>
            </a:r>
            <a:r>
              <a:rPr lang="hu-HU" altLang="hu-HU" sz="2400" dirty="0">
                <a:highlight>
                  <a:srgbClr val="808000"/>
                </a:highlight>
              </a:rPr>
              <a:t>hozzáférhetővé,</a:t>
            </a:r>
            <a:r>
              <a:rPr lang="hu-HU" altLang="hu-HU" sz="2400" dirty="0"/>
              <a:t> vagy jogosult személy részére </a:t>
            </a:r>
            <a:r>
              <a:rPr lang="hu-HU" altLang="hu-HU" sz="2400" dirty="0">
                <a:highlight>
                  <a:srgbClr val="808000"/>
                </a:highlight>
              </a:rPr>
              <a:t>hozzáférhetetlenné tesz,</a:t>
            </a:r>
          </a:p>
          <a:p>
            <a:pPr>
              <a:lnSpc>
                <a:spcPct val="90000"/>
              </a:lnSpc>
              <a:buFontTx/>
              <a:buNone/>
            </a:pPr>
            <a:r>
              <a:rPr lang="hu-HU" altLang="hu-HU" sz="2400" dirty="0"/>
              <a:t>minősített adattal visszaélést követ el.</a:t>
            </a:r>
          </a:p>
          <a:p>
            <a:pPr>
              <a:lnSpc>
                <a:spcPct val="90000"/>
              </a:lnSpc>
              <a:buFontTx/>
              <a:buNone/>
            </a:pPr>
            <a:r>
              <a:rPr lang="hu-HU" altLang="hu-HU" sz="2400" dirty="0"/>
              <a:t>(2) A büntetés</a:t>
            </a:r>
            <a:endParaRPr lang="hu-HU" altLang="hu-HU" sz="2400" i="1" dirty="0"/>
          </a:p>
          <a:p>
            <a:pPr>
              <a:lnSpc>
                <a:spcPct val="90000"/>
              </a:lnSpc>
            </a:pPr>
            <a:r>
              <a:rPr lang="hu-HU" altLang="hu-HU" sz="2400" i="1" dirty="0"/>
              <a:t>a) </a:t>
            </a:r>
            <a:r>
              <a:rPr lang="hu-HU" altLang="hu-HU" sz="2400" dirty="0"/>
              <a:t>vétség miatt elzárás, ha </a:t>
            </a:r>
            <a:r>
              <a:rPr lang="hu-HU" altLang="hu-HU" sz="2400" dirty="0">
                <a:solidFill>
                  <a:schemeClr val="accent1">
                    <a:lumMod val="40000"/>
                    <a:lumOff val="60000"/>
                  </a:schemeClr>
                </a:solidFill>
              </a:rPr>
              <a:t>korlátozott terjesztésű</a:t>
            </a:r>
            <a:r>
              <a:rPr lang="hu-HU" altLang="hu-HU" sz="2400" dirty="0"/>
              <a:t>,</a:t>
            </a:r>
            <a:endParaRPr lang="hu-HU" altLang="hu-HU" sz="2400" i="1" dirty="0"/>
          </a:p>
          <a:p>
            <a:pPr>
              <a:lnSpc>
                <a:spcPct val="90000"/>
              </a:lnSpc>
            </a:pPr>
            <a:r>
              <a:rPr lang="hu-HU" altLang="hu-HU" sz="2400" i="1" dirty="0"/>
              <a:t>b) </a:t>
            </a:r>
            <a:r>
              <a:rPr lang="hu-HU" altLang="hu-HU" sz="2400" dirty="0"/>
              <a:t>egy évig terjedő szabadságvesztés, ha </a:t>
            </a:r>
            <a:r>
              <a:rPr lang="hu-HU" altLang="hu-HU" sz="2400" dirty="0">
                <a:solidFill>
                  <a:schemeClr val="accent1">
                    <a:lumMod val="60000"/>
                    <a:lumOff val="40000"/>
                  </a:schemeClr>
                </a:solidFill>
              </a:rPr>
              <a:t>bizalmas</a:t>
            </a:r>
            <a:r>
              <a:rPr lang="hu-HU" altLang="hu-HU" sz="2400" dirty="0"/>
              <a:t>,</a:t>
            </a:r>
            <a:endParaRPr lang="hu-HU" altLang="hu-HU" sz="2400" i="1" dirty="0"/>
          </a:p>
          <a:p>
            <a:pPr>
              <a:lnSpc>
                <a:spcPct val="90000"/>
              </a:lnSpc>
            </a:pPr>
            <a:r>
              <a:rPr lang="hu-HU" altLang="hu-HU" sz="2400" i="1" dirty="0"/>
              <a:t>c)</a:t>
            </a:r>
            <a:r>
              <a:rPr lang="hu-HU" altLang="hu-HU" sz="2400" dirty="0"/>
              <a:t> bűntett miatt három évig terjedő szabadságvesztés, ha </a:t>
            </a:r>
            <a:r>
              <a:rPr lang="hu-HU" altLang="hu-HU" sz="2400" dirty="0">
                <a:solidFill>
                  <a:schemeClr val="accent1">
                    <a:lumMod val="75000"/>
                  </a:schemeClr>
                </a:solidFill>
              </a:rPr>
              <a:t>titkos</a:t>
            </a:r>
            <a:r>
              <a:rPr lang="hu-HU" altLang="hu-HU" sz="2400" dirty="0"/>
              <a:t>,</a:t>
            </a:r>
            <a:endParaRPr lang="hu-HU" altLang="hu-HU" sz="2400" i="1" dirty="0"/>
          </a:p>
          <a:p>
            <a:pPr>
              <a:lnSpc>
                <a:spcPct val="90000"/>
              </a:lnSpc>
            </a:pPr>
            <a:r>
              <a:rPr lang="hu-HU" altLang="hu-HU" sz="2400" i="1" dirty="0"/>
              <a:t>d)</a:t>
            </a:r>
            <a:r>
              <a:rPr lang="hu-HU" altLang="hu-HU" sz="2400" dirty="0"/>
              <a:t> egy évtől öt évig terjedő szabadságvesztés, ha </a:t>
            </a:r>
            <a:r>
              <a:rPr lang="hu-HU" altLang="hu-HU" sz="2400" dirty="0">
                <a:solidFill>
                  <a:srgbClr val="C00000"/>
                </a:solidFill>
              </a:rPr>
              <a:t>szigorúan titkos </a:t>
            </a:r>
          </a:p>
          <a:p>
            <a:pPr>
              <a:lnSpc>
                <a:spcPct val="90000"/>
              </a:lnSpc>
              <a:buFontTx/>
              <a:buNone/>
            </a:pPr>
            <a:r>
              <a:rPr lang="hu-HU" altLang="hu-HU" sz="2400" dirty="0"/>
              <a:t>minősítésű adatra követik el a bűncselekményt.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4">
            <a:extLst>
              <a:ext uri="{FF2B5EF4-FFF2-40B4-BE49-F238E27FC236}">
                <a16:creationId xmlns:a16="http://schemas.microsoft.com/office/drawing/2014/main" id="{B85977F1-1129-AC80-5E37-2B7F1B9B796F}"/>
              </a:ext>
            </a:extLst>
          </p:cNvPr>
          <p:cNvSpPr>
            <a:spLocks noGrp="1" noChangeArrowheads="1"/>
          </p:cNvSpPr>
          <p:nvPr>
            <p:ph type="title"/>
          </p:nvPr>
        </p:nvSpPr>
        <p:spPr>
          <a:xfrm>
            <a:off x="2566988" y="115889"/>
            <a:ext cx="7561262" cy="1296987"/>
          </a:xfrm>
        </p:spPr>
        <p:txBody>
          <a:bodyPr/>
          <a:lstStyle/>
          <a:p>
            <a:r>
              <a:rPr lang="hu-HU" altLang="hu-HU" sz="4000" dirty="0"/>
              <a:t>A súlyosabban minősülő speciális alany általi elkövetés</a:t>
            </a:r>
          </a:p>
        </p:txBody>
      </p:sp>
      <p:sp>
        <p:nvSpPr>
          <p:cNvPr id="74757" name="Rectangle 5">
            <a:extLst>
              <a:ext uri="{FF2B5EF4-FFF2-40B4-BE49-F238E27FC236}">
                <a16:creationId xmlns:a16="http://schemas.microsoft.com/office/drawing/2014/main" id="{EA169047-1DFE-3609-9AF9-F5BF6F0702A3}"/>
              </a:ext>
            </a:extLst>
          </p:cNvPr>
          <p:cNvSpPr>
            <a:spLocks noGrp="1" noChangeArrowheads="1"/>
          </p:cNvSpPr>
          <p:nvPr>
            <p:ph type="body" sz="half" idx="1"/>
          </p:nvPr>
        </p:nvSpPr>
        <p:spPr>
          <a:xfrm>
            <a:off x="2351089" y="2060576"/>
            <a:ext cx="3298825" cy="4195763"/>
          </a:xfrm>
        </p:spPr>
        <p:txBody>
          <a:bodyPr>
            <a:normAutofit fontScale="92500" lnSpcReduction="20000"/>
          </a:bodyPr>
          <a:lstStyle/>
          <a:p>
            <a:pPr>
              <a:lnSpc>
                <a:spcPct val="90000"/>
              </a:lnSpc>
              <a:defRPr/>
            </a:pPr>
            <a:r>
              <a:rPr lang="hu-HU" altLang="hu-HU" sz="2000" dirty="0"/>
              <a:t>(3) Az </a:t>
            </a:r>
            <a:r>
              <a:rPr lang="hu-HU" altLang="hu-HU" sz="2000" dirty="0">
                <a:highlight>
                  <a:srgbClr val="FF0000"/>
                </a:highlight>
              </a:rPr>
              <a:t>a minősített adat felhasználására törvény alapján jogosult személy</a:t>
            </a:r>
            <a:r>
              <a:rPr lang="hu-HU" altLang="hu-HU" sz="2000" dirty="0"/>
              <a:t>, aki a minősített adattal visszaélést korlátozott terjesztésű, bizalmas, titkos vagy szigorúan titkos minősítésű adatra követi el, a (2) bekezdésben meghatározott megkülönböztetés szerint egy évig, két évig, egy évtől öt évig, illetve két évtől nyolc évig terjedő szabadságvesztéssel büntetendő.</a:t>
            </a:r>
          </a:p>
        </p:txBody>
      </p:sp>
      <p:sp>
        <p:nvSpPr>
          <p:cNvPr id="36868" name="Rectangle 6">
            <a:extLst>
              <a:ext uri="{FF2B5EF4-FFF2-40B4-BE49-F238E27FC236}">
                <a16:creationId xmlns:a16="http://schemas.microsoft.com/office/drawing/2014/main" id="{6AA1E857-DE2E-7884-6B9B-27C76CD9E9E2}"/>
              </a:ext>
            </a:extLst>
          </p:cNvPr>
          <p:cNvSpPr>
            <a:spLocks noGrp="1" noChangeArrowheads="1"/>
          </p:cNvSpPr>
          <p:nvPr>
            <p:ph type="body" sz="half" idx="2"/>
          </p:nvPr>
        </p:nvSpPr>
        <p:spPr>
          <a:xfrm>
            <a:off x="5765801" y="2055814"/>
            <a:ext cx="3298825" cy="4200525"/>
          </a:xfrm>
        </p:spPr>
        <p:txBody>
          <a:bodyPr/>
          <a:lstStyle/>
          <a:p>
            <a:pPr>
              <a:lnSpc>
                <a:spcPct val="90000"/>
              </a:lnSpc>
            </a:pPr>
            <a:r>
              <a:rPr lang="hu-HU" altLang="hu-HU" sz="1600" u="sng" dirty="0"/>
              <a:t>Hogyan lehetett volna egyszerűbben ugyanazt</a:t>
            </a:r>
            <a:r>
              <a:rPr lang="hu-HU" altLang="hu-HU" sz="1600" dirty="0"/>
              <a:t>:</a:t>
            </a:r>
          </a:p>
          <a:p>
            <a:pPr>
              <a:lnSpc>
                <a:spcPct val="90000"/>
              </a:lnSpc>
              <a:buFontTx/>
              <a:buNone/>
            </a:pPr>
            <a:r>
              <a:rPr lang="hu-HU" altLang="hu-HU" sz="1600" dirty="0"/>
              <a:t>     (3) Aki a bűncselekményt az adat felhasználására törvény alapján jogosult személyként követi el, a (2) bekezdésben meghatározott megkülönböztetés szerint egy évig, két évig, egy évtől öt évig, illetve két évtől nyolc évig terjedő szabadságvesztéssel büntetendő.</a:t>
            </a:r>
          </a:p>
          <a:p>
            <a:pPr>
              <a:lnSpc>
                <a:spcPct val="90000"/>
              </a:lnSpc>
            </a:pPr>
            <a:endParaRPr lang="hu-HU" altLang="hu-HU" sz="1600" dirty="0"/>
          </a:p>
          <a:p>
            <a:pPr>
              <a:lnSpc>
                <a:spcPct val="90000"/>
              </a:lnSpc>
            </a:pPr>
            <a:endParaRPr lang="hu-HU" altLang="hu-HU" sz="16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8">
            <a:extLst>
              <a:ext uri="{FF2B5EF4-FFF2-40B4-BE49-F238E27FC236}">
                <a16:creationId xmlns:a16="http://schemas.microsoft.com/office/drawing/2014/main" id="{667DD3AB-3CDF-ECA3-1336-383F305940E8}"/>
              </a:ext>
            </a:extLst>
          </p:cNvPr>
          <p:cNvSpPr>
            <a:spLocks noGrp="1" noChangeArrowheads="1"/>
          </p:cNvSpPr>
          <p:nvPr>
            <p:ph type="title"/>
          </p:nvPr>
        </p:nvSpPr>
        <p:spPr/>
        <p:txBody>
          <a:bodyPr>
            <a:normAutofit fontScale="90000"/>
          </a:bodyPr>
          <a:lstStyle/>
          <a:p>
            <a:r>
              <a:rPr lang="hu-HU" altLang="hu-HU" sz="2400"/>
              <a:t>Az igazságszolgáltatás rendje  elleni számon kérendő bűncselekmények </a:t>
            </a:r>
            <a:br>
              <a:rPr lang="hu-HU" altLang="hu-HU" sz="2400"/>
            </a:br>
            <a:r>
              <a:rPr lang="hu-HU" altLang="hu-HU" sz="2400"/>
              <a:t>(Btk. XXVI. Fejezet)</a:t>
            </a:r>
          </a:p>
        </p:txBody>
      </p:sp>
      <p:sp>
        <p:nvSpPr>
          <p:cNvPr id="8195" name="Rectangle 9">
            <a:extLst>
              <a:ext uri="{FF2B5EF4-FFF2-40B4-BE49-F238E27FC236}">
                <a16:creationId xmlns:a16="http://schemas.microsoft.com/office/drawing/2014/main" id="{154A0EFD-88EF-21B5-AEFF-0B6A106DF7D2}"/>
              </a:ext>
            </a:extLst>
          </p:cNvPr>
          <p:cNvSpPr>
            <a:spLocks noGrp="1" noChangeArrowheads="1"/>
          </p:cNvSpPr>
          <p:nvPr>
            <p:ph idx="1"/>
          </p:nvPr>
        </p:nvSpPr>
        <p:spPr>
          <a:xfrm>
            <a:off x="1981200" y="1417638"/>
            <a:ext cx="8229600" cy="5251450"/>
          </a:xfrm>
        </p:spPr>
        <p:txBody>
          <a:bodyPr/>
          <a:lstStyle/>
          <a:p>
            <a:pPr>
              <a:lnSpc>
                <a:spcPct val="80000"/>
              </a:lnSpc>
              <a:buFontTx/>
              <a:buNone/>
              <a:defRPr/>
            </a:pPr>
            <a:endParaRPr lang="hu-HU" altLang="hu-HU" dirty="0"/>
          </a:p>
          <a:p>
            <a:pPr>
              <a:lnSpc>
                <a:spcPct val="80000"/>
              </a:lnSpc>
              <a:defRPr/>
            </a:pPr>
            <a:r>
              <a:rPr lang="hu-HU" altLang="hu-HU" sz="2800" dirty="0">
                <a:solidFill>
                  <a:schemeClr val="accent1">
                    <a:lumMod val="50000"/>
                  </a:schemeClr>
                </a:solidFill>
              </a:rPr>
              <a:t>Hamis vád</a:t>
            </a:r>
          </a:p>
          <a:p>
            <a:pPr>
              <a:lnSpc>
                <a:spcPct val="80000"/>
              </a:lnSpc>
              <a:defRPr/>
            </a:pPr>
            <a:r>
              <a:rPr lang="hu-HU" altLang="hu-HU" sz="2800" dirty="0">
                <a:solidFill>
                  <a:schemeClr val="accent1">
                    <a:lumMod val="50000"/>
                  </a:schemeClr>
                </a:solidFill>
              </a:rPr>
              <a:t>Hatóság félrevezetése</a:t>
            </a:r>
          </a:p>
          <a:p>
            <a:pPr>
              <a:lnSpc>
                <a:spcPct val="80000"/>
              </a:lnSpc>
              <a:defRPr/>
            </a:pPr>
            <a:r>
              <a:rPr lang="hu-HU" altLang="hu-HU" sz="2800" dirty="0">
                <a:solidFill>
                  <a:schemeClr val="accent1">
                    <a:lumMod val="50000"/>
                  </a:schemeClr>
                </a:solidFill>
              </a:rPr>
              <a:t>Hamis tanúzás</a:t>
            </a:r>
          </a:p>
          <a:p>
            <a:pPr>
              <a:lnSpc>
                <a:spcPct val="80000"/>
              </a:lnSpc>
              <a:defRPr/>
            </a:pPr>
            <a:r>
              <a:rPr lang="hu-HU" altLang="hu-HU" sz="2800" dirty="0">
                <a:solidFill>
                  <a:schemeClr val="accent1">
                    <a:lumMod val="50000"/>
                  </a:schemeClr>
                </a:solidFill>
              </a:rPr>
              <a:t>Hamis tanúzásra felhívás</a:t>
            </a:r>
          </a:p>
          <a:p>
            <a:pPr>
              <a:lnSpc>
                <a:spcPct val="80000"/>
              </a:lnSpc>
              <a:defRPr/>
            </a:pPr>
            <a:r>
              <a:rPr lang="hu-HU" altLang="hu-HU" sz="2800" dirty="0">
                <a:solidFill>
                  <a:schemeClr val="accent1">
                    <a:lumMod val="50000"/>
                  </a:schemeClr>
                </a:solidFill>
              </a:rPr>
              <a:t>Bűnpártolás</a:t>
            </a:r>
          </a:p>
          <a:p>
            <a:pPr>
              <a:lnSpc>
                <a:spcPct val="80000"/>
              </a:lnSpc>
              <a:defRPr/>
            </a:pPr>
            <a:r>
              <a:rPr lang="hu-HU" altLang="hu-HU" sz="2800" dirty="0">
                <a:solidFill>
                  <a:schemeClr val="accent1">
                    <a:lumMod val="50000"/>
                  </a:schemeClr>
                </a:solidFill>
              </a:rPr>
              <a:t>Fogolyszökés</a:t>
            </a:r>
          </a:p>
          <a:p>
            <a:pPr>
              <a:lnSpc>
                <a:spcPct val="80000"/>
              </a:lnSpc>
              <a:defRPr/>
            </a:pPr>
            <a:r>
              <a:rPr lang="hu-HU" altLang="hu-HU" sz="2800" dirty="0">
                <a:solidFill>
                  <a:schemeClr val="accent1">
                    <a:lumMod val="50000"/>
                  </a:schemeClr>
                </a:solidFill>
              </a:rPr>
              <a:t>Ügyvédi visszaélés</a:t>
            </a:r>
          </a:p>
          <a:p>
            <a:pPr>
              <a:lnSpc>
                <a:spcPct val="80000"/>
              </a:lnSpc>
              <a:defRPr/>
            </a:pPr>
            <a:r>
              <a:rPr lang="hu-HU" altLang="hu-HU" sz="2800" dirty="0">
                <a:solidFill>
                  <a:schemeClr val="accent1">
                    <a:lumMod val="50000"/>
                  </a:schemeClr>
                </a:solidFill>
              </a:rPr>
              <a:t>Zugírászat</a:t>
            </a:r>
          </a:p>
          <a:p>
            <a:pPr marL="0" indent="0">
              <a:lnSpc>
                <a:spcPct val="80000"/>
              </a:lnSpc>
              <a:buNone/>
              <a:defRPr/>
            </a:pPr>
            <a:endParaRPr lang="hu-HU" altLang="hu-HU" sz="36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ím 1">
            <a:extLst>
              <a:ext uri="{FF2B5EF4-FFF2-40B4-BE49-F238E27FC236}">
                <a16:creationId xmlns:a16="http://schemas.microsoft.com/office/drawing/2014/main" id="{757D7695-4E56-B65B-09E4-E8007410776D}"/>
              </a:ext>
            </a:extLst>
          </p:cNvPr>
          <p:cNvSpPr>
            <a:spLocks noGrp="1" noChangeArrowheads="1"/>
          </p:cNvSpPr>
          <p:nvPr>
            <p:ph type="title"/>
          </p:nvPr>
        </p:nvSpPr>
        <p:spPr/>
        <p:txBody>
          <a:bodyPr/>
          <a:lstStyle/>
          <a:p>
            <a:r>
              <a:rPr lang="hu-HU" altLang="hu-HU"/>
              <a:t>Gyakoriság</a:t>
            </a:r>
          </a:p>
        </p:txBody>
      </p:sp>
      <p:graphicFrame>
        <p:nvGraphicFramePr>
          <p:cNvPr id="4" name="Tartalom helye 3">
            <a:extLst>
              <a:ext uri="{FF2B5EF4-FFF2-40B4-BE49-F238E27FC236}">
                <a16:creationId xmlns:a16="http://schemas.microsoft.com/office/drawing/2014/main" id="{2BDEF5B4-C508-BA45-0C82-43B12CC7C964}"/>
              </a:ext>
            </a:extLst>
          </p:cNvPr>
          <p:cNvGraphicFramePr>
            <a:graphicFrameLocks noGrp="1"/>
          </p:cNvGraphicFramePr>
          <p:nvPr>
            <p:ph idx="1"/>
          </p:nvPr>
        </p:nvGraphicFramePr>
        <p:xfrm>
          <a:off x="3071814" y="1773238"/>
          <a:ext cx="6048375" cy="4464050"/>
        </p:xfrm>
        <a:graphic>
          <a:graphicData uri="http://schemas.openxmlformats.org/drawingml/2006/table">
            <a:tbl>
              <a:tblPr firstRow="1" firstCol="1" bandRow="1">
                <a:tableStyleId>{5C22544A-7EE6-4342-B048-85BDC9FD1C3A}</a:tableStyleId>
              </a:tblPr>
              <a:tblGrid>
                <a:gridCol w="3021047">
                  <a:extLst>
                    <a:ext uri="{9D8B030D-6E8A-4147-A177-3AD203B41FA5}">
                      <a16:colId xmlns:a16="http://schemas.microsoft.com/office/drawing/2014/main" val="20000"/>
                    </a:ext>
                  </a:extLst>
                </a:gridCol>
                <a:gridCol w="3027328">
                  <a:extLst>
                    <a:ext uri="{9D8B030D-6E8A-4147-A177-3AD203B41FA5}">
                      <a16:colId xmlns:a16="http://schemas.microsoft.com/office/drawing/2014/main" val="20001"/>
                    </a:ext>
                  </a:extLst>
                </a:gridCol>
              </a:tblGrid>
              <a:tr h="1359021">
                <a:tc>
                  <a:txBody>
                    <a:bodyPr/>
                    <a:lstStyle/>
                    <a:p>
                      <a:pPr>
                        <a:lnSpc>
                          <a:spcPct val="107000"/>
                        </a:lnSpc>
                        <a:spcAft>
                          <a:spcPts val="800"/>
                        </a:spcAft>
                      </a:pPr>
                      <a:r>
                        <a:rPr lang="hu-HU" sz="2400" kern="100" dirty="0">
                          <a:effectLst/>
                        </a:rPr>
                        <a:t>bűncselekmény</a:t>
                      </a:r>
                      <a:endParaRPr lang="hu-HU"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77" marR="68577" marT="0" marB="0">
                    <a:solidFill>
                      <a:schemeClr val="accent2"/>
                    </a:solidFill>
                  </a:tcPr>
                </a:tc>
                <a:tc>
                  <a:txBody>
                    <a:bodyPr/>
                    <a:lstStyle/>
                    <a:p>
                      <a:pPr>
                        <a:lnSpc>
                          <a:spcPct val="107000"/>
                        </a:lnSpc>
                        <a:spcAft>
                          <a:spcPts val="800"/>
                        </a:spcAft>
                      </a:pPr>
                      <a:r>
                        <a:rPr lang="hu-HU" sz="2400" kern="100" dirty="0">
                          <a:effectLst/>
                        </a:rPr>
                        <a:t>éves szám </a:t>
                      </a:r>
                    </a:p>
                    <a:p>
                      <a:pPr>
                        <a:lnSpc>
                          <a:spcPct val="107000"/>
                        </a:lnSpc>
                        <a:spcAft>
                          <a:spcPts val="800"/>
                        </a:spcAft>
                      </a:pPr>
                      <a:r>
                        <a:rPr lang="hu-HU" sz="2400" kern="100" dirty="0">
                          <a:effectLst/>
                        </a:rPr>
                        <a:t>(10 éves átlagban)</a:t>
                      </a:r>
                      <a:endParaRPr lang="hu-HU"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77" marR="68577" marT="0" marB="0">
                    <a:solidFill>
                      <a:schemeClr val="accent2"/>
                    </a:solidFill>
                  </a:tcPr>
                </a:tc>
                <a:extLst>
                  <a:ext uri="{0D108BD9-81ED-4DB2-BD59-A6C34878D82A}">
                    <a16:rowId xmlns:a16="http://schemas.microsoft.com/office/drawing/2014/main" val="10000"/>
                  </a:ext>
                </a:extLst>
              </a:tr>
              <a:tr h="512980">
                <a:tc>
                  <a:txBody>
                    <a:bodyPr/>
                    <a:lstStyle/>
                    <a:p>
                      <a:pPr>
                        <a:lnSpc>
                          <a:spcPct val="107000"/>
                        </a:lnSpc>
                        <a:spcAft>
                          <a:spcPts val="800"/>
                        </a:spcAft>
                      </a:pPr>
                      <a:r>
                        <a:rPr lang="hu-HU" sz="2400" kern="100" dirty="0">
                          <a:effectLst/>
                        </a:rPr>
                        <a:t>hamis vád</a:t>
                      </a:r>
                      <a:endParaRPr lang="hu-HU"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77" marR="68577" marT="0" marB="0">
                    <a:solidFill>
                      <a:schemeClr val="accent4">
                        <a:lumMod val="85000"/>
                        <a:lumOff val="15000"/>
                      </a:schemeClr>
                    </a:solidFill>
                  </a:tcPr>
                </a:tc>
                <a:tc>
                  <a:txBody>
                    <a:bodyPr/>
                    <a:lstStyle/>
                    <a:p>
                      <a:pPr>
                        <a:lnSpc>
                          <a:spcPct val="107000"/>
                        </a:lnSpc>
                        <a:spcAft>
                          <a:spcPts val="800"/>
                        </a:spcAft>
                      </a:pPr>
                      <a:r>
                        <a:rPr lang="hu-HU" sz="2400" kern="100" dirty="0">
                          <a:effectLst/>
                        </a:rPr>
                        <a:t>900</a:t>
                      </a:r>
                      <a:endParaRPr lang="hu-HU"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77" marR="68577" marT="0" marB="0"/>
                </a:tc>
                <a:extLst>
                  <a:ext uri="{0D108BD9-81ED-4DB2-BD59-A6C34878D82A}">
                    <a16:rowId xmlns:a16="http://schemas.microsoft.com/office/drawing/2014/main" val="10001"/>
                  </a:ext>
                </a:extLst>
              </a:tr>
              <a:tr h="512980">
                <a:tc>
                  <a:txBody>
                    <a:bodyPr/>
                    <a:lstStyle/>
                    <a:p>
                      <a:pPr>
                        <a:lnSpc>
                          <a:spcPct val="107000"/>
                        </a:lnSpc>
                        <a:spcAft>
                          <a:spcPts val="800"/>
                        </a:spcAft>
                      </a:pPr>
                      <a:r>
                        <a:rPr lang="hu-HU" sz="2400" kern="100" dirty="0">
                          <a:effectLst/>
                        </a:rPr>
                        <a:t>hamis tanúzás</a:t>
                      </a:r>
                      <a:endParaRPr lang="hu-HU"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77" marR="68577" marT="0" marB="0">
                    <a:solidFill>
                      <a:schemeClr val="accent4">
                        <a:lumMod val="85000"/>
                        <a:lumOff val="15000"/>
                      </a:schemeClr>
                    </a:solidFill>
                  </a:tcPr>
                </a:tc>
                <a:tc>
                  <a:txBody>
                    <a:bodyPr/>
                    <a:lstStyle/>
                    <a:p>
                      <a:pPr>
                        <a:lnSpc>
                          <a:spcPct val="107000"/>
                        </a:lnSpc>
                        <a:spcAft>
                          <a:spcPts val="800"/>
                        </a:spcAft>
                      </a:pPr>
                      <a:r>
                        <a:rPr lang="hu-HU" sz="2400" kern="100" dirty="0">
                          <a:effectLst/>
                        </a:rPr>
                        <a:t>450</a:t>
                      </a:r>
                      <a:endParaRPr lang="hu-HU"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77" marR="68577" marT="0" marB="0"/>
                </a:tc>
                <a:extLst>
                  <a:ext uri="{0D108BD9-81ED-4DB2-BD59-A6C34878D82A}">
                    <a16:rowId xmlns:a16="http://schemas.microsoft.com/office/drawing/2014/main" val="10002"/>
                  </a:ext>
                </a:extLst>
              </a:tr>
              <a:tr h="1053109">
                <a:tc>
                  <a:txBody>
                    <a:bodyPr/>
                    <a:lstStyle/>
                    <a:p>
                      <a:pPr>
                        <a:lnSpc>
                          <a:spcPct val="107000"/>
                        </a:lnSpc>
                        <a:spcAft>
                          <a:spcPts val="800"/>
                        </a:spcAft>
                      </a:pPr>
                      <a:r>
                        <a:rPr lang="hu-HU" sz="2400" kern="100" dirty="0">
                          <a:effectLst/>
                        </a:rPr>
                        <a:t>hatóság </a:t>
                      </a:r>
                      <a:r>
                        <a:rPr lang="hu-HU" sz="2400" kern="100" dirty="0" err="1">
                          <a:effectLst/>
                        </a:rPr>
                        <a:t>férlevezetése</a:t>
                      </a:r>
                      <a:endParaRPr lang="hu-HU"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77" marR="68577" marT="0" marB="0">
                    <a:solidFill>
                      <a:schemeClr val="accent4">
                        <a:lumMod val="85000"/>
                        <a:lumOff val="15000"/>
                      </a:schemeClr>
                    </a:solidFill>
                  </a:tcPr>
                </a:tc>
                <a:tc>
                  <a:txBody>
                    <a:bodyPr/>
                    <a:lstStyle/>
                    <a:p>
                      <a:pPr>
                        <a:lnSpc>
                          <a:spcPct val="107000"/>
                        </a:lnSpc>
                        <a:spcAft>
                          <a:spcPts val="800"/>
                        </a:spcAft>
                      </a:pPr>
                      <a:r>
                        <a:rPr lang="hu-HU" sz="2400" kern="100" dirty="0">
                          <a:effectLst/>
                        </a:rPr>
                        <a:t>250</a:t>
                      </a:r>
                      <a:endParaRPr lang="hu-HU"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77" marR="68577" marT="0" marB="0"/>
                </a:tc>
                <a:extLst>
                  <a:ext uri="{0D108BD9-81ED-4DB2-BD59-A6C34878D82A}">
                    <a16:rowId xmlns:a16="http://schemas.microsoft.com/office/drawing/2014/main" val="10003"/>
                  </a:ext>
                </a:extLst>
              </a:tr>
              <a:tr h="512980">
                <a:tc>
                  <a:txBody>
                    <a:bodyPr/>
                    <a:lstStyle/>
                    <a:p>
                      <a:pPr>
                        <a:lnSpc>
                          <a:spcPct val="107000"/>
                        </a:lnSpc>
                        <a:spcAft>
                          <a:spcPts val="800"/>
                        </a:spcAft>
                      </a:pPr>
                      <a:r>
                        <a:rPr lang="hu-HU" sz="2400" kern="100" dirty="0">
                          <a:effectLst/>
                        </a:rPr>
                        <a:t>bűnpártolás</a:t>
                      </a:r>
                      <a:endParaRPr lang="hu-HU"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77" marR="68577" marT="0" marB="0">
                    <a:solidFill>
                      <a:schemeClr val="accent4">
                        <a:lumMod val="85000"/>
                        <a:lumOff val="15000"/>
                      </a:schemeClr>
                    </a:solidFill>
                  </a:tcPr>
                </a:tc>
                <a:tc>
                  <a:txBody>
                    <a:bodyPr/>
                    <a:lstStyle/>
                    <a:p>
                      <a:pPr>
                        <a:lnSpc>
                          <a:spcPct val="107000"/>
                        </a:lnSpc>
                        <a:spcAft>
                          <a:spcPts val="800"/>
                        </a:spcAft>
                      </a:pPr>
                      <a:r>
                        <a:rPr lang="hu-HU" sz="2400" kern="100" dirty="0">
                          <a:effectLst/>
                        </a:rPr>
                        <a:t>80</a:t>
                      </a:r>
                      <a:endParaRPr lang="hu-HU"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77" marR="68577" marT="0" marB="0"/>
                </a:tc>
                <a:extLst>
                  <a:ext uri="{0D108BD9-81ED-4DB2-BD59-A6C34878D82A}">
                    <a16:rowId xmlns:a16="http://schemas.microsoft.com/office/drawing/2014/main" val="10004"/>
                  </a:ext>
                </a:extLst>
              </a:tr>
              <a:tr h="512980">
                <a:tc>
                  <a:txBody>
                    <a:bodyPr/>
                    <a:lstStyle/>
                    <a:p>
                      <a:pPr>
                        <a:lnSpc>
                          <a:spcPct val="107000"/>
                        </a:lnSpc>
                        <a:spcAft>
                          <a:spcPts val="800"/>
                        </a:spcAft>
                      </a:pPr>
                      <a:r>
                        <a:rPr lang="hu-HU" sz="2400" kern="100" dirty="0">
                          <a:effectLst/>
                        </a:rPr>
                        <a:t>fogolyszökés</a:t>
                      </a:r>
                      <a:endParaRPr lang="hu-HU"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77" marR="68577" marT="0" marB="0">
                    <a:solidFill>
                      <a:schemeClr val="accent4">
                        <a:lumMod val="85000"/>
                        <a:lumOff val="15000"/>
                      </a:schemeClr>
                    </a:solidFill>
                  </a:tcPr>
                </a:tc>
                <a:tc>
                  <a:txBody>
                    <a:bodyPr/>
                    <a:lstStyle/>
                    <a:p>
                      <a:pPr>
                        <a:lnSpc>
                          <a:spcPct val="107000"/>
                        </a:lnSpc>
                        <a:spcAft>
                          <a:spcPts val="800"/>
                        </a:spcAft>
                      </a:pPr>
                      <a:r>
                        <a:rPr lang="hu-HU" sz="2400" kern="100" dirty="0">
                          <a:effectLst/>
                        </a:rPr>
                        <a:t>40</a:t>
                      </a:r>
                      <a:endParaRPr lang="hu-HU"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77" marR="68577" marT="0" marB="0"/>
                </a:tc>
                <a:extLst>
                  <a:ext uri="{0D108BD9-81ED-4DB2-BD59-A6C34878D82A}">
                    <a16:rowId xmlns:a16="http://schemas.microsoft.com/office/drawing/2014/main" val="10005"/>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B5598B16-7429-98B9-3548-C30695DCAC5E}"/>
              </a:ext>
            </a:extLst>
          </p:cNvPr>
          <p:cNvSpPr>
            <a:spLocks noGrp="1" noChangeArrowheads="1"/>
          </p:cNvSpPr>
          <p:nvPr>
            <p:ph type="ctrTitle"/>
          </p:nvPr>
        </p:nvSpPr>
        <p:spPr>
          <a:xfrm>
            <a:off x="2209800" y="260350"/>
            <a:ext cx="7772400" cy="1944688"/>
          </a:xfrm>
        </p:spPr>
        <p:txBody>
          <a:bodyPr>
            <a:normAutofit/>
          </a:bodyPr>
          <a:lstStyle/>
          <a:p>
            <a:pPr eaLnBrk="1" hangingPunct="1"/>
            <a:r>
              <a:rPr lang="hu-HU" altLang="hu-HU" sz="3100" dirty="0"/>
              <a:t>A hamis vád tényállásának szerkezete</a:t>
            </a:r>
            <a:br>
              <a:rPr lang="hu-HU" altLang="hu-HU" dirty="0"/>
            </a:br>
            <a:endParaRPr lang="hu-HU" altLang="hu-HU" dirty="0"/>
          </a:p>
        </p:txBody>
      </p:sp>
      <p:sp>
        <p:nvSpPr>
          <p:cNvPr id="43011" name="Rectangle 3">
            <a:extLst>
              <a:ext uri="{FF2B5EF4-FFF2-40B4-BE49-F238E27FC236}">
                <a16:creationId xmlns:a16="http://schemas.microsoft.com/office/drawing/2014/main" id="{94D248CF-C7C9-AAAD-7F6E-F5E312068CF9}"/>
              </a:ext>
            </a:extLst>
          </p:cNvPr>
          <p:cNvSpPr>
            <a:spLocks noGrp="1" noChangeArrowheads="1"/>
          </p:cNvSpPr>
          <p:nvPr>
            <p:ph type="subTitle" idx="1"/>
          </p:nvPr>
        </p:nvSpPr>
        <p:spPr>
          <a:xfrm>
            <a:off x="1703388" y="1844676"/>
            <a:ext cx="8964612" cy="4752975"/>
          </a:xfrm>
        </p:spPr>
        <p:txBody>
          <a:bodyPr/>
          <a:lstStyle/>
          <a:p>
            <a:pPr algn="l" eaLnBrk="1" hangingPunct="1"/>
            <a:r>
              <a:rPr lang="hu-HU" altLang="hu-HU"/>
              <a:t>268.§  (1) a) b) – bűncselekményre vonatkozó</a:t>
            </a:r>
          </a:p>
          <a:p>
            <a:pPr algn="l" eaLnBrk="1" hangingPunct="1"/>
            <a:r>
              <a:rPr lang="hu-HU" altLang="hu-HU"/>
              <a:t>            (2) - (4) – súlyosabban minősülő</a:t>
            </a:r>
          </a:p>
          <a:p>
            <a:pPr algn="l" eaLnBrk="1" hangingPunct="1"/>
            <a:r>
              <a:rPr lang="hu-HU" altLang="hu-HU"/>
              <a:t>                    (5) - gondatlan alakzat</a:t>
            </a:r>
          </a:p>
          <a:p>
            <a:pPr algn="l" eaLnBrk="1" hangingPunct="1"/>
            <a:endParaRPr lang="hu-HU" altLang="hu-HU"/>
          </a:p>
          <a:p>
            <a:pPr algn="l" eaLnBrk="1" hangingPunct="1"/>
            <a:r>
              <a:rPr lang="hu-HU" altLang="hu-HU"/>
              <a:t>269. § a),b),c) – szabálys. , fegyelmi vétséggel</a:t>
            </a:r>
          </a:p>
          <a:p>
            <a:pPr algn="l" eaLnBrk="1" hangingPunct="1"/>
            <a:r>
              <a:rPr lang="hu-HU" altLang="hu-HU"/>
              <a:t>                           vádolás</a:t>
            </a:r>
          </a:p>
          <a:p>
            <a:pPr algn="l" eaLnBrk="1" hangingPunct="1"/>
            <a:r>
              <a:rPr lang="hu-HU" altLang="hu-HU"/>
              <a:t>270. § (1) – párhuzamos eljárás tilalma</a:t>
            </a:r>
          </a:p>
          <a:p>
            <a:pPr algn="l" eaLnBrk="1" hangingPunct="1"/>
            <a:r>
              <a:rPr lang="hu-HU" altLang="hu-HU"/>
              <a:t>           (2) – korlátlan enyhítés, mellőzés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ím 1">
            <a:extLst>
              <a:ext uri="{FF2B5EF4-FFF2-40B4-BE49-F238E27FC236}">
                <a16:creationId xmlns:a16="http://schemas.microsoft.com/office/drawing/2014/main" id="{3D2DF7B2-4C59-F6AF-A332-21E05278BFAC}"/>
              </a:ext>
            </a:extLst>
          </p:cNvPr>
          <p:cNvSpPr>
            <a:spLocks noGrp="1" noChangeArrowheads="1"/>
          </p:cNvSpPr>
          <p:nvPr>
            <p:ph type="title"/>
          </p:nvPr>
        </p:nvSpPr>
        <p:spPr/>
        <p:txBody>
          <a:bodyPr/>
          <a:lstStyle/>
          <a:p>
            <a:r>
              <a:rPr lang="hu-HU" altLang="hu-HU"/>
              <a:t>Írott tananyag</a:t>
            </a:r>
          </a:p>
        </p:txBody>
      </p:sp>
      <p:pic>
        <p:nvPicPr>
          <p:cNvPr id="18435" name="Tartalom helye 4" descr="A képen szöveg, könyv, Könyvborító, írószer látható&#10;&#10;Automatikusan generált leírás">
            <a:extLst>
              <a:ext uri="{FF2B5EF4-FFF2-40B4-BE49-F238E27FC236}">
                <a16:creationId xmlns:a16="http://schemas.microsoft.com/office/drawing/2014/main" id="{62EE3E80-5B8D-9438-7F0C-AEB0F39B841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356100" y="1479551"/>
            <a:ext cx="3748088" cy="5305425"/>
          </a:xfrm>
        </p:spPr>
      </p:pic>
      <p:pic>
        <p:nvPicPr>
          <p:cNvPr id="18436" name="Kép 5">
            <a:extLst>
              <a:ext uri="{FF2B5EF4-FFF2-40B4-BE49-F238E27FC236}">
                <a16:creationId xmlns:a16="http://schemas.microsoft.com/office/drawing/2014/main" id="{89D15F2E-482F-7F4A-819B-29800CDB7F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16950" y="1479550"/>
            <a:ext cx="1868488"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Kép 6">
            <a:extLst>
              <a:ext uri="{FF2B5EF4-FFF2-40B4-BE49-F238E27FC236}">
                <a16:creationId xmlns:a16="http://schemas.microsoft.com/office/drawing/2014/main" id="{00E89430-255A-BD35-134A-746874F984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16950" y="4365626"/>
            <a:ext cx="1868488" cy="265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Kép 7">
            <a:extLst>
              <a:ext uri="{FF2B5EF4-FFF2-40B4-BE49-F238E27FC236}">
                <a16:creationId xmlns:a16="http://schemas.microsoft.com/office/drawing/2014/main" id="{0F0C86C8-30A8-F031-EAEE-CBB30ACF4EA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2109788"/>
            <a:ext cx="2844800" cy="403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8EFBFB9C-5D1D-4B59-D1C3-B2EA2AF1D8B9}"/>
              </a:ext>
            </a:extLst>
          </p:cNvPr>
          <p:cNvSpPr>
            <a:spLocks noGrp="1" noChangeArrowheads="1"/>
          </p:cNvSpPr>
          <p:nvPr>
            <p:ph type="title"/>
          </p:nvPr>
        </p:nvSpPr>
        <p:spPr/>
        <p:txBody>
          <a:bodyPr/>
          <a:lstStyle/>
          <a:p>
            <a:pPr eaLnBrk="1" hangingPunct="1"/>
            <a:r>
              <a:rPr lang="hu-HU" altLang="hu-HU" sz="4000"/>
              <a:t>Bűncselekményre vonatkozó</a:t>
            </a:r>
            <a:br>
              <a:rPr lang="hu-HU" altLang="hu-HU" sz="4000"/>
            </a:br>
            <a:r>
              <a:rPr lang="hu-HU" altLang="hu-HU" sz="4000"/>
              <a:t>hamis vád</a:t>
            </a:r>
          </a:p>
        </p:txBody>
      </p:sp>
      <p:sp>
        <p:nvSpPr>
          <p:cNvPr id="44035" name="Rectangle 3">
            <a:extLst>
              <a:ext uri="{FF2B5EF4-FFF2-40B4-BE49-F238E27FC236}">
                <a16:creationId xmlns:a16="http://schemas.microsoft.com/office/drawing/2014/main" id="{EDF97C7F-AFB9-E935-BDA3-776C7DCA8A6D}"/>
              </a:ext>
            </a:extLst>
          </p:cNvPr>
          <p:cNvSpPr>
            <a:spLocks noGrp="1" noChangeArrowheads="1"/>
          </p:cNvSpPr>
          <p:nvPr>
            <p:ph type="body" idx="1"/>
          </p:nvPr>
        </p:nvSpPr>
        <p:spPr>
          <a:xfrm>
            <a:off x="1981200" y="1600200"/>
            <a:ext cx="8229600" cy="5068888"/>
          </a:xfrm>
        </p:spPr>
        <p:txBody>
          <a:bodyPr/>
          <a:lstStyle/>
          <a:p>
            <a:pPr eaLnBrk="1" hangingPunct="1">
              <a:lnSpc>
                <a:spcPct val="80000"/>
              </a:lnSpc>
              <a:buFontTx/>
              <a:buNone/>
            </a:pPr>
            <a:r>
              <a:rPr lang="hu-HU" altLang="hu-HU" sz="1800" b="1"/>
              <a:t>268. § </a:t>
            </a:r>
            <a:r>
              <a:rPr lang="hu-HU" altLang="hu-HU" sz="1800"/>
              <a:t>(1) Aki</a:t>
            </a:r>
          </a:p>
          <a:p>
            <a:pPr eaLnBrk="1" hangingPunct="1">
              <a:lnSpc>
                <a:spcPct val="80000"/>
              </a:lnSpc>
              <a:buFontTx/>
              <a:buNone/>
            </a:pPr>
            <a:r>
              <a:rPr lang="hu-HU" altLang="hu-HU" sz="1800" i="1"/>
              <a:t>      </a:t>
            </a:r>
            <a:r>
              <a:rPr lang="hu-HU" altLang="hu-HU" sz="1800"/>
              <a:t>a) mást hatóság előtt bűncselekmény elkövetésével hamisan vádol,</a:t>
            </a:r>
          </a:p>
          <a:p>
            <a:pPr eaLnBrk="1" hangingPunct="1">
              <a:lnSpc>
                <a:spcPct val="80000"/>
              </a:lnSpc>
              <a:buFontTx/>
              <a:buNone/>
            </a:pPr>
            <a:r>
              <a:rPr lang="hu-HU" altLang="hu-HU" sz="1800"/>
              <a:t>      b</a:t>
            </a:r>
            <a:r>
              <a:rPr lang="hu-HU" altLang="hu-HU" sz="1800" i="1"/>
              <a:t>) </a:t>
            </a:r>
            <a:r>
              <a:rPr lang="hu-HU" altLang="hu-HU" sz="1800"/>
              <a:t>más ellen bűncselekményre vonatkozó koholt bizonyítékot hoz a hatóság tudomására,</a:t>
            </a:r>
          </a:p>
          <a:p>
            <a:pPr eaLnBrk="1" hangingPunct="1">
              <a:lnSpc>
                <a:spcPct val="80000"/>
              </a:lnSpc>
              <a:buFontTx/>
              <a:buNone/>
            </a:pPr>
            <a:r>
              <a:rPr lang="hu-HU" altLang="hu-HU" sz="1800"/>
              <a:t>     bűntett miatt három évig terjedő szabadságvesztéssel büntetendő.</a:t>
            </a:r>
          </a:p>
          <a:p>
            <a:pPr eaLnBrk="1" hangingPunct="1">
              <a:lnSpc>
                <a:spcPct val="80000"/>
              </a:lnSpc>
              <a:buFontTx/>
              <a:buNone/>
            </a:pPr>
            <a:r>
              <a:rPr lang="hu-HU" altLang="hu-HU" sz="1800"/>
              <a:t>      (2) A büntetés egy évtől öt évig terjedő szabadságvesztés, ha a hamis vád alapján az érintett ellen büntetőeljárás indul.</a:t>
            </a:r>
          </a:p>
          <a:p>
            <a:pPr eaLnBrk="1" hangingPunct="1">
              <a:lnSpc>
                <a:spcPct val="80000"/>
              </a:lnSpc>
              <a:buFontTx/>
              <a:buNone/>
            </a:pPr>
            <a:r>
              <a:rPr lang="hu-HU" altLang="hu-HU" sz="1800"/>
              <a:t>      (3) A büntetés két évtől nyolc évig terjedő szabadságvesztés, ha </a:t>
            </a:r>
          </a:p>
          <a:p>
            <a:pPr eaLnBrk="1" hangingPunct="1">
              <a:lnSpc>
                <a:spcPct val="80000"/>
              </a:lnSpc>
              <a:buFontTx/>
              <a:buNone/>
            </a:pPr>
            <a:r>
              <a:rPr lang="hu-HU" altLang="hu-HU" sz="1800"/>
              <a:t>      a) a hamis vád alapján a vádlottat elítélik, </a:t>
            </a:r>
          </a:p>
          <a:p>
            <a:pPr eaLnBrk="1" hangingPunct="1">
              <a:lnSpc>
                <a:spcPct val="80000"/>
              </a:lnSpc>
              <a:buFontTx/>
              <a:buNone/>
            </a:pPr>
            <a:r>
              <a:rPr lang="hu-HU" altLang="hu-HU" sz="1800"/>
              <a:t>      b) a hamis vád olyan bűncselekményre vonatkozik, amelynek elkövetőjét a törvény életfogytig terjedő szabadságvesztéssel is fenyegeti. </a:t>
            </a:r>
          </a:p>
          <a:p>
            <a:pPr eaLnBrk="1" hangingPunct="1">
              <a:lnSpc>
                <a:spcPct val="80000"/>
              </a:lnSpc>
              <a:buFontTx/>
              <a:buNone/>
            </a:pPr>
            <a:r>
              <a:rPr lang="hu-HU" altLang="hu-HU" sz="1800"/>
              <a:t>      (4) A büntetés öt évtől tíz évig terjedő szabadságvesztés, ha az életfogytig tartó szabadságvesztéssel büntetendő bűncselekményre vonatkozó hamis vád alapján a vádlottat elítélik.</a:t>
            </a:r>
          </a:p>
          <a:p>
            <a:pPr eaLnBrk="1" hangingPunct="1">
              <a:lnSpc>
                <a:spcPct val="80000"/>
              </a:lnSpc>
              <a:buFontTx/>
              <a:buNone/>
            </a:pPr>
            <a:r>
              <a:rPr lang="hu-HU" altLang="hu-HU" sz="1800"/>
              <a:t>      (5) Aki mást hatóság előtt bűncselekmény elkövetésével azért vádol hamisan, mert gondatlanságból nem tud arról, hogy tényállítása valótlan vagy a bizonyíték hamis, vétség miatt két évig terjedő szabadságvesztéssel büntetendő.</a:t>
            </a:r>
          </a:p>
          <a:p>
            <a:pPr eaLnBrk="1" hangingPunct="1">
              <a:lnSpc>
                <a:spcPct val="80000"/>
              </a:lnSpc>
            </a:pPr>
            <a:endParaRPr lang="hu-HU" altLang="hu-HU" sz="1800"/>
          </a:p>
          <a:p>
            <a:pPr eaLnBrk="1" hangingPunct="1">
              <a:lnSpc>
                <a:spcPct val="80000"/>
              </a:lnSpc>
            </a:pPr>
            <a:endParaRPr lang="hu-HU" altLang="hu-HU" sz="18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3">
            <a:extLst>
              <a:ext uri="{FF2B5EF4-FFF2-40B4-BE49-F238E27FC236}">
                <a16:creationId xmlns:a16="http://schemas.microsoft.com/office/drawing/2014/main" id="{AC815343-E9A6-C762-2726-5FE63EA9A1C6}"/>
              </a:ext>
            </a:extLst>
          </p:cNvPr>
          <p:cNvSpPr>
            <a:spLocks noGrp="1" noChangeArrowheads="1"/>
          </p:cNvSpPr>
          <p:nvPr>
            <p:ph type="title"/>
          </p:nvPr>
        </p:nvSpPr>
        <p:spPr/>
        <p:txBody>
          <a:bodyPr/>
          <a:lstStyle/>
          <a:p>
            <a:r>
              <a:rPr lang="hu-HU" altLang="hu-HU"/>
              <a:t>Minősített esetek</a:t>
            </a:r>
          </a:p>
        </p:txBody>
      </p:sp>
      <p:sp>
        <p:nvSpPr>
          <p:cNvPr id="46083" name="Rectangle 74">
            <a:extLst>
              <a:ext uri="{FF2B5EF4-FFF2-40B4-BE49-F238E27FC236}">
                <a16:creationId xmlns:a16="http://schemas.microsoft.com/office/drawing/2014/main" id="{A3DB6049-7A3C-CFA7-51F3-64757BA0E8DD}"/>
              </a:ext>
            </a:extLst>
          </p:cNvPr>
          <p:cNvSpPr>
            <a:spLocks noGrp="1" noChangeArrowheads="1"/>
          </p:cNvSpPr>
          <p:nvPr>
            <p:ph type="body" orient="vert" idx="1"/>
          </p:nvPr>
        </p:nvSpPr>
        <p:spPr/>
        <p:txBody>
          <a:bodyPr/>
          <a:lstStyle/>
          <a:p>
            <a:endParaRPr lang="hu-HU" altLang="hu-HU"/>
          </a:p>
        </p:txBody>
      </p:sp>
      <p:pic>
        <p:nvPicPr>
          <p:cNvPr id="46084" name="Picture 75">
            <a:extLst>
              <a:ext uri="{FF2B5EF4-FFF2-40B4-BE49-F238E27FC236}">
                <a16:creationId xmlns:a16="http://schemas.microsoft.com/office/drawing/2014/main" id="{49549A53-C704-8C11-F8BD-73C4AEBA4F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9289" y="1412876"/>
            <a:ext cx="8497887" cy="51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7F518884-EC4D-5556-425C-5F1C4AA3CB7C}"/>
              </a:ext>
            </a:extLst>
          </p:cNvPr>
          <p:cNvSpPr>
            <a:spLocks noGrp="1" noChangeArrowheads="1"/>
          </p:cNvSpPr>
          <p:nvPr>
            <p:ph type="title"/>
          </p:nvPr>
        </p:nvSpPr>
        <p:spPr/>
        <p:txBody>
          <a:bodyPr/>
          <a:lstStyle/>
          <a:p>
            <a:pPr eaLnBrk="1" hangingPunct="1"/>
            <a:r>
              <a:rPr lang="hu-HU" altLang="hu-HU" sz="4000"/>
              <a:t>Szabálysértésre, fegyelmi vétségre vonatkozó hamis vád</a:t>
            </a:r>
          </a:p>
        </p:txBody>
      </p:sp>
      <p:sp>
        <p:nvSpPr>
          <p:cNvPr id="47107" name="Rectangle 3">
            <a:extLst>
              <a:ext uri="{FF2B5EF4-FFF2-40B4-BE49-F238E27FC236}">
                <a16:creationId xmlns:a16="http://schemas.microsoft.com/office/drawing/2014/main" id="{6C3660F3-0F5C-B946-C8BD-F3431EB1866B}"/>
              </a:ext>
            </a:extLst>
          </p:cNvPr>
          <p:cNvSpPr>
            <a:spLocks noGrp="1" noChangeArrowheads="1"/>
          </p:cNvSpPr>
          <p:nvPr>
            <p:ph type="body" idx="1"/>
          </p:nvPr>
        </p:nvSpPr>
        <p:spPr>
          <a:xfrm>
            <a:off x="1847850" y="1557338"/>
            <a:ext cx="8820150" cy="5173662"/>
          </a:xfrm>
        </p:spPr>
        <p:txBody>
          <a:bodyPr/>
          <a:lstStyle/>
          <a:p>
            <a:pPr>
              <a:lnSpc>
                <a:spcPct val="80000"/>
              </a:lnSpc>
              <a:buFontTx/>
              <a:buNone/>
            </a:pPr>
            <a:r>
              <a:rPr lang="hu-HU" altLang="hu-HU" sz="2800"/>
              <a:t>269. § Aki </a:t>
            </a:r>
            <a:endParaRPr lang="hu-HU" altLang="hu-HU" sz="2800" i="1"/>
          </a:p>
          <a:p>
            <a:pPr>
              <a:lnSpc>
                <a:spcPct val="80000"/>
              </a:lnSpc>
            </a:pPr>
            <a:r>
              <a:rPr lang="hu-HU" altLang="hu-HU" sz="2800" i="1"/>
              <a:t>a) </a:t>
            </a:r>
            <a:r>
              <a:rPr lang="hu-HU" altLang="hu-HU" sz="2800"/>
              <a:t>mást hatóság előtt szabálysértéssel vagy közigazgatási bírsággal sújtandó szabályszegéssel hamisan vádol,</a:t>
            </a:r>
            <a:endParaRPr lang="hu-HU" altLang="hu-HU" sz="2800" i="1"/>
          </a:p>
          <a:p>
            <a:pPr>
              <a:lnSpc>
                <a:spcPct val="80000"/>
              </a:lnSpc>
            </a:pPr>
            <a:r>
              <a:rPr lang="hu-HU" altLang="hu-HU" sz="2800" i="1"/>
              <a:t>b)</a:t>
            </a:r>
            <a:r>
              <a:rPr lang="hu-HU" altLang="hu-HU" sz="2800"/>
              <a:t> mást hatóság vagy a fegyelmi jogkör gyakorlója előtt fegyelmi vétséggel hamisan vádol, </a:t>
            </a:r>
            <a:endParaRPr lang="hu-HU" altLang="hu-HU" sz="2800" i="1"/>
          </a:p>
          <a:p>
            <a:pPr>
              <a:lnSpc>
                <a:spcPct val="80000"/>
              </a:lnSpc>
            </a:pPr>
            <a:r>
              <a:rPr lang="hu-HU" altLang="hu-HU" sz="2800" i="1"/>
              <a:t>c)</a:t>
            </a:r>
            <a:r>
              <a:rPr lang="hu-HU" altLang="hu-HU" sz="2800"/>
              <a:t> más ellen szabálysértésre, közigazgatási bírsággal sújtandó szabályszegésre vagy fegyelmi vétségre vonatkozó koholt bizonyítékot hoz a hatóság vagy a fegyelmi jogkör gyakorlójának tudomására, </a:t>
            </a:r>
          </a:p>
          <a:p>
            <a:pPr>
              <a:lnSpc>
                <a:spcPct val="80000"/>
              </a:lnSpc>
            </a:pPr>
            <a:r>
              <a:rPr lang="hu-HU" altLang="hu-HU" sz="2800"/>
              <a:t>vétség miatt egy évig terjedő szabadságvesztéssel büntetendő.</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820EB456-6E12-9A62-A822-1D06AC8CE7F6}"/>
              </a:ext>
            </a:extLst>
          </p:cNvPr>
          <p:cNvSpPr>
            <a:spLocks noGrp="1" noChangeArrowheads="1"/>
          </p:cNvSpPr>
          <p:nvPr>
            <p:ph type="title"/>
          </p:nvPr>
        </p:nvSpPr>
        <p:spPr/>
        <p:txBody>
          <a:bodyPr/>
          <a:lstStyle/>
          <a:p>
            <a:pPr eaLnBrk="1" hangingPunct="1"/>
            <a:r>
              <a:rPr lang="hu-HU" altLang="hu-HU"/>
              <a:t>Egyéb rendelkezések</a:t>
            </a:r>
          </a:p>
        </p:txBody>
      </p:sp>
      <p:sp>
        <p:nvSpPr>
          <p:cNvPr id="48131" name="Rectangle 3">
            <a:extLst>
              <a:ext uri="{FF2B5EF4-FFF2-40B4-BE49-F238E27FC236}">
                <a16:creationId xmlns:a16="http://schemas.microsoft.com/office/drawing/2014/main" id="{26B91D3F-ECEE-F498-CBD5-CEA4083E1009}"/>
              </a:ext>
            </a:extLst>
          </p:cNvPr>
          <p:cNvSpPr>
            <a:spLocks noGrp="1" noChangeArrowheads="1"/>
          </p:cNvSpPr>
          <p:nvPr>
            <p:ph type="body" idx="1"/>
          </p:nvPr>
        </p:nvSpPr>
        <p:spPr/>
        <p:txBody>
          <a:bodyPr/>
          <a:lstStyle/>
          <a:p>
            <a:pPr eaLnBrk="1" hangingPunct="1">
              <a:lnSpc>
                <a:spcPct val="90000"/>
              </a:lnSpc>
              <a:buFontTx/>
              <a:buNone/>
            </a:pPr>
            <a:r>
              <a:rPr lang="hu-HU" altLang="hu-HU" sz="2800" b="1"/>
              <a:t>   270. § </a:t>
            </a:r>
            <a:r>
              <a:rPr lang="hu-HU" altLang="hu-HU" sz="2800"/>
              <a:t>(1) Ha a hamis vád folytán eljárás indult, ennek az alapügynek a befejezéséig hamis vád miatt büntetőeljárás csak az alapügyben eljáró hatóság feljelentése alapján indítható. Az ilyen feljelentés esetét kivéve a hamis vád elévülése az alapügy befejezésének napján kezdődik.</a:t>
            </a:r>
          </a:p>
          <a:p>
            <a:pPr eaLnBrk="1" hangingPunct="1">
              <a:lnSpc>
                <a:spcPct val="90000"/>
              </a:lnSpc>
              <a:buFontTx/>
              <a:buNone/>
            </a:pPr>
            <a:r>
              <a:rPr lang="hu-HU" altLang="hu-HU" sz="2800"/>
              <a:t>   (2) Korlátlanul enyhíthető, különös méltánylást érdemlő esetben mellőzhető is a hamis vád elkövetőjének a büntetése, ha a vád hamisságát az alapügy befejezése előtt az eljáró hatóságnak feltárja.</a:t>
            </a:r>
          </a:p>
          <a:p>
            <a:pPr eaLnBrk="1" hangingPunct="1">
              <a:lnSpc>
                <a:spcPct val="90000"/>
              </a:lnSpc>
            </a:pPr>
            <a:endParaRPr lang="hu-HU" altLang="hu-HU" sz="2800"/>
          </a:p>
          <a:p>
            <a:pPr eaLnBrk="1" hangingPunct="1">
              <a:lnSpc>
                <a:spcPct val="90000"/>
              </a:lnSpc>
            </a:pPr>
            <a:endParaRPr lang="hu-HU" altLang="hu-HU" sz="28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41A20C52-F6C9-FE61-F31B-CA10A21EDE50}"/>
              </a:ext>
            </a:extLst>
          </p:cNvPr>
          <p:cNvSpPr>
            <a:spLocks noGrp="1" noChangeArrowheads="1"/>
          </p:cNvSpPr>
          <p:nvPr>
            <p:ph type="title"/>
          </p:nvPr>
        </p:nvSpPr>
        <p:spPr>
          <a:xfrm>
            <a:off x="1981200" y="274639"/>
            <a:ext cx="8229600" cy="490537"/>
          </a:xfrm>
        </p:spPr>
        <p:txBody>
          <a:bodyPr>
            <a:normAutofit fontScale="90000"/>
          </a:bodyPr>
          <a:lstStyle/>
          <a:p>
            <a:pPr eaLnBrk="1" hangingPunct="1"/>
            <a:r>
              <a:rPr lang="hu-HU" altLang="hu-HU"/>
              <a:t>Halmazati kérdések</a:t>
            </a:r>
          </a:p>
        </p:txBody>
      </p:sp>
      <p:sp>
        <p:nvSpPr>
          <p:cNvPr id="49155" name="AutoShape 3">
            <a:extLst>
              <a:ext uri="{FF2B5EF4-FFF2-40B4-BE49-F238E27FC236}">
                <a16:creationId xmlns:a16="http://schemas.microsoft.com/office/drawing/2014/main" id="{A99533F9-ECBD-F73E-9B20-88012CC97FA6}"/>
              </a:ext>
            </a:extLst>
          </p:cNvPr>
          <p:cNvSpPr>
            <a:spLocks noGrp="1" noChangeAspect="1" noChangeArrowheads="1"/>
          </p:cNvSpPr>
          <p:nvPr>
            <p:ph type="body" idx="1"/>
          </p:nvPr>
        </p:nvSpPr>
        <p:spPr>
          <a:xfrm>
            <a:off x="2057400" y="908050"/>
            <a:ext cx="8153400" cy="4959350"/>
          </a:xfrm>
        </p:spPr>
        <p:txBody>
          <a:bodyPr/>
          <a:lstStyle/>
          <a:p>
            <a:pPr lvl="1" eaLnBrk="1" hangingPunct="1">
              <a:lnSpc>
                <a:spcPct val="90000"/>
              </a:lnSpc>
              <a:buFontTx/>
              <a:buNone/>
            </a:pPr>
            <a:r>
              <a:rPr lang="hu-HU" altLang="hu-HU" sz="2600" i="1" dirty="0"/>
              <a:t>2/2004. Büntető jogegységi határozat</a:t>
            </a:r>
            <a:endParaRPr lang="hu-HU" altLang="hu-HU" sz="2600" dirty="0"/>
          </a:p>
          <a:p>
            <a:pPr lvl="1" eaLnBrk="1" hangingPunct="1">
              <a:lnSpc>
                <a:spcPct val="90000"/>
              </a:lnSpc>
              <a:buFontTx/>
              <a:buNone/>
            </a:pPr>
            <a:r>
              <a:rPr lang="hu-HU" altLang="hu-HU" sz="2600" i="1" dirty="0"/>
              <a:t>1. Ha az elkövető az ellene indított büntetőeljárás során más létező személynek adja ki magát, és az ennek megfelelő adat kerül az ügyben eljáró hatóságok által készített közokiratba, a hamis vád bűntette mellett az „intellektuális” (közreműködéssel megvalósuló) közokirat-hamisítás bűntettét is elköveti.</a:t>
            </a:r>
            <a:endParaRPr lang="hu-HU" altLang="hu-HU" sz="2600" dirty="0"/>
          </a:p>
          <a:p>
            <a:pPr lvl="1" eaLnBrk="1" hangingPunct="1">
              <a:lnSpc>
                <a:spcPct val="90000"/>
              </a:lnSpc>
              <a:buFontTx/>
              <a:buNone/>
            </a:pPr>
            <a:r>
              <a:rPr lang="hu-HU" altLang="hu-HU" sz="2600" i="1" dirty="0"/>
              <a:t>2. Ha az elkövető a személyazonosságának az igazolására más nevére szóló valódi közokiratot is felhasznál, a hamis vád bűntette és az „intellektuális” közokirat-hamisítás bűntette mellett a „felhasználással” megvalósuló közokirat-hamisítás bűntettét is elköveti.</a:t>
            </a:r>
            <a:endParaRPr lang="hu-HU" altLang="hu-HU" sz="2600" dirty="0"/>
          </a:p>
          <a:p>
            <a:pPr lvl="1" eaLnBrk="1" hangingPunct="1">
              <a:lnSpc>
                <a:spcPct val="90000"/>
              </a:lnSpc>
            </a:pPr>
            <a:endParaRPr lang="hu-HU" altLang="hu-HU" sz="2600" dirty="0"/>
          </a:p>
          <a:p>
            <a:pPr eaLnBrk="1" hangingPunct="1">
              <a:lnSpc>
                <a:spcPct val="90000"/>
              </a:lnSpc>
            </a:pPr>
            <a:endParaRPr lang="hu-HU" altLang="hu-HU"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7855E513-67F8-AEC0-B9E2-2B08882B43BB}"/>
              </a:ext>
            </a:extLst>
          </p:cNvPr>
          <p:cNvSpPr>
            <a:spLocks noGrp="1" noChangeArrowheads="1"/>
          </p:cNvSpPr>
          <p:nvPr>
            <p:ph type="title"/>
          </p:nvPr>
        </p:nvSpPr>
        <p:spPr/>
        <p:txBody>
          <a:bodyPr/>
          <a:lstStyle/>
          <a:p>
            <a:pPr eaLnBrk="1" hangingPunct="1"/>
            <a:r>
              <a:rPr lang="hu-HU" altLang="hu-HU"/>
              <a:t>Hatóság félrevezetése (271. §)</a:t>
            </a:r>
          </a:p>
        </p:txBody>
      </p:sp>
      <p:sp>
        <p:nvSpPr>
          <p:cNvPr id="50179" name="Rectangle 3">
            <a:extLst>
              <a:ext uri="{FF2B5EF4-FFF2-40B4-BE49-F238E27FC236}">
                <a16:creationId xmlns:a16="http://schemas.microsoft.com/office/drawing/2014/main" id="{EED7A5E9-606C-A627-F8FF-BF742F1DD94B}"/>
              </a:ext>
            </a:extLst>
          </p:cNvPr>
          <p:cNvSpPr>
            <a:spLocks noGrp="1" noChangeArrowheads="1"/>
          </p:cNvSpPr>
          <p:nvPr>
            <p:ph type="body" idx="1"/>
          </p:nvPr>
        </p:nvSpPr>
        <p:spPr>
          <a:xfrm>
            <a:off x="2135188" y="1417638"/>
            <a:ext cx="8229600" cy="4525962"/>
          </a:xfrm>
        </p:spPr>
        <p:txBody>
          <a:bodyPr/>
          <a:lstStyle/>
          <a:p>
            <a:pPr marL="609600" indent="-609600">
              <a:lnSpc>
                <a:spcPct val="80000"/>
              </a:lnSpc>
              <a:buNone/>
            </a:pPr>
            <a:r>
              <a:rPr lang="hu-HU" altLang="hu-HU"/>
              <a:t>	(1) Aki hatóságnál </a:t>
            </a:r>
            <a:r>
              <a:rPr lang="hu-HU" altLang="hu-HU">
                <a:solidFill>
                  <a:srgbClr val="FF0000"/>
                </a:solidFill>
              </a:rPr>
              <a:t>büntetőeljárás alapjául </a:t>
            </a:r>
            <a:r>
              <a:rPr lang="hu-HU" altLang="hu-HU"/>
              <a:t>szolgáló olyan bejelentést tesz, amelyről tudja, hogy valótlan – és a 268 § esete nem áll fenn –, vétség miatt két évig terjedő szabadságvesztéssel büntetendő.</a:t>
            </a:r>
            <a:endParaRPr lang="hu-HU" altLang="hu-HU" b="1"/>
          </a:p>
          <a:p>
            <a:pPr marL="609600" indent="-609600">
              <a:lnSpc>
                <a:spcPct val="80000"/>
              </a:lnSpc>
              <a:buNone/>
            </a:pPr>
            <a:r>
              <a:rPr lang="hu-HU" altLang="hu-HU"/>
              <a:t>       (2) Aki hatóságnál szabálysértési, illetve fegyelmi jogkör gyakorlójánál </a:t>
            </a:r>
            <a:r>
              <a:rPr lang="hu-HU" altLang="hu-HU">
                <a:solidFill>
                  <a:srgbClr val="9966FF"/>
                </a:solidFill>
              </a:rPr>
              <a:t>szabálysértési, illetve fegyelmi eljárás alapjául</a:t>
            </a:r>
            <a:r>
              <a:rPr lang="hu-HU" altLang="hu-HU"/>
              <a:t> szolgáló olyan bejelentést tesz, amelyről tudja, hogy valótlan – és a 269. § esete nem áll fenn –, egy évig terjedő szabadságvesztéssel büntetendő.</a:t>
            </a:r>
          </a:p>
          <a:p>
            <a:pPr marL="609600" indent="-609600">
              <a:lnSpc>
                <a:spcPct val="80000"/>
              </a:lnSpc>
              <a:buNone/>
            </a:pPr>
            <a:r>
              <a:rPr lang="hu-HU" altLang="hu-HU"/>
              <a:t>       (3) Aki hatóságnál </a:t>
            </a:r>
            <a:r>
              <a:rPr lang="hu-HU" altLang="hu-HU">
                <a:solidFill>
                  <a:srgbClr val="00B050"/>
                </a:solidFill>
              </a:rPr>
              <a:t>egyéb hatósági eljárás alapjául </a:t>
            </a:r>
            <a:r>
              <a:rPr lang="hu-HU" altLang="hu-HU"/>
              <a:t>szolgáló olyan bejelentést tesz, amelyről tudja, hogy valótlan – és a 269. § esete nem áll fenn –, elzárással büntetendő.</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5BBCCC8F-78E0-F1E2-47DE-8D41E6FF493D}"/>
              </a:ext>
            </a:extLst>
          </p:cNvPr>
          <p:cNvSpPr>
            <a:spLocks noGrp="1" noChangeArrowheads="1"/>
          </p:cNvSpPr>
          <p:nvPr>
            <p:ph type="title"/>
          </p:nvPr>
        </p:nvSpPr>
        <p:spPr/>
        <p:txBody>
          <a:bodyPr/>
          <a:lstStyle/>
          <a:p>
            <a:pPr eaLnBrk="1" hangingPunct="1"/>
            <a:r>
              <a:rPr lang="hu-HU" altLang="hu-HU"/>
              <a:t>A hamis tanúzás alanyai</a:t>
            </a:r>
          </a:p>
        </p:txBody>
      </p:sp>
      <p:sp>
        <p:nvSpPr>
          <p:cNvPr id="53251" name="Rectangle 3">
            <a:extLst>
              <a:ext uri="{FF2B5EF4-FFF2-40B4-BE49-F238E27FC236}">
                <a16:creationId xmlns:a16="http://schemas.microsoft.com/office/drawing/2014/main" id="{E16F734A-476C-BED1-EC6B-1263E9965567}"/>
              </a:ext>
            </a:extLst>
          </p:cNvPr>
          <p:cNvSpPr>
            <a:spLocks noGrp="1" noChangeArrowheads="1"/>
          </p:cNvSpPr>
          <p:nvPr>
            <p:ph type="body" idx="1"/>
          </p:nvPr>
        </p:nvSpPr>
        <p:spPr/>
        <p:txBody>
          <a:bodyPr/>
          <a:lstStyle/>
          <a:p>
            <a:pPr eaLnBrk="1" hangingPunct="1">
              <a:lnSpc>
                <a:spcPct val="80000"/>
              </a:lnSpc>
            </a:pPr>
            <a:r>
              <a:rPr lang="hu-HU" altLang="hu-HU" b="1"/>
              <a:t>272. § </a:t>
            </a:r>
            <a:r>
              <a:rPr lang="hu-HU" altLang="hu-HU"/>
              <a:t>(1) A </a:t>
            </a:r>
            <a:r>
              <a:rPr lang="hu-HU" altLang="hu-HU" b="1" i="1" u="sng">
                <a:solidFill>
                  <a:schemeClr val="folHlink"/>
                </a:solidFill>
              </a:rPr>
              <a:t>tanú</a:t>
            </a:r>
            <a:r>
              <a:rPr lang="hu-HU" altLang="hu-HU">
                <a:solidFill>
                  <a:schemeClr val="folHlink"/>
                </a:solidFill>
              </a:rPr>
              <a:t>,</a:t>
            </a:r>
            <a:r>
              <a:rPr lang="hu-HU" altLang="hu-HU"/>
              <a:t> aki bíróság vagy más hatóság előtt az ügy lényeges körülményére valótlan vallomást tesz, vagy a valót elhallgatja, hamis tanúzást követ el.</a:t>
            </a:r>
          </a:p>
          <a:p>
            <a:pPr eaLnBrk="1" hangingPunct="1">
              <a:lnSpc>
                <a:spcPct val="80000"/>
              </a:lnSpc>
              <a:buFontTx/>
              <a:buNone/>
            </a:pPr>
            <a:r>
              <a:rPr lang="hu-HU" altLang="hu-HU"/>
              <a:t>   (2) A hamis tanúzásra vonatkozó rendelkezéseket kell alkalmazni arra, aki</a:t>
            </a:r>
          </a:p>
          <a:p>
            <a:pPr eaLnBrk="1" hangingPunct="1">
              <a:lnSpc>
                <a:spcPct val="80000"/>
              </a:lnSpc>
              <a:buFontTx/>
              <a:buNone/>
            </a:pPr>
            <a:r>
              <a:rPr lang="hu-HU" altLang="hu-HU" i="1"/>
              <a:t>    a) </a:t>
            </a:r>
            <a:r>
              <a:rPr lang="hu-HU" altLang="hu-HU"/>
              <a:t>mint </a:t>
            </a:r>
            <a:r>
              <a:rPr lang="hu-HU" altLang="hu-HU" b="1" i="1" u="sng">
                <a:solidFill>
                  <a:schemeClr val="folHlink"/>
                </a:solidFill>
              </a:rPr>
              <a:t>szakértő</a:t>
            </a:r>
            <a:r>
              <a:rPr lang="hu-HU" altLang="hu-HU"/>
              <a:t> hamis szakvéleményt vagy mint </a:t>
            </a:r>
            <a:r>
              <a:rPr lang="hu-HU" altLang="hu-HU" b="1" i="1" u="sng">
                <a:solidFill>
                  <a:schemeClr val="folHlink"/>
                </a:solidFill>
              </a:rPr>
              <a:t>szaktanácsadó</a:t>
            </a:r>
            <a:r>
              <a:rPr lang="hu-HU" altLang="hu-HU"/>
              <a:t> hamis felvilágosítást ad,</a:t>
            </a:r>
          </a:p>
          <a:p>
            <a:pPr eaLnBrk="1" hangingPunct="1">
              <a:lnSpc>
                <a:spcPct val="80000"/>
              </a:lnSpc>
              <a:buFontTx/>
              <a:buNone/>
            </a:pPr>
            <a:r>
              <a:rPr lang="hu-HU" altLang="hu-HU" i="1"/>
              <a:t>    b) </a:t>
            </a:r>
            <a:r>
              <a:rPr lang="hu-HU" altLang="hu-HU"/>
              <a:t>mint </a:t>
            </a:r>
            <a:r>
              <a:rPr lang="hu-HU" altLang="hu-HU" b="1" i="1" u="sng">
                <a:solidFill>
                  <a:schemeClr val="folHlink"/>
                </a:solidFill>
              </a:rPr>
              <a:t>tolmács</a:t>
            </a:r>
            <a:r>
              <a:rPr lang="hu-HU" altLang="hu-HU"/>
              <a:t> vagy </a:t>
            </a:r>
            <a:r>
              <a:rPr lang="hu-HU" altLang="hu-HU" b="1" i="1" u="sng">
                <a:solidFill>
                  <a:schemeClr val="folHlink"/>
                </a:solidFill>
              </a:rPr>
              <a:t>fordító</a:t>
            </a:r>
            <a:r>
              <a:rPr lang="hu-HU" altLang="hu-HU"/>
              <a:t> hamisan fordít,</a:t>
            </a:r>
          </a:p>
          <a:p>
            <a:pPr eaLnBrk="1" hangingPunct="1">
              <a:lnSpc>
                <a:spcPct val="80000"/>
              </a:lnSpc>
              <a:buFontTx/>
              <a:buNone/>
            </a:pPr>
            <a:r>
              <a:rPr lang="hu-HU" altLang="hu-HU" i="1"/>
              <a:t>    c) </a:t>
            </a:r>
            <a:r>
              <a:rPr lang="hu-HU" altLang="hu-HU"/>
              <a:t>a 268. § (1) bekezdésének </a:t>
            </a:r>
            <a:r>
              <a:rPr lang="hu-HU" altLang="hu-HU" i="1"/>
              <a:t>b) </a:t>
            </a:r>
            <a:r>
              <a:rPr lang="hu-HU" altLang="hu-HU"/>
              <a:t>pontja esetén kívül büntető- vagy </a:t>
            </a:r>
            <a:r>
              <a:rPr lang="hu-HU" altLang="hu-HU" b="1" i="1" u="sng">
                <a:solidFill>
                  <a:schemeClr val="folHlink"/>
                </a:solidFill>
              </a:rPr>
              <a:t>polgári ügyben hamis okiratot vagy hamis tárgyi bizonyítási eszközt szolgáltat</a:t>
            </a:r>
            <a:r>
              <a:rPr lang="hu-HU" altLang="hu-HU">
                <a:solidFill>
                  <a:schemeClr val="folHlink"/>
                </a:solidFill>
              </a:rPr>
              <a:t>.</a:t>
            </a:r>
          </a:p>
          <a:p>
            <a:pPr eaLnBrk="1" hangingPunct="1">
              <a:lnSpc>
                <a:spcPct val="80000"/>
              </a:lnSpc>
              <a:buFontTx/>
              <a:buNone/>
            </a:pPr>
            <a:r>
              <a:rPr lang="hu-HU" altLang="hu-HU"/>
              <a:t>   (3) A (2) bekezdés </a:t>
            </a:r>
            <a:r>
              <a:rPr lang="hu-HU" altLang="hu-HU" i="1"/>
              <a:t>c) </a:t>
            </a:r>
            <a:r>
              <a:rPr lang="hu-HU" altLang="hu-HU"/>
              <a:t>pontja alapján nem büntethető a büntetőügy terheltje.</a:t>
            </a:r>
          </a:p>
          <a:p>
            <a:pPr eaLnBrk="1" hangingPunct="1">
              <a:lnSpc>
                <a:spcPct val="80000"/>
              </a:lnSpc>
            </a:pPr>
            <a:endParaRPr lang="hu-HU" altLang="hu-HU"/>
          </a:p>
          <a:p>
            <a:pPr eaLnBrk="1" hangingPunct="1">
              <a:lnSpc>
                <a:spcPct val="80000"/>
              </a:lnSpc>
            </a:pPr>
            <a:endParaRPr lang="hu-HU" altLang="hu-HU"/>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3ECA0530-FF42-6A31-06D6-A862BB08423A}"/>
              </a:ext>
            </a:extLst>
          </p:cNvPr>
          <p:cNvSpPr>
            <a:spLocks noGrp="1" noChangeArrowheads="1"/>
          </p:cNvSpPr>
          <p:nvPr>
            <p:ph type="title"/>
          </p:nvPr>
        </p:nvSpPr>
        <p:spPr/>
        <p:txBody>
          <a:bodyPr/>
          <a:lstStyle/>
          <a:p>
            <a:pPr eaLnBrk="1" hangingPunct="1"/>
            <a:r>
              <a:rPr lang="hu-HU" altLang="hu-HU" sz="4000"/>
              <a:t>Hamis tanúzás formái, büntetése</a:t>
            </a:r>
          </a:p>
        </p:txBody>
      </p:sp>
      <p:sp>
        <p:nvSpPr>
          <p:cNvPr id="54275" name="Rectangle 3">
            <a:extLst>
              <a:ext uri="{FF2B5EF4-FFF2-40B4-BE49-F238E27FC236}">
                <a16:creationId xmlns:a16="http://schemas.microsoft.com/office/drawing/2014/main" id="{8DAB5039-C49F-0D31-2D90-F129F449A817}"/>
              </a:ext>
            </a:extLst>
          </p:cNvPr>
          <p:cNvSpPr>
            <a:spLocks noGrp="1" noChangeArrowheads="1"/>
          </p:cNvSpPr>
          <p:nvPr>
            <p:ph type="body" idx="1"/>
          </p:nvPr>
        </p:nvSpPr>
        <p:spPr>
          <a:xfrm>
            <a:off x="1981200" y="1341438"/>
            <a:ext cx="8229600" cy="5256212"/>
          </a:xfrm>
        </p:spPr>
        <p:txBody>
          <a:bodyPr/>
          <a:lstStyle/>
          <a:p>
            <a:pPr marL="609600" indent="-609600">
              <a:lnSpc>
                <a:spcPct val="80000"/>
              </a:lnSpc>
            </a:pPr>
            <a:r>
              <a:rPr lang="hu-HU" altLang="hu-HU"/>
              <a:t>(4) Aki a hamis tanúzást </a:t>
            </a:r>
            <a:r>
              <a:rPr lang="hu-HU" altLang="hu-HU" u="sng">
                <a:solidFill>
                  <a:schemeClr val="hlink"/>
                </a:solidFill>
              </a:rPr>
              <a:t>büntető ügyben</a:t>
            </a:r>
            <a:r>
              <a:rPr lang="hu-HU" altLang="hu-HU"/>
              <a:t> követi el, bűntett miatt egy évtől öt évig terjedő szabadságvesztéssel büntetendő. Ha a hamis tanúzás olyan bűncselekményre vonatkozik, amely életfogytig tartó szabadságvesztéssel is büntethető, a büntetés két évtől nyolc évig terjedő szabadságvesztés.</a:t>
            </a:r>
            <a:endParaRPr lang="hu-HU" altLang="hu-HU" b="1"/>
          </a:p>
          <a:p>
            <a:pPr marL="609600" indent="-609600">
              <a:lnSpc>
                <a:spcPct val="80000"/>
              </a:lnSpc>
            </a:pPr>
            <a:r>
              <a:rPr lang="hu-HU" altLang="hu-HU"/>
              <a:t>(5) Aki a hamis tanúzást </a:t>
            </a:r>
            <a:r>
              <a:rPr lang="hu-HU" altLang="hu-HU" u="sng">
                <a:solidFill>
                  <a:schemeClr val="hlink"/>
                </a:solidFill>
              </a:rPr>
              <a:t>polgári ügyben</a:t>
            </a:r>
            <a:r>
              <a:rPr lang="hu-HU" altLang="hu-HU"/>
              <a:t> követi el, három évig terjedő szabadságvesztéssel büntetendő. Ha a polgári ügy tárgya különösen nagy vagyoni érték vagy különösen jelentős egyéb érdek, a büntetés egy évtől öt évig terjedő szabadságvesztés.</a:t>
            </a:r>
            <a:endParaRPr lang="hu-HU" altLang="hu-HU" b="1"/>
          </a:p>
          <a:p>
            <a:pPr marL="609600" indent="-609600">
              <a:lnSpc>
                <a:spcPct val="80000"/>
              </a:lnSpc>
            </a:pPr>
            <a:r>
              <a:rPr lang="hu-HU" altLang="hu-HU"/>
              <a:t>(6) Aki a hamis tanúzást gondatlanságból követi el, vétség miatt egy évig terjedő szabadságvesztéssel büntetendő.</a:t>
            </a:r>
            <a:endParaRPr lang="hu-HU" altLang="hu-HU" b="1"/>
          </a:p>
          <a:p>
            <a:pPr marL="609600" indent="-609600">
              <a:lnSpc>
                <a:spcPct val="80000"/>
              </a:lnSpc>
              <a:buNone/>
            </a:pPr>
            <a:r>
              <a:rPr lang="hu-HU" altLang="hu-HU"/>
              <a:t>273. §Aki a hamis tanúzást </a:t>
            </a:r>
            <a:r>
              <a:rPr lang="hu-HU" altLang="hu-HU" u="sng">
                <a:solidFill>
                  <a:schemeClr val="hlink"/>
                </a:solidFill>
              </a:rPr>
              <a:t>szabálysértési vagy egyéb hatósági eljárásban, illetve fegyelmi eljárásban</a:t>
            </a:r>
            <a:r>
              <a:rPr lang="hu-HU" altLang="hu-HU"/>
              <a:t> követi el, vétség miatt egy évig terjedő szabadságvesztéssel büntetendő.</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D35F3170-EA9B-8811-8D7E-7D3739346FEA}"/>
              </a:ext>
            </a:extLst>
          </p:cNvPr>
          <p:cNvSpPr>
            <a:spLocks noGrp="1" noChangeArrowheads="1"/>
          </p:cNvSpPr>
          <p:nvPr>
            <p:ph type="title"/>
          </p:nvPr>
        </p:nvSpPr>
        <p:spPr/>
        <p:txBody>
          <a:bodyPr/>
          <a:lstStyle/>
          <a:p>
            <a:pPr eaLnBrk="1" hangingPunct="1"/>
            <a:r>
              <a:rPr lang="hu-HU" altLang="hu-HU"/>
              <a:t>Egyéb rendelkezések</a:t>
            </a:r>
          </a:p>
        </p:txBody>
      </p:sp>
      <p:sp>
        <p:nvSpPr>
          <p:cNvPr id="55299" name="Rectangle 3">
            <a:extLst>
              <a:ext uri="{FF2B5EF4-FFF2-40B4-BE49-F238E27FC236}">
                <a16:creationId xmlns:a16="http://schemas.microsoft.com/office/drawing/2014/main" id="{2643ED94-79D5-7F6A-E44E-5EDFFFBF9811}"/>
              </a:ext>
            </a:extLst>
          </p:cNvPr>
          <p:cNvSpPr>
            <a:spLocks noGrp="1" noChangeArrowheads="1"/>
          </p:cNvSpPr>
          <p:nvPr>
            <p:ph type="body" idx="1"/>
          </p:nvPr>
        </p:nvSpPr>
        <p:spPr/>
        <p:txBody>
          <a:bodyPr/>
          <a:lstStyle/>
          <a:p>
            <a:pPr marL="609600" indent="-609600">
              <a:lnSpc>
                <a:spcPct val="80000"/>
              </a:lnSpc>
              <a:buNone/>
            </a:pPr>
            <a:r>
              <a:rPr lang="hu-HU" altLang="hu-HU" sz="2000"/>
              <a:t>274. § Hamis tanúzás miatt mindaddig, amíg az az alapügy, amelyben a hamis tanúzást elkövették, nem fejeződik be, büntetőeljárás csak az alapügyben eljáró hatóság feljelentése alapján indítható. Az ilyen feljelentés esetét kivéve a hamis tanúzás büntethetőségének elévülése az alapügy befejezésének napján kezdődik.</a:t>
            </a:r>
          </a:p>
          <a:p>
            <a:pPr marL="609600" indent="-609600">
              <a:lnSpc>
                <a:spcPct val="80000"/>
              </a:lnSpc>
              <a:buNone/>
            </a:pPr>
            <a:r>
              <a:rPr lang="hu-HU" altLang="hu-HU" sz="2000"/>
              <a:t>275. § (1) Nem büntethető hamis tanúzásért,</a:t>
            </a:r>
          </a:p>
          <a:p>
            <a:pPr marL="609600" indent="-609600">
              <a:lnSpc>
                <a:spcPct val="80000"/>
              </a:lnSpc>
            </a:pPr>
            <a:r>
              <a:rPr lang="hu-HU" altLang="hu-HU" sz="2000" i="1"/>
              <a:t>a)</a:t>
            </a:r>
            <a:r>
              <a:rPr lang="hu-HU" altLang="hu-HU" sz="2000"/>
              <a:t> aki a valóság feltárása esetén önmagát vagy hozzátartozóját bűncselekmény elkövetésével vádolná, </a:t>
            </a:r>
          </a:p>
          <a:p>
            <a:pPr marL="609600" indent="-609600">
              <a:lnSpc>
                <a:spcPct val="80000"/>
              </a:lnSpc>
            </a:pPr>
            <a:r>
              <a:rPr lang="hu-HU" altLang="hu-HU" sz="2000" i="1"/>
              <a:t>b)</a:t>
            </a:r>
            <a:r>
              <a:rPr lang="hu-HU" altLang="hu-HU" sz="2000"/>
              <a:t> aki a vallomástételt egyéb okból megtagadhatja, de erre kihallgatása előtt nem figyelmeztették, vagy</a:t>
            </a:r>
          </a:p>
          <a:p>
            <a:pPr marL="609600" indent="-609600">
              <a:lnSpc>
                <a:spcPct val="80000"/>
              </a:lnSpc>
            </a:pPr>
            <a:r>
              <a:rPr lang="hu-HU" altLang="hu-HU" sz="2000" i="1"/>
              <a:t>c)</a:t>
            </a:r>
            <a:r>
              <a:rPr lang="hu-HU" altLang="hu-HU" sz="2000"/>
              <a:t> akinek a kihallgatása törvény alapján kizárt.</a:t>
            </a:r>
          </a:p>
          <a:p>
            <a:pPr marL="609600" indent="-609600">
              <a:lnSpc>
                <a:spcPct val="80000"/>
              </a:lnSpc>
              <a:buNone/>
            </a:pPr>
            <a:r>
              <a:rPr lang="hu-HU" altLang="hu-HU" sz="2000"/>
              <a:t>        (2) A büntetés korlátlanul enyhíthető, különös méltánylást érdemlő esetben mellőzhető azzal szemben, aki az alapügy jogerős befejezése előtt az eljáró hatóságnak az általa szolgáltatott bizonyítási eszköz hamis voltát bejelenti. </a:t>
            </a:r>
            <a:endParaRPr lang="hu-HU" altLang="hu-HU" sz="2000" b="1"/>
          </a:p>
          <a:p>
            <a:pPr marL="609600" indent="-609600" algn="just">
              <a:lnSpc>
                <a:spcPct val="80000"/>
              </a:lnSpc>
              <a:buNone/>
            </a:pPr>
            <a:endParaRPr lang="hu-HU" altLang="hu-HU" sz="2000"/>
          </a:p>
          <a:p>
            <a:pPr marL="609600" indent="-609600">
              <a:lnSpc>
                <a:spcPct val="80000"/>
              </a:lnSpc>
            </a:pPr>
            <a:endParaRPr lang="hu-HU" altLang="hu-HU" sz="20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Cím 1">
            <a:extLst>
              <a:ext uri="{FF2B5EF4-FFF2-40B4-BE49-F238E27FC236}">
                <a16:creationId xmlns:a16="http://schemas.microsoft.com/office/drawing/2014/main" id="{2AF2FD60-05B0-BFDF-595B-2E6DB368BD46}"/>
              </a:ext>
            </a:extLst>
          </p:cNvPr>
          <p:cNvSpPr>
            <a:spLocks noGrp="1" noChangeArrowheads="1"/>
          </p:cNvSpPr>
          <p:nvPr>
            <p:ph type="title"/>
          </p:nvPr>
        </p:nvSpPr>
        <p:spPr/>
        <p:txBody>
          <a:bodyPr/>
          <a:lstStyle/>
          <a:p>
            <a:r>
              <a:rPr lang="hu-HU" altLang="hu-HU"/>
              <a:t>A bírói gyakorlatból: a hamis tanúzást védő is elkövetheti</a:t>
            </a:r>
          </a:p>
        </p:txBody>
      </p:sp>
      <p:sp>
        <p:nvSpPr>
          <p:cNvPr id="3" name="Tartalom helye 2">
            <a:extLst>
              <a:ext uri="{FF2B5EF4-FFF2-40B4-BE49-F238E27FC236}">
                <a16:creationId xmlns:a16="http://schemas.microsoft.com/office/drawing/2014/main" id="{5F34D60A-DB23-E04B-F3F8-4C32B040F2FE}"/>
              </a:ext>
            </a:extLst>
          </p:cNvPr>
          <p:cNvSpPr>
            <a:spLocks noGrp="1"/>
          </p:cNvSpPr>
          <p:nvPr>
            <p:ph idx="1"/>
          </p:nvPr>
        </p:nvSpPr>
        <p:spPr/>
        <p:txBody>
          <a:bodyPr/>
          <a:lstStyle/>
          <a:p>
            <a:pPr>
              <a:defRPr/>
            </a:pPr>
            <a:r>
              <a:rPr lang="hu-HU" dirty="0"/>
              <a:t> „A védői pozíció nem jelenthet mentesülést a hamis tanúzás jogkövetkezményei alól. A büntethetőséget kizáró rendelkezés értelemszerűen a büntetőeljárásban bűncselekmény elkövetésével vádolt, az eljárási jogokat gyakorló terheltre vonatkozik, de a védőt nem illeti meg.”</a:t>
            </a:r>
          </a:p>
          <a:p>
            <a:pPr marL="0" indent="0">
              <a:buNone/>
              <a:defRPr/>
            </a:pPr>
            <a:r>
              <a:rPr lang="hu-HU" dirty="0"/>
              <a:t>    (Kúria Bfv.I.1.537/2017.)</a:t>
            </a:r>
          </a:p>
          <a:p>
            <a:pPr>
              <a:defRPr/>
            </a:pPr>
            <a:r>
              <a:rPr lang="hu-HU" dirty="0"/>
              <a:t>(Védő tanúvallomást a konkrét ügyben nem tehet, de hamis okirat készítésével elkövetheti az igazságszolgáltatás elleni bűncselekményt)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ím 1">
            <a:extLst>
              <a:ext uri="{FF2B5EF4-FFF2-40B4-BE49-F238E27FC236}">
                <a16:creationId xmlns:a16="http://schemas.microsoft.com/office/drawing/2014/main" id="{DBA1B5E7-95B2-AC8F-125C-EEE6342968C1}"/>
              </a:ext>
            </a:extLst>
          </p:cNvPr>
          <p:cNvSpPr>
            <a:spLocks noGrp="1" noChangeArrowheads="1"/>
          </p:cNvSpPr>
          <p:nvPr>
            <p:ph type="title"/>
          </p:nvPr>
        </p:nvSpPr>
        <p:spPr/>
        <p:txBody>
          <a:bodyPr/>
          <a:lstStyle/>
          <a:p>
            <a:r>
              <a:rPr lang="hu-HU" altLang="hu-HU"/>
              <a:t>Gyakorló jogesetettárak</a:t>
            </a:r>
          </a:p>
        </p:txBody>
      </p:sp>
      <p:pic>
        <p:nvPicPr>
          <p:cNvPr id="19459" name="Tartalom helye 4" descr="A képen szöveg, Emberi arc, képernyőkép, könyv látható&#10;&#10;Automatikusan generált leírás">
            <a:extLst>
              <a:ext uri="{FF2B5EF4-FFF2-40B4-BE49-F238E27FC236}">
                <a16:creationId xmlns:a16="http://schemas.microsoft.com/office/drawing/2014/main" id="{F8103782-503A-90FE-9B44-8AFD56483CA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566989" y="1773238"/>
            <a:ext cx="3190875" cy="4525962"/>
          </a:xfrm>
        </p:spPr>
      </p:pic>
      <p:pic>
        <p:nvPicPr>
          <p:cNvPr id="19460" name="Kép 6" descr="A képen szöveg, CD, könyv, poszter látható&#10;&#10;Automatikusan generált leírás">
            <a:extLst>
              <a:ext uri="{FF2B5EF4-FFF2-40B4-BE49-F238E27FC236}">
                <a16:creationId xmlns:a16="http://schemas.microsoft.com/office/drawing/2014/main" id="{4261FC5B-01EB-0489-9063-92B2E9FAB6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1414" y="1673226"/>
            <a:ext cx="3265487" cy="462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7430C64E-EA7A-4896-3E3E-07CAC17A2B3A}"/>
              </a:ext>
            </a:extLst>
          </p:cNvPr>
          <p:cNvSpPr>
            <a:spLocks noGrp="1" noChangeArrowheads="1"/>
          </p:cNvSpPr>
          <p:nvPr>
            <p:ph type="title"/>
          </p:nvPr>
        </p:nvSpPr>
        <p:spPr/>
        <p:txBody>
          <a:bodyPr/>
          <a:lstStyle/>
          <a:p>
            <a:pPr eaLnBrk="1" hangingPunct="1"/>
            <a:r>
              <a:rPr lang="hu-HU" altLang="hu-HU"/>
              <a:t>Hamis tanúzásra felhívás</a:t>
            </a:r>
          </a:p>
        </p:txBody>
      </p:sp>
      <p:sp>
        <p:nvSpPr>
          <p:cNvPr id="57347" name="Rectangle 3">
            <a:extLst>
              <a:ext uri="{FF2B5EF4-FFF2-40B4-BE49-F238E27FC236}">
                <a16:creationId xmlns:a16="http://schemas.microsoft.com/office/drawing/2014/main" id="{B7F0E0C4-DC43-A2E9-10D0-91C170362C3D}"/>
              </a:ext>
            </a:extLst>
          </p:cNvPr>
          <p:cNvSpPr>
            <a:spLocks noGrp="1" noChangeArrowheads="1"/>
          </p:cNvSpPr>
          <p:nvPr>
            <p:ph type="body" idx="1"/>
          </p:nvPr>
        </p:nvSpPr>
        <p:spPr/>
        <p:txBody>
          <a:bodyPr>
            <a:normAutofit fontScale="85000" lnSpcReduction="20000"/>
          </a:bodyPr>
          <a:lstStyle/>
          <a:p>
            <a:pPr eaLnBrk="1" hangingPunct="1">
              <a:lnSpc>
                <a:spcPct val="80000"/>
              </a:lnSpc>
              <a:buFontTx/>
              <a:buNone/>
            </a:pPr>
            <a:r>
              <a:rPr lang="hu-HU" altLang="hu-HU" sz="2800" b="1"/>
              <a:t>(eredménytelen) felhívás = rábírni törekvés = felbujtás kísérlete</a:t>
            </a:r>
          </a:p>
          <a:p>
            <a:pPr eaLnBrk="1" hangingPunct="1">
              <a:lnSpc>
                <a:spcPct val="80000"/>
              </a:lnSpc>
              <a:buFontTx/>
              <a:buNone/>
            </a:pPr>
            <a:endParaRPr lang="hu-HU" altLang="hu-HU" sz="2800" b="1"/>
          </a:p>
          <a:p>
            <a:pPr eaLnBrk="1" hangingPunct="1">
              <a:lnSpc>
                <a:spcPct val="80000"/>
              </a:lnSpc>
              <a:buFontTx/>
              <a:buNone/>
            </a:pPr>
            <a:r>
              <a:rPr lang="hu-HU" altLang="hu-HU" sz="2000" i="1"/>
              <a:t>[Előfordul: minden olyan bűncselekmény esetében,a melynek az előkészülete büntetendő,  továbbá</a:t>
            </a:r>
          </a:p>
          <a:p>
            <a:pPr eaLnBrk="1" hangingPunct="1">
              <a:lnSpc>
                <a:spcPct val="80000"/>
              </a:lnSpc>
              <a:buFontTx/>
              <a:buNone/>
            </a:pPr>
            <a:r>
              <a:rPr lang="hu-HU" altLang="hu-HU" sz="2000" i="1"/>
              <a:t>   - hamis tanúzásra felhívás – 276. §, </a:t>
            </a:r>
          </a:p>
          <a:p>
            <a:pPr eaLnBrk="1" hangingPunct="1">
              <a:lnSpc>
                <a:spcPct val="80000"/>
              </a:lnSpc>
              <a:buFontTx/>
              <a:buNone/>
            </a:pPr>
            <a:r>
              <a:rPr lang="hu-HU" altLang="hu-HU" sz="2000" i="1"/>
              <a:t>   - szexuális visszaélés – 198. § (2), </a:t>
            </a:r>
          </a:p>
          <a:p>
            <a:pPr eaLnBrk="1" hangingPunct="1">
              <a:lnSpc>
                <a:spcPct val="80000"/>
              </a:lnSpc>
              <a:buFontTx/>
              <a:buNone/>
            </a:pPr>
            <a:r>
              <a:rPr lang="hu-HU" altLang="hu-HU" sz="2000" i="1"/>
              <a:t>   - kiskorú veszélyeztetése – 208. § (2),    </a:t>
            </a:r>
          </a:p>
          <a:p>
            <a:pPr eaLnBrk="1" hangingPunct="1">
              <a:lnSpc>
                <a:spcPct val="80000"/>
              </a:lnSpc>
              <a:buFontTx/>
              <a:buNone/>
            </a:pPr>
            <a:r>
              <a:rPr lang="hu-HU" altLang="hu-HU" sz="2000" i="1"/>
              <a:t>   - kóros szenvedélykeltés – 181. §,</a:t>
            </a:r>
          </a:p>
          <a:p>
            <a:pPr eaLnBrk="1" hangingPunct="1">
              <a:lnSpc>
                <a:spcPct val="80000"/>
              </a:lnSpc>
              <a:buFontTx/>
              <a:buNone/>
            </a:pPr>
            <a:r>
              <a:rPr lang="hu-HU" altLang="hu-HU" sz="2000" i="1"/>
              <a:t>   - gyermekpornográfia– 204. § (4), </a:t>
            </a:r>
          </a:p>
          <a:p>
            <a:pPr eaLnBrk="1" hangingPunct="1">
              <a:lnSpc>
                <a:spcPct val="80000"/>
              </a:lnSpc>
              <a:buFontTx/>
              <a:buNone/>
            </a:pPr>
            <a:r>
              <a:rPr lang="hu-HU" altLang="hu-HU" sz="2000" i="1"/>
              <a:t>   - terrorcselekmény – 261. § (4)]</a:t>
            </a:r>
          </a:p>
          <a:p>
            <a:pPr eaLnBrk="1" hangingPunct="1">
              <a:lnSpc>
                <a:spcPct val="80000"/>
              </a:lnSpc>
              <a:buFontTx/>
              <a:buNone/>
            </a:pPr>
            <a:endParaRPr lang="hu-HU" altLang="hu-HU" sz="2800"/>
          </a:p>
          <a:p>
            <a:pPr eaLnBrk="1" hangingPunct="1">
              <a:lnSpc>
                <a:spcPct val="80000"/>
              </a:lnSpc>
              <a:buFontTx/>
              <a:buNone/>
            </a:pPr>
            <a:r>
              <a:rPr lang="hu-HU" altLang="hu-HU" sz="2800" b="1"/>
              <a:t>(eredményes) felhívás = rábírás</a:t>
            </a:r>
          </a:p>
          <a:p>
            <a:pPr eaLnBrk="1" hangingPunct="1">
              <a:lnSpc>
                <a:spcPct val="80000"/>
              </a:lnSpc>
              <a:buFontTx/>
              <a:buNone/>
            </a:pPr>
            <a:r>
              <a:rPr lang="hu-HU" altLang="hu-HU" sz="2800" b="1"/>
              <a:t>= felbujtás</a:t>
            </a:r>
          </a:p>
          <a:p>
            <a:pPr eaLnBrk="1" hangingPunct="1">
              <a:lnSpc>
                <a:spcPct val="80000"/>
              </a:lnSpc>
              <a:buFontTx/>
              <a:buNone/>
            </a:pPr>
            <a:r>
              <a:rPr lang="hu-HU" altLang="hu-HU" sz="2800"/>
              <a:t>                                               </a:t>
            </a:r>
          </a:p>
          <a:p>
            <a:pPr eaLnBrk="1" hangingPunct="1">
              <a:lnSpc>
                <a:spcPct val="80000"/>
              </a:lnSpc>
              <a:buFontTx/>
              <a:buNone/>
            </a:pPr>
            <a:endParaRPr lang="hu-HU" altLang="hu-HU" sz="28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F7947C63-CCD5-55FA-B070-0516AE0509AC}"/>
              </a:ext>
            </a:extLst>
          </p:cNvPr>
          <p:cNvSpPr>
            <a:spLocks noGrp="1" noChangeArrowheads="1"/>
          </p:cNvSpPr>
          <p:nvPr>
            <p:ph type="title"/>
          </p:nvPr>
        </p:nvSpPr>
        <p:spPr/>
        <p:txBody>
          <a:bodyPr>
            <a:normAutofit fontScale="90000"/>
          </a:bodyPr>
          <a:lstStyle/>
          <a:p>
            <a:r>
              <a:rPr lang="hu-HU" altLang="hu-HU" sz="4000" dirty="0"/>
              <a:t>277. § Tanúvallomás jogosulatlan megtagadása</a:t>
            </a:r>
            <a:br>
              <a:rPr lang="hu-HU" altLang="hu-HU" sz="4000" dirty="0"/>
            </a:br>
            <a:r>
              <a:rPr lang="hu-HU" altLang="hu-HU" sz="2700" dirty="0"/>
              <a:t>(nem vizsgakövetelmény, de büntető eljárásjogi vonatkozásai miatt is tudnunk kell róla</a:t>
            </a:r>
            <a:r>
              <a:rPr lang="hu-HU" altLang="hu-HU" sz="4000" dirty="0"/>
              <a:t>)</a:t>
            </a:r>
          </a:p>
        </p:txBody>
      </p:sp>
      <p:sp>
        <p:nvSpPr>
          <p:cNvPr id="58371" name="Rectangle 3">
            <a:extLst>
              <a:ext uri="{FF2B5EF4-FFF2-40B4-BE49-F238E27FC236}">
                <a16:creationId xmlns:a16="http://schemas.microsoft.com/office/drawing/2014/main" id="{906E731D-483E-FA84-3A19-EEB649524E94}"/>
              </a:ext>
            </a:extLst>
          </p:cNvPr>
          <p:cNvSpPr>
            <a:spLocks noGrp="1" noChangeArrowheads="1"/>
          </p:cNvSpPr>
          <p:nvPr>
            <p:ph type="body" idx="1"/>
          </p:nvPr>
        </p:nvSpPr>
        <p:spPr/>
        <p:txBody>
          <a:bodyPr/>
          <a:lstStyle/>
          <a:p>
            <a:endParaRPr lang="hu-HU" altLang="hu-HU"/>
          </a:p>
          <a:p>
            <a:pPr>
              <a:buFontTx/>
              <a:buNone/>
            </a:pPr>
            <a:r>
              <a:rPr lang="hu-HU" altLang="hu-HU"/>
              <a:t>   A tanú, aki büntetőügyben a bíróság előtti vallomástételt a következményekre történt figyelmeztetés után jogosulatlanul megtagadja, vétség miatt elzárással büntetendő.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AD58574D-2039-79DA-B4C5-E0194181B978}"/>
              </a:ext>
            </a:extLst>
          </p:cNvPr>
          <p:cNvSpPr>
            <a:spLocks noGrp="1" noChangeArrowheads="1"/>
          </p:cNvSpPr>
          <p:nvPr>
            <p:ph type="title"/>
          </p:nvPr>
        </p:nvSpPr>
        <p:spPr/>
        <p:txBody>
          <a:bodyPr/>
          <a:lstStyle/>
          <a:p>
            <a:r>
              <a:rPr lang="hu-HU" altLang="hu-HU"/>
              <a:t>Tanú mentessége a Be.-ben</a:t>
            </a:r>
            <a:br>
              <a:rPr lang="hu-HU" altLang="hu-HU"/>
            </a:br>
            <a:r>
              <a:rPr lang="hu-HU" altLang="hu-HU" sz="2800"/>
              <a:t>(kitekintés a Büntető eljárásra)</a:t>
            </a:r>
          </a:p>
        </p:txBody>
      </p:sp>
      <p:sp>
        <p:nvSpPr>
          <p:cNvPr id="59395" name="Rectangle 3">
            <a:extLst>
              <a:ext uri="{FF2B5EF4-FFF2-40B4-BE49-F238E27FC236}">
                <a16:creationId xmlns:a16="http://schemas.microsoft.com/office/drawing/2014/main" id="{3A24C732-2D6C-A792-7B2B-5A7566777089}"/>
              </a:ext>
            </a:extLst>
          </p:cNvPr>
          <p:cNvSpPr>
            <a:spLocks noGrp="1" noChangeArrowheads="1"/>
          </p:cNvSpPr>
          <p:nvPr>
            <p:ph type="body" sz="half" idx="1"/>
          </p:nvPr>
        </p:nvSpPr>
        <p:spPr/>
        <p:txBody>
          <a:bodyPr/>
          <a:lstStyle/>
          <a:p>
            <a:pPr>
              <a:lnSpc>
                <a:spcPct val="90000"/>
              </a:lnSpc>
            </a:pPr>
            <a:r>
              <a:rPr lang="hu-HU" altLang="hu-HU" sz="2000" i="1"/>
              <a:t>Abszolút </a:t>
            </a:r>
            <a:r>
              <a:rPr lang="hu-HU" altLang="hu-HU" sz="2000"/>
              <a:t>mentességi okok:  </a:t>
            </a:r>
          </a:p>
          <a:p>
            <a:pPr>
              <a:lnSpc>
                <a:spcPct val="90000"/>
              </a:lnSpc>
              <a:buFontTx/>
              <a:buNone/>
            </a:pPr>
            <a:r>
              <a:rPr lang="hu-HU" altLang="hu-HU" sz="2000"/>
              <a:t>     (a tanú nem hallgatható ki)</a:t>
            </a:r>
          </a:p>
          <a:p>
            <a:pPr>
              <a:lnSpc>
                <a:spcPct val="90000"/>
              </a:lnSpc>
              <a:buFontTx/>
              <a:buNone/>
            </a:pPr>
            <a:r>
              <a:rPr lang="hu-HU" altLang="hu-HU" sz="2000"/>
              <a:t>-    lelkész (e minőségében)</a:t>
            </a:r>
          </a:p>
          <a:p>
            <a:pPr>
              <a:lnSpc>
                <a:spcPct val="90000"/>
              </a:lnSpc>
              <a:buFontTx/>
              <a:buChar char="-"/>
            </a:pPr>
            <a:r>
              <a:rPr lang="hu-HU" altLang="hu-HU" sz="2000"/>
              <a:t>védő (e minőségében)</a:t>
            </a:r>
          </a:p>
          <a:p>
            <a:pPr>
              <a:lnSpc>
                <a:spcPct val="90000"/>
              </a:lnSpc>
              <a:buFontTx/>
              <a:buChar char="-"/>
            </a:pPr>
            <a:r>
              <a:rPr lang="hu-HU" altLang="hu-HU" sz="2000"/>
              <a:t>tanúzási képességre kiható testi vagy szellemi állapot, </a:t>
            </a:r>
          </a:p>
          <a:p>
            <a:pPr>
              <a:lnSpc>
                <a:spcPct val="90000"/>
              </a:lnSpc>
              <a:buFontTx/>
              <a:buChar char="-"/>
            </a:pPr>
            <a:r>
              <a:rPr lang="hu-HU" altLang="hu-HU" sz="2000"/>
              <a:t>hatósági tanú,</a:t>
            </a:r>
          </a:p>
          <a:p>
            <a:pPr>
              <a:lnSpc>
                <a:spcPct val="90000"/>
              </a:lnSpc>
              <a:buFontTx/>
              <a:buChar char="-"/>
            </a:pPr>
            <a:r>
              <a:rPr lang="hu-HU" altLang="hu-HU" sz="2000"/>
              <a:t>Minősített adat esetén felmentés hiánya.</a:t>
            </a:r>
          </a:p>
          <a:p>
            <a:pPr>
              <a:lnSpc>
                <a:spcPct val="90000"/>
              </a:lnSpc>
              <a:buFontTx/>
              <a:buNone/>
            </a:pPr>
            <a:r>
              <a:rPr lang="hu-HU" altLang="hu-HU" sz="2000"/>
              <a:t>     (ez utóbbi felmentés esetén orvosolható)</a:t>
            </a:r>
          </a:p>
        </p:txBody>
      </p:sp>
      <p:sp>
        <p:nvSpPr>
          <p:cNvPr id="59396" name="Rectangle 4">
            <a:extLst>
              <a:ext uri="{FF2B5EF4-FFF2-40B4-BE49-F238E27FC236}">
                <a16:creationId xmlns:a16="http://schemas.microsoft.com/office/drawing/2014/main" id="{26080D55-E3E1-B4EF-C29E-EA2C20EB7262}"/>
              </a:ext>
            </a:extLst>
          </p:cNvPr>
          <p:cNvSpPr>
            <a:spLocks noGrp="1" noChangeArrowheads="1"/>
          </p:cNvSpPr>
          <p:nvPr>
            <p:ph type="body" sz="half" idx="2"/>
          </p:nvPr>
        </p:nvSpPr>
        <p:spPr/>
        <p:txBody>
          <a:bodyPr/>
          <a:lstStyle/>
          <a:p>
            <a:pPr>
              <a:lnSpc>
                <a:spcPct val="90000"/>
              </a:lnSpc>
            </a:pPr>
            <a:r>
              <a:rPr lang="hu-HU" altLang="hu-HU" sz="2000" i="1"/>
              <a:t>Relatív</a:t>
            </a:r>
            <a:r>
              <a:rPr lang="hu-HU" altLang="hu-HU" sz="2000"/>
              <a:t> mentességi okok: </a:t>
            </a:r>
          </a:p>
          <a:p>
            <a:pPr>
              <a:lnSpc>
                <a:spcPct val="90000"/>
              </a:lnSpc>
              <a:buFontTx/>
              <a:buNone/>
            </a:pPr>
            <a:r>
              <a:rPr lang="hu-HU" altLang="hu-HU" sz="2000"/>
              <a:t>     (a vallomás megtagadható) </a:t>
            </a:r>
          </a:p>
          <a:p>
            <a:pPr>
              <a:lnSpc>
                <a:spcPct val="90000"/>
              </a:lnSpc>
              <a:buFontTx/>
              <a:buNone/>
            </a:pPr>
            <a:r>
              <a:rPr lang="hu-HU" altLang="hu-HU" sz="2000"/>
              <a:t> -  hozzátartozó      </a:t>
            </a:r>
          </a:p>
          <a:p>
            <a:pPr>
              <a:lnSpc>
                <a:spcPct val="90000"/>
              </a:lnSpc>
              <a:buFontTx/>
              <a:buNone/>
            </a:pPr>
            <a:r>
              <a:rPr lang="hu-HU" altLang="hu-HU" sz="2000"/>
              <a:t> -  önvád, vagy hozzátartozó vádolása</a:t>
            </a:r>
          </a:p>
          <a:p>
            <a:pPr>
              <a:lnSpc>
                <a:spcPct val="90000"/>
              </a:lnSpc>
              <a:buFontTx/>
              <a:buNone/>
            </a:pPr>
            <a:r>
              <a:rPr lang="hu-HU" altLang="hu-HU" sz="2000"/>
              <a:t> -   foglalkozásból vagy                                                 közmegbizatásból</a:t>
            </a:r>
          </a:p>
          <a:p>
            <a:pPr>
              <a:lnSpc>
                <a:spcPct val="90000"/>
              </a:lnSpc>
              <a:buFontTx/>
              <a:buNone/>
            </a:pPr>
            <a:r>
              <a:rPr lang="hu-HU" altLang="hu-HU" sz="2000"/>
              <a:t>     eredő titoktartás - felmentés</a:t>
            </a:r>
          </a:p>
          <a:p>
            <a:pPr>
              <a:lnSpc>
                <a:spcPct val="90000"/>
              </a:lnSpc>
              <a:buFontTx/>
              <a:buNone/>
            </a:pPr>
            <a:r>
              <a:rPr lang="hu-HU" altLang="hu-HU" sz="2000"/>
              <a:t>     hiányában</a:t>
            </a:r>
          </a:p>
          <a:p>
            <a:pPr>
              <a:lnSpc>
                <a:spcPct val="90000"/>
              </a:lnSpc>
              <a:buFontTx/>
              <a:buNone/>
            </a:pPr>
            <a:r>
              <a:rPr lang="hu-HU" altLang="hu-HU" sz="2000"/>
              <a:t>-   médiatartam-szolgáltató, informátorára nézve</a:t>
            </a:r>
          </a:p>
          <a:p>
            <a:pPr>
              <a:lnSpc>
                <a:spcPct val="90000"/>
              </a:lnSpc>
              <a:buFontTx/>
              <a:buNone/>
            </a:pPr>
            <a:r>
              <a:rPr lang="hu-HU" altLang="hu-HU" sz="2000"/>
              <a:t>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Cím 3">
            <a:extLst>
              <a:ext uri="{FF2B5EF4-FFF2-40B4-BE49-F238E27FC236}">
                <a16:creationId xmlns:a16="http://schemas.microsoft.com/office/drawing/2014/main" id="{A944B0BA-9AF4-07BF-C1D7-D58B5186EBBA}"/>
              </a:ext>
            </a:extLst>
          </p:cNvPr>
          <p:cNvSpPr>
            <a:spLocks noGrp="1" noChangeArrowheads="1"/>
          </p:cNvSpPr>
          <p:nvPr>
            <p:ph type="title" idx="4294967295"/>
          </p:nvPr>
        </p:nvSpPr>
        <p:spPr>
          <a:xfrm>
            <a:off x="1524000" y="274638"/>
            <a:ext cx="8229600" cy="1143000"/>
          </a:xfrm>
        </p:spPr>
        <p:txBody>
          <a:bodyPr>
            <a:normAutofit fontScale="90000"/>
          </a:bodyPr>
          <a:lstStyle/>
          <a:p>
            <a:pPr eaLnBrk="1" hangingPunct="1"/>
            <a:r>
              <a:rPr lang="hu-HU" altLang="hu-HU"/>
              <a:t>Tanú „minősített” befolyásolása</a:t>
            </a:r>
          </a:p>
        </p:txBody>
      </p:sp>
      <p:sp>
        <p:nvSpPr>
          <p:cNvPr id="3075" name="Tartalom helye 4">
            <a:extLst>
              <a:ext uri="{FF2B5EF4-FFF2-40B4-BE49-F238E27FC236}">
                <a16:creationId xmlns:a16="http://schemas.microsoft.com/office/drawing/2014/main" id="{56F62ADF-67AD-ACB4-822A-42398995C37A}"/>
              </a:ext>
            </a:extLst>
          </p:cNvPr>
          <p:cNvSpPr>
            <a:spLocks noGrp="1"/>
          </p:cNvSpPr>
          <p:nvPr>
            <p:ph sz="half" idx="4294967295"/>
          </p:nvPr>
        </p:nvSpPr>
        <p:spPr>
          <a:xfrm>
            <a:off x="1524000" y="1600201"/>
            <a:ext cx="4038600" cy="4525963"/>
          </a:xfrm>
        </p:spPr>
        <p:txBody>
          <a:bodyPr rtlCol="0">
            <a:normAutofit/>
          </a:bodyPr>
          <a:lstStyle/>
          <a:p>
            <a:pPr marL="342906" indent="-342906" defTabSz="457207">
              <a:buClr>
                <a:schemeClr val="bg2">
                  <a:lumMod val="40000"/>
                  <a:lumOff val="60000"/>
                </a:schemeClr>
              </a:buClr>
              <a:buNone/>
              <a:defRPr/>
            </a:pPr>
            <a:r>
              <a:rPr lang="hu-HU" altLang="hu-HU" sz="1400"/>
              <a:t> </a:t>
            </a:r>
            <a:r>
              <a:rPr lang="hu-HU" altLang="hu-HU" sz="1800" b="1">
                <a:solidFill>
                  <a:srgbClr val="FF0000"/>
                </a:solidFill>
              </a:rPr>
              <a:t>KÉNYSZERÍTÉS HATÓSÁGI ELJÁRÁSBAN</a:t>
            </a:r>
          </a:p>
          <a:p>
            <a:pPr marL="342906" indent="-342906" defTabSz="457207">
              <a:buClr>
                <a:schemeClr val="bg2">
                  <a:lumMod val="40000"/>
                  <a:lumOff val="60000"/>
                </a:schemeClr>
              </a:buClr>
              <a:buNone/>
              <a:defRPr/>
            </a:pPr>
            <a:r>
              <a:rPr lang="hu-HU" altLang="hu-HU" sz="1800"/>
              <a:t>278.§ Aki mást erőszakkal vagy fenyegetéssel arra kényszerít, hogy hatósági eljárásban a törvényes jogait ne gyakorolja, vagy a kötelezettségeit ne teljesítse, a kényszerítés hatósági eljárásban bűncselekményt követi el.</a:t>
            </a:r>
          </a:p>
          <a:p>
            <a:pPr marL="342906" indent="-342906" defTabSz="457207">
              <a:buClr>
                <a:schemeClr val="bg2">
                  <a:lumMod val="40000"/>
                  <a:lumOff val="60000"/>
                </a:schemeClr>
              </a:buClr>
              <a:buNone/>
              <a:defRPr/>
            </a:pPr>
            <a:r>
              <a:rPr lang="hu-HU" altLang="hu-HU" sz="1800"/>
              <a:t>      </a:t>
            </a:r>
          </a:p>
          <a:p>
            <a:pPr marL="342906" indent="-342906" defTabSz="457207">
              <a:buClr>
                <a:schemeClr val="bg2">
                  <a:lumMod val="40000"/>
                  <a:lumOff val="60000"/>
                </a:schemeClr>
              </a:buClr>
              <a:buNone/>
              <a:defRPr/>
            </a:pPr>
            <a:endParaRPr lang="hu-HU" altLang="hu-HU" sz="1800"/>
          </a:p>
          <a:p>
            <a:pPr marL="342906" indent="-342906" defTabSz="457207">
              <a:buClr>
                <a:schemeClr val="bg2">
                  <a:lumMod val="40000"/>
                  <a:lumOff val="60000"/>
                </a:schemeClr>
              </a:buClr>
              <a:buNone/>
              <a:defRPr/>
            </a:pPr>
            <a:r>
              <a:rPr lang="hu-HU" altLang="hu-HU" sz="1800"/>
              <a:t>      A büntetés attól függ, hogy büntető (súlyosabb, ha életfogytigos), polgári, szabálysértési vagy fegyelmi ügyben követik el.</a:t>
            </a:r>
          </a:p>
        </p:txBody>
      </p:sp>
      <p:sp>
        <p:nvSpPr>
          <p:cNvPr id="3076" name="Tartalom helye 5">
            <a:extLst>
              <a:ext uri="{FF2B5EF4-FFF2-40B4-BE49-F238E27FC236}">
                <a16:creationId xmlns:a16="http://schemas.microsoft.com/office/drawing/2014/main" id="{1B275C2F-A077-5FBE-8F7C-B0B20AEC2CD8}"/>
              </a:ext>
            </a:extLst>
          </p:cNvPr>
          <p:cNvSpPr>
            <a:spLocks noGrp="1"/>
          </p:cNvSpPr>
          <p:nvPr>
            <p:ph sz="half" idx="4294967295"/>
          </p:nvPr>
        </p:nvSpPr>
        <p:spPr>
          <a:xfrm>
            <a:off x="6629400" y="1600201"/>
            <a:ext cx="4038600" cy="4525963"/>
          </a:xfrm>
        </p:spPr>
        <p:txBody>
          <a:bodyPr rtlCol="0">
            <a:normAutofit/>
          </a:bodyPr>
          <a:lstStyle/>
          <a:p>
            <a:pPr marL="342906" indent="-342906" defTabSz="457207">
              <a:buClr>
                <a:schemeClr val="bg2">
                  <a:lumMod val="40000"/>
                  <a:lumOff val="60000"/>
                </a:schemeClr>
              </a:buClr>
              <a:buNone/>
              <a:defRPr/>
            </a:pPr>
            <a:r>
              <a:rPr lang="hu-HU" altLang="hu-HU" sz="1800" b="1">
                <a:solidFill>
                  <a:srgbClr val="FF0000"/>
                </a:solidFill>
              </a:rPr>
              <a:t>VESZTEGETÉS HATÓSÁGI ELJÁRÁSBAN</a:t>
            </a:r>
          </a:p>
          <a:p>
            <a:pPr marL="342906" indent="-342906" defTabSz="457207">
              <a:buClr>
                <a:schemeClr val="bg2">
                  <a:lumMod val="40000"/>
                  <a:lumOff val="60000"/>
                </a:schemeClr>
              </a:buClr>
              <a:buNone/>
              <a:defRPr/>
            </a:pPr>
            <a:r>
              <a:rPr lang="hu-HU" altLang="hu-HU" sz="1800"/>
              <a:t>295. § (1) Aki azért, hogy más a bíróság, választott-bírósági vagy hatósági eljárásban a törvényes jogait ne gyakorolja, vagy a kötelezettségeit ne teljesítse, neki vagy reá tekintettel másnak jogtalan előnyt ad  vagy ígér, bűntett miatt három évig terjedő szabadságvesztéssel büntetendő.</a:t>
            </a:r>
          </a:p>
          <a:p>
            <a:pPr marL="342906" indent="-342906" defTabSz="457207">
              <a:buClr>
                <a:schemeClr val="bg2">
                  <a:lumMod val="40000"/>
                  <a:lumOff val="60000"/>
                </a:schemeClr>
              </a:buClr>
              <a:buNone/>
              <a:defRPr/>
            </a:pPr>
            <a:endParaRPr lang="hu-HU" altLang="hu-HU" sz="1800"/>
          </a:p>
          <a:p>
            <a:pPr marL="342906" indent="-342906" defTabSz="457207">
              <a:buClr>
                <a:schemeClr val="bg2">
                  <a:lumMod val="40000"/>
                  <a:lumOff val="60000"/>
                </a:schemeClr>
              </a:buClr>
              <a:buNone/>
              <a:defRPr/>
            </a:pPr>
            <a:r>
              <a:rPr lang="hu-HU" altLang="hu-HU" sz="1800"/>
              <a:t>Passzív alakzata a vesztegetés elfogadása bírósági vagy hatósági eljárásban (296.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2B91D880-A57B-8ECE-1117-A1A27F813D16}"/>
              </a:ext>
            </a:extLst>
          </p:cNvPr>
          <p:cNvSpPr>
            <a:spLocks noGrp="1" noChangeArrowheads="1"/>
          </p:cNvSpPr>
          <p:nvPr>
            <p:ph type="title" idx="4294967295"/>
          </p:nvPr>
        </p:nvSpPr>
        <p:spPr/>
        <p:txBody>
          <a:bodyPr/>
          <a:lstStyle/>
          <a:p>
            <a:r>
              <a:rPr lang="hu-HU" altLang="hu-HU"/>
              <a:t>Bűnpártolás alapesete</a:t>
            </a:r>
          </a:p>
        </p:txBody>
      </p:sp>
      <p:sp>
        <p:nvSpPr>
          <p:cNvPr id="62467" name="Rectangle 3">
            <a:extLst>
              <a:ext uri="{FF2B5EF4-FFF2-40B4-BE49-F238E27FC236}">
                <a16:creationId xmlns:a16="http://schemas.microsoft.com/office/drawing/2014/main" id="{71B81729-D2AC-CC81-9BB2-2D4A942E0B21}"/>
              </a:ext>
            </a:extLst>
          </p:cNvPr>
          <p:cNvSpPr>
            <a:spLocks noGrp="1" noChangeArrowheads="1"/>
          </p:cNvSpPr>
          <p:nvPr>
            <p:ph type="body" idx="4294967295"/>
          </p:nvPr>
        </p:nvSpPr>
        <p:spPr/>
        <p:txBody>
          <a:bodyPr/>
          <a:lstStyle/>
          <a:p>
            <a:pPr>
              <a:lnSpc>
                <a:spcPct val="90000"/>
              </a:lnSpc>
              <a:buFontTx/>
              <a:buNone/>
            </a:pPr>
            <a:r>
              <a:rPr lang="hu-HU" altLang="hu-HU" b="1"/>
              <a:t>   282. § </a:t>
            </a:r>
            <a:r>
              <a:rPr lang="hu-HU" altLang="hu-HU"/>
              <a:t>(1) Aki anélkül, hogy a bűncselekmény elkövetőjével az elkövetés előtt megegyezett volna</a:t>
            </a:r>
          </a:p>
          <a:p>
            <a:pPr>
              <a:lnSpc>
                <a:spcPct val="90000"/>
              </a:lnSpc>
              <a:buFontTx/>
              <a:buNone/>
            </a:pPr>
            <a:r>
              <a:rPr lang="hu-HU" altLang="hu-HU" i="1"/>
              <a:t>    a) </a:t>
            </a:r>
            <a:r>
              <a:rPr lang="hu-HU" altLang="hu-HU"/>
              <a:t>segítséget nyújt ahhoz, hogy az elkövető a hatóság üldözése elől meneküljön,</a:t>
            </a:r>
          </a:p>
          <a:p>
            <a:pPr>
              <a:lnSpc>
                <a:spcPct val="90000"/>
              </a:lnSpc>
              <a:buFontTx/>
              <a:buNone/>
            </a:pPr>
            <a:r>
              <a:rPr lang="hu-HU" altLang="hu-HU" i="1"/>
              <a:t>    b) </a:t>
            </a:r>
            <a:r>
              <a:rPr lang="hu-HU" altLang="hu-HU"/>
              <a:t>a büntetőeljárás sikerét meghiúsítani törekszik,</a:t>
            </a:r>
          </a:p>
          <a:p>
            <a:pPr>
              <a:lnSpc>
                <a:spcPct val="90000"/>
              </a:lnSpc>
              <a:buFontTx/>
              <a:buNone/>
            </a:pPr>
            <a:r>
              <a:rPr lang="hu-HU" altLang="hu-HU" i="1"/>
              <a:t>    c) </a:t>
            </a:r>
            <a:r>
              <a:rPr lang="hu-HU" altLang="hu-HU"/>
              <a:t>közreműködik a bűncselekményből származó előny biztosításában,</a:t>
            </a:r>
          </a:p>
          <a:p>
            <a:pPr>
              <a:lnSpc>
                <a:spcPct val="90000"/>
              </a:lnSpc>
              <a:buFontTx/>
              <a:buNone/>
            </a:pPr>
            <a:r>
              <a:rPr lang="hu-HU" altLang="hu-HU"/>
              <a:t>   vétség miatt  két évig terjedő szabadságvesztéssel büntetendő.</a:t>
            </a:r>
          </a:p>
          <a:p>
            <a:pPr>
              <a:lnSpc>
                <a:spcPct val="90000"/>
              </a:lnSpc>
            </a:pPr>
            <a:endParaRPr lang="hu-HU" altLang="hu-HU"/>
          </a:p>
          <a:p>
            <a:pPr>
              <a:lnSpc>
                <a:spcPct val="90000"/>
              </a:lnSpc>
              <a:buFontTx/>
              <a:buNone/>
            </a:pPr>
            <a:endParaRPr lang="hu-HU" altLang="hu-HU"/>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190E58A0-B8CB-D375-1E29-88AE2666016C}"/>
              </a:ext>
            </a:extLst>
          </p:cNvPr>
          <p:cNvSpPr>
            <a:spLocks noGrp="1" noChangeArrowheads="1"/>
          </p:cNvSpPr>
          <p:nvPr>
            <p:ph type="title" idx="4294967295"/>
          </p:nvPr>
        </p:nvSpPr>
        <p:spPr/>
        <p:txBody>
          <a:bodyPr/>
          <a:lstStyle/>
          <a:p>
            <a:r>
              <a:rPr lang="hu-HU" altLang="hu-HU" sz="4000"/>
              <a:t>Bűnpártolás minősített esetei, egyéb rendelkezések</a:t>
            </a:r>
          </a:p>
        </p:txBody>
      </p:sp>
      <p:sp>
        <p:nvSpPr>
          <p:cNvPr id="63491" name="Rectangle 3">
            <a:extLst>
              <a:ext uri="{FF2B5EF4-FFF2-40B4-BE49-F238E27FC236}">
                <a16:creationId xmlns:a16="http://schemas.microsoft.com/office/drawing/2014/main" id="{3FFAFCF6-4765-87D5-05A7-9C8C3C5A6E11}"/>
              </a:ext>
            </a:extLst>
          </p:cNvPr>
          <p:cNvSpPr>
            <a:spLocks noGrp="1" noChangeArrowheads="1"/>
          </p:cNvSpPr>
          <p:nvPr>
            <p:ph type="body" idx="4294967295"/>
          </p:nvPr>
        </p:nvSpPr>
        <p:spPr/>
        <p:txBody>
          <a:bodyPr/>
          <a:lstStyle/>
          <a:p>
            <a:pPr>
              <a:lnSpc>
                <a:spcPct val="80000"/>
              </a:lnSpc>
              <a:buFontTx/>
              <a:buNone/>
            </a:pPr>
            <a:r>
              <a:rPr lang="hu-HU" altLang="hu-HU" sz="800"/>
              <a:t> </a:t>
            </a:r>
            <a:r>
              <a:rPr lang="hu-HU" altLang="hu-HU" sz="1800" b="1"/>
              <a:t>(2) A büntetés bűntett miatt három évig terjedő szabadságvesztés, ha a bűnpártolást haszonszerzés végett követi el.</a:t>
            </a:r>
          </a:p>
          <a:p>
            <a:pPr>
              <a:lnSpc>
                <a:spcPct val="80000"/>
              </a:lnSpc>
              <a:buFontTx/>
              <a:buNone/>
            </a:pPr>
            <a:r>
              <a:rPr lang="hu-HU" altLang="hu-HU" sz="1800" b="1"/>
              <a:t> (3) A büntetés egytől öt évig terjedő szabadságvesztés, ha a bűnpártolást</a:t>
            </a:r>
            <a:r>
              <a:rPr lang="hu-HU" altLang="hu-HU" sz="1800" b="1" i="1"/>
              <a:t>     </a:t>
            </a:r>
          </a:p>
          <a:p>
            <a:r>
              <a:rPr lang="hu-HU" altLang="hu-HU" sz="1600" b="1"/>
              <a:t>a) a XIII., a XIV. vagy a XXIV. Fejezetben meghatározott bűncselekménnyel [kivéve az állam elleni bűncselekmény feljelentésének elmulasztása (262. § (1) bekezdés],</a:t>
            </a:r>
          </a:p>
          <a:p>
            <a:r>
              <a:rPr lang="hu-HU" altLang="hu-HU" sz="1600" b="1"/>
              <a:t>b) emberöléssel [160. § (1)–(3) és (5) bekezdés], emberrablással [190. § (1)–(4) bekezdés], emberkereskedelemmel [192. § (1)–(5) bekezdés], terrorcselekménnyel [314. § (1)–(2) bekezdés], terrorizmus finanszírozásával (318. §), jármű hatalomba kerítésével [320. § (1)–(2) bekezdés],</a:t>
            </a:r>
          </a:p>
          <a:p>
            <a:r>
              <a:rPr lang="hu-HU" altLang="hu-HU" sz="1600" b="1"/>
              <a:t>c) az a)–b) pontokban fel nem sorolt, életfogytig tartó szabadságvesztéssel is büntethető bűncselekménnyel  kapcsolatban követik el, vagy</a:t>
            </a:r>
          </a:p>
          <a:p>
            <a:r>
              <a:rPr lang="hu-HU" altLang="hu-HU" sz="1600" b="1"/>
              <a:t>d) hivatalos, külföldi hivatalos személy hivatali eljárása során, hivatali kötelessége megszegésével vagy közfeladatot ellátó személy eljárása során követi el.</a:t>
            </a:r>
          </a:p>
          <a:p>
            <a:pPr>
              <a:buFontTx/>
              <a:buNone/>
            </a:pPr>
            <a:r>
              <a:rPr lang="hu-HU" altLang="hu-HU" sz="1600" b="1"/>
              <a:t>(4) A (2) bekezdést és a (3) bekezdés d) pontját kivéve nem büntethető, aki az (1) bekezdés a) pontjában meghatározott bűnpártolást hozzátartozója érdekében követi el.</a:t>
            </a:r>
          </a:p>
          <a:p>
            <a:pPr algn="just">
              <a:lnSpc>
                <a:spcPct val="80000"/>
              </a:lnSpc>
              <a:buFontTx/>
              <a:buNone/>
            </a:pPr>
            <a:endParaRPr lang="hu-HU" altLang="hu-HU" sz="1600" b="1"/>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Cím 1">
            <a:extLst>
              <a:ext uri="{FF2B5EF4-FFF2-40B4-BE49-F238E27FC236}">
                <a16:creationId xmlns:a16="http://schemas.microsoft.com/office/drawing/2014/main" id="{4976A0FE-E821-54D6-59FB-8CEB904B064C}"/>
              </a:ext>
            </a:extLst>
          </p:cNvPr>
          <p:cNvSpPr>
            <a:spLocks noGrp="1" noChangeArrowheads="1"/>
          </p:cNvSpPr>
          <p:nvPr>
            <p:ph type="title" idx="4294967295"/>
          </p:nvPr>
        </p:nvSpPr>
        <p:spPr/>
        <p:txBody>
          <a:bodyPr/>
          <a:lstStyle/>
          <a:p>
            <a:r>
              <a:rPr lang="hu-HU" altLang="hu-HU" sz="3200"/>
              <a:t>Bűnpártolás és bűnsegély elhatárolása</a:t>
            </a:r>
          </a:p>
        </p:txBody>
      </p:sp>
      <p:sp>
        <p:nvSpPr>
          <p:cNvPr id="64515" name="Tartalom helye 2">
            <a:extLst>
              <a:ext uri="{FF2B5EF4-FFF2-40B4-BE49-F238E27FC236}">
                <a16:creationId xmlns:a16="http://schemas.microsoft.com/office/drawing/2014/main" id="{E1D181DA-31E5-0CA3-0A9C-E259DFCB5EAD}"/>
              </a:ext>
            </a:extLst>
          </p:cNvPr>
          <p:cNvSpPr>
            <a:spLocks noGrp="1" noChangeArrowheads="1"/>
          </p:cNvSpPr>
          <p:nvPr>
            <p:ph idx="4294967295"/>
          </p:nvPr>
        </p:nvSpPr>
        <p:spPr/>
        <p:txBody>
          <a:bodyPr/>
          <a:lstStyle/>
          <a:p>
            <a:r>
              <a:rPr lang="hu-HU" altLang="hu-HU" b="1"/>
              <a:t>BH2008. 173. </a:t>
            </a:r>
            <a:r>
              <a:rPr lang="hu-HU" altLang="hu-HU" b="1" i="1"/>
              <a:t>Nem bűnpártolást, hanem bűnsegélyt valósíthat meg a bűncselekmény elkövetőivel történt olyan </a:t>
            </a:r>
            <a:r>
              <a:rPr lang="hu-HU" altLang="hu-HU" b="1" i="1" u="sng">
                <a:solidFill>
                  <a:srgbClr val="FF0066"/>
                </a:solidFill>
              </a:rPr>
              <a:t>előzetes megállapodás</a:t>
            </a:r>
            <a:r>
              <a:rPr lang="hu-HU" altLang="hu-HU" b="1" i="1"/>
              <a:t>, amely a bűncselekményből származó előny biztosításában való közreműködésre irányul .</a:t>
            </a:r>
            <a:endParaRPr lang="hu-HU" altLang="hu-HU"/>
          </a:p>
          <a:p>
            <a:endParaRPr lang="hu-HU" altLang="hu-HU"/>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B2078C8D-3783-DF14-D4A1-890383678426}"/>
              </a:ext>
            </a:extLst>
          </p:cNvPr>
          <p:cNvSpPr>
            <a:spLocks noGrp="1"/>
          </p:cNvSpPr>
          <p:nvPr>
            <p:ph type="title"/>
          </p:nvPr>
        </p:nvSpPr>
        <p:spPr/>
        <p:txBody>
          <a:bodyPr/>
          <a:lstStyle/>
          <a:p>
            <a:r>
              <a:rPr lang="hu-HU" dirty="0"/>
              <a:t>Fogolyszökés (283.§)</a:t>
            </a:r>
          </a:p>
        </p:txBody>
      </p:sp>
    </p:spTree>
    <p:extLst>
      <p:ext uri="{BB962C8B-B14F-4D97-AF65-F5344CB8AC3E}">
        <p14:creationId xmlns:p14="http://schemas.microsoft.com/office/powerpoint/2010/main" val="27318886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áblázat 3">
            <a:extLst>
              <a:ext uri="{FF2B5EF4-FFF2-40B4-BE49-F238E27FC236}">
                <a16:creationId xmlns:a16="http://schemas.microsoft.com/office/drawing/2014/main" id="{E1D0B452-4A7D-A0C1-FAA7-251308E8DC7A}"/>
              </a:ext>
            </a:extLst>
          </p:cNvPr>
          <p:cNvGraphicFramePr>
            <a:graphicFrameLocks noGrp="1"/>
          </p:cNvGraphicFramePr>
          <p:nvPr/>
        </p:nvGraphicFramePr>
        <p:xfrm>
          <a:off x="1919289" y="115889"/>
          <a:ext cx="8569325" cy="7126288"/>
        </p:xfrm>
        <a:graphic>
          <a:graphicData uri="http://schemas.openxmlformats.org/drawingml/2006/table">
            <a:tbl>
              <a:tblPr/>
              <a:tblGrid>
                <a:gridCol w="2098675">
                  <a:extLst>
                    <a:ext uri="{9D8B030D-6E8A-4147-A177-3AD203B41FA5}">
                      <a16:colId xmlns:a16="http://schemas.microsoft.com/office/drawing/2014/main" val="20000"/>
                    </a:ext>
                  </a:extLst>
                </a:gridCol>
                <a:gridCol w="2097087">
                  <a:extLst>
                    <a:ext uri="{9D8B030D-6E8A-4147-A177-3AD203B41FA5}">
                      <a16:colId xmlns:a16="http://schemas.microsoft.com/office/drawing/2014/main" val="20001"/>
                    </a:ext>
                  </a:extLst>
                </a:gridCol>
                <a:gridCol w="2065338">
                  <a:extLst>
                    <a:ext uri="{9D8B030D-6E8A-4147-A177-3AD203B41FA5}">
                      <a16:colId xmlns:a16="http://schemas.microsoft.com/office/drawing/2014/main" val="20002"/>
                    </a:ext>
                  </a:extLst>
                </a:gridCol>
                <a:gridCol w="2308225">
                  <a:extLst>
                    <a:ext uri="{9D8B030D-6E8A-4147-A177-3AD203B41FA5}">
                      <a16:colId xmlns:a16="http://schemas.microsoft.com/office/drawing/2014/main" val="20003"/>
                    </a:ext>
                  </a:extLst>
                </a:gridCol>
              </a:tblGrid>
              <a:tr h="2108200">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ts val="1200"/>
                        </a:spcBef>
                        <a:spcAft>
                          <a:spcPts val="1200"/>
                        </a:spcAft>
                        <a:buClrTx/>
                        <a:buSzTx/>
                        <a:buFontTx/>
                        <a:buNone/>
                        <a:tabLst/>
                      </a:pPr>
                      <a:r>
                        <a:rPr kumimoji="0" lang="hu-HU" altLang="hu-HU" sz="20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Elkövetési magatartás,</a:t>
                      </a:r>
                      <a:endParaRPr kumimoji="0" lang="hu-HU" altLang="hu-HU"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ts val="1200"/>
                        </a:spcBef>
                        <a:spcAft>
                          <a:spcPts val="1200"/>
                        </a:spcAft>
                        <a:buClrTx/>
                        <a:buSzTx/>
                        <a:buFontTx/>
                        <a:buNone/>
                        <a:tabLst/>
                      </a:pPr>
                      <a:r>
                        <a:rPr kumimoji="0" lang="hu-HU" altLang="hu-HU" sz="20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célzat</a:t>
                      </a:r>
                      <a:endParaRPr kumimoji="0" lang="hu-HU" altLang="hu-HU"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6996" marR="6699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ts val="1200"/>
                        </a:spcBef>
                        <a:spcAft>
                          <a:spcPts val="1200"/>
                        </a:spcAft>
                        <a:buClrTx/>
                        <a:buSzTx/>
                        <a:buFontTx/>
                        <a:buNone/>
                        <a:tabLst/>
                      </a:pPr>
                      <a:r>
                        <a:rPr kumimoji="0" lang="hu-HU" altLang="hu-HU" sz="1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szökés </a:t>
                      </a:r>
                      <a:r>
                        <a:rPr kumimoji="0" lang="hu-HU" altLang="hu-HU"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a hatóság őrizetéből</a:t>
                      </a:r>
                    </a:p>
                    <a:p>
                      <a:pPr marL="0" marR="0" lvl="0" indent="0" algn="l" defTabSz="914400" rtl="0" eaLnBrk="1" fontAlgn="base" latinLnBrk="0" hangingPunct="1">
                        <a:lnSpc>
                          <a:spcPct val="100000"/>
                        </a:lnSpc>
                        <a:spcBef>
                          <a:spcPts val="1200"/>
                        </a:spcBef>
                        <a:spcAft>
                          <a:spcPts val="1200"/>
                        </a:spcAft>
                        <a:buClrTx/>
                        <a:buSzTx/>
                        <a:buFontTx/>
                        <a:buNone/>
                        <a:tabLst/>
                      </a:pPr>
                      <a:r>
                        <a:rPr kumimoji="0" lang="hu-HU" altLang="hu-HU"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(nincs célzat)</a:t>
                      </a:r>
                    </a:p>
                  </a:txBody>
                  <a:tcPr marL="66996" marR="6699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ts val="1200"/>
                        </a:spcBef>
                        <a:spcAft>
                          <a:spcPts val="1200"/>
                        </a:spcAft>
                        <a:buClrTx/>
                        <a:buSzTx/>
                        <a:buFontTx/>
                        <a:buNone/>
                        <a:tabLst/>
                      </a:pPr>
                      <a:r>
                        <a:rPr kumimoji="0" lang="hu-HU" altLang="hu-HU"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bizonyos engedélyezett </a:t>
                      </a:r>
                      <a:r>
                        <a:rPr kumimoji="0" lang="hu-HU" altLang="hu-HU" sz="1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területek </a:t>
                      </a:r>
                      <a:r>
                        <a:rPr kumimoji="0" lang="hu-HU" altLang="hu-HU"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jogellenes, , célzatos (a kivonás szándékával  történő)</a:t>
                      </a:r>
                      <a:r>
                        <a:rPr kumimoji="0" lang="hu-HU" altLang="hu-HU" sz="1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elhagyása</a:t>
                      </a:r>
                      <a:endParaRPr kumimoji="0" lang="hu-HU" altLang="hu-HU"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6996" marR="6699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ts val="1200"/>
                        </a:spcBef>
                        <a:spcAft>
                          <a:spcPts val="1200"/>
                        </a:spcAft>
                        <a:buClrTx/>
                        <a:buSzTx/>
                        <a:buFontTx/>
                        <a:buNone/>
                        <a:tabLst/>
                      </a:pPr>
                      <a:r>
                        <a:rPr kumimoji="0" lang="hu-HU" altLang="hu-HU"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kötelezettség megszegésével , a kivonás célzatával történő  </a:t>
                      </a:r>
                      <a:r>
                        <a:rPr kumimoji="0" lang="hu-HU" altLang="hu-HU" sz="1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vissza nem térés</a:t>
                      </a:r>
                      <a:endParaRPr kumimoji="0" lang="hu-HU" altLang="hu-HU"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ts val="1200"/>
                        </a:spcBef>
                        <a:spcAft>
                          <a:spcPts val="1200"/>
                        </a:spcAft>
                        <a:buClrTx/>
                        <a:buSzTx/>
                        <a:buFontTx/>
                        <a:buNone/>
                        <a:tabLst/>
                      </a:pPr>
                      <a:r>
                        <a:rPr kumimoji="0" lang="hu-HU" altLang="hu-HU" sz="1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a:t>
                      </a:r>
                      <a:endParaRPr kumimoji="0" lang="hu-HU" altLang="hu-HU"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6996" marR="6699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400300">
                <a:tc rowSpan="3">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ts val="1200"/>
                        </a:spcBef>
                        <a:spcAft>
                          <a:spcPts val="1200"/>
                        </a:spcAft>
                        <a:buClrTx/>
                        <a:buSzTx/>
                        <a:buFontTx/>
                        <a:buNone/>
                        <a:tabLst/>
                      </a:pPr>
                      <a:r>
                        <a:rPr kumimoji="0" lang="hu-HU" altLang="hu-HU" sz="20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Honnan</a:t>
                      </a:r>
                      <a:endParaRPr kumimoji="0" lang="hu-HU" altLang="hu-HU"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6996" marR="6699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ts val="1200"/>
                        </a:spcBef>
                        <a:spcAft>
                          <a:spcPts val="1200"/>
                        </a:spcAft>
                        <a:buClrTx/>
                        <a:buSzTx/>
                        <a:buFontTx/>
                        <a:buNone/>
                        <a:tabLst/>
                      </a:pPr>
                      <a:r>
                        <a:rPr kumimoji="0" lang="hu-HU" altLang="hu-HU" sz="1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büntetőeljárás alatt,</a:t>
                      </a:r>
                    </a:p>
                    <a:p>
                      <a:pPr marL="0" marR="0" lvl="0" indent="0" algn="l" defTabSz="914400" rtl="0" eaLnBrk="1" fontAlgn="base" latinLnBrk="0" hangingPunct="1">
                        <a:lnSpc>
                          <a:spcPct val="100000"/>
                        </a:lnSpc>
                        <a:spcBef>
                          <a:spcPts val="1200"/>
                        </a:spcBef>
                        <a:spcAft>
                          <a:spcPts val="1200"/>
                        </a:spcAft>
                        <a:buClrTx/>
                        <a:buSzTx/>
                        <a:buFontTx/>
                        <a:buNone/>
                        <a:tabLst/>
                      </a:pPr>
                      <a:r>
                        <a:rPr kumimoji="0" lang="hu-HU" altLang="hu-HU" sz="1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a szabadságvesztés</a:t>
                      </a:r>
                    </a:p>
                    <a:p>
                      <a:pPr marL="0" marR="0" lvl="0" indent="0" algn="l" defTabSz="914400" rtl="0" eaLnBrk="1" fontAlgn="base" latinLnBrk="0" hangingPunct="1">
                        <a:lnSpc>
                          <a:spcPct val="100000"/>
                        </a:lnSpc>
                        <a:spcBef>
                          <a:spcPts val="1200"/>
                        </a:spcBef>
                        <a:spcAft>
                          <a:spcPts val="1200"/>
                        </a:spcAft>
                        <a:buClrTx/>
                        <a:buSzTx/>
                        <a:buFontTx/>
                        <a:buNone/>
                        <a:tabLst/>
                      </a:pPr>
                      <a:r>
                        <a:rPr kumimoji="0" lang="hu-HU" altLang="hu-HU" sz="1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vagy az elzárás során</a:t>
                      </a:r>
                    </a:p>
                  </a:txBody>
                  <a:tcPr marL="66996" marR="6699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ts val="1200"/>
                        </a:spcBef>
                        <a:spcAft>
                          <a:spcPts val="1200"/>
                        </a:spcAft>
                        <a:buClrTx/>
                        <a:buSzTx/>
                        <a:buFontTx/>
                        <a:buNone/>
                        <a:tabLst/>
                      </a:pPr>
                      <a:r>
                        <a:rPr kumimoji="0" lang="hu-HU" altLang="hu-HU" sz="1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a bűnügyi felügyelet súlyosabb, „házi őrizettel” járó formája körében elrendelt hely</a:t>
                      </a:r>
                    </a:p>
                    <a:p>
                      <a:pPr marL="0" marR="0" lvl="0" indent="0" algn="l" defTabSz="914400" rtl="0" eaLnBrk="1" fontAlgn="base" latinLnBrk="0" hangingPunct="1">
                        <a:lnSpc>
                          <a:spcPct val="100000"/>
                        </a:lnSpc>
                        <a:spcBef>
                          <a:spcPts val="1200"/>
                        </a:spcBef>
                        <a:spcAft>
                          <a:spcPts val="1200"/>
                        </a:spcAft>
                        <a:buClrTx/>
                        <a:buSzTx/>
                        <a:buFontTx/>
                        <a:buNone/>
                        <a:tabLst/>
                      </a:pPr>
                      <a:r>
                        <a:rPr kumimoji="0" lang="hu-HU" altLang="hu-HU" sz="16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a:t>
                      </a:r>
                      <a:endParaRPr kumimoji="0" lang="hu-HU" altLang="hu-HU" sz="1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6996" marR="6699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3">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ts val="1200"/>
                        </a:spcBef>
                        <a:spcAft>
                          <a:spcPts val="1200"/>
                        </a:spcAft>
                        <a:buClrTx/>
                        <a:buSzTx/>
                        <a:buFontTx/>
                        <a:buNone/>
                        <a:tabLst/>
                      </a:pPr>
                      <a:r>
                        <a:rPr kumimoji="0" lang="hu-HU" altLang="hu-HU" sz="1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a büntetés végrehajtása során</a:t>
                      </a:r>
                    </a:p>
                    <a:p>
                      <a:pPr marL="0" marR="0" lvl="0" indent="0" algn="l" defTabSz="914400" rtl="0" eaLnBrk="1" fontAlgn="base" latinLnBrk="0" hangingPunct="1">
                        <a:lnSpc>
                          <a:spcPct val="100000"/>
                        </a:lnSpc>
                        <a:spcBef>
                          <a:spcPts val="1200"/>
                        </a:spcBef>
                        <a:spcAft>
                          <a:spcPts val="1200"/>
                        </a:spcAft>
                        <a:buClrTx/>
                        <a:buSzTx/>
                        <a:buFont typeface="Times New Roman" panose="02020603050405020304" pitchFamily="18" charset="0"/>
                        <a:buChar char="-"/>
                        <a:tabLst/>
                      </a:pPr>
                      <a:r>
                        <a:rPr kumimoji="0" lang="hu-HU" altLang="hu-HU" sz="1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félbeszakításról</a:t>
                      </a:r>
                    </a:p>
                    <a:p>
                      <a:pPr marL="0" marR="0" lvl="0" indent="0" algn="l" defTabSz="914400" rtl="0" eaLnBrk="1" fontAlgn="base" latinLnBrk="0" hangingPunct="1">
                        <a:lnSpc>
                          <a:spcPct val="100000"/>
                        </a:lnSpc>
                        <a:spcBef>
                          <a:spcPts val="1200"/>
                        </a:spcBef>
                        <a:spcAft>
                          <a:spcPts val="1200"/>
                        </a:spcAft>
                        <a:buClrTx/>
                        <a:buSzTx/>
                        <a:buFont typeface="Times New Roman" panose="02020603050405020304" pitchFamily="18" charset="0"/>
                        <a:buChar char="-"/>
                        <a:tabLst/>
                      </a:pPr>
                      <a:r>
                        <a:rPr kumimoji="0" lang="hu-HU" altLang="hu-HU" sz="1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eltávozásról,</a:t>
                      </a:r>
                    </a:p>
                    <a:p>
                      <a:pPr marL="0" marR="0" lvl="0" indent="0" algn="l" defTabSz="914400" rtl="0" eaLnBrk="1" fontAlgn="base" latinLnBrk="0" hangingPunct="1">
                        <a:lnSpc>
                          <a:spcPct val="100000"/>
                        </a:lnSpc>
                        <a:spcBef>
                          <a:spcPts val="1200"/>
                        </a:spcBef>
                        <a:spcAft>
                          <a:spcPts val="1200"/>
                        </a:spcAft>
                        <a:buClrTx/>
                        <a:buSzTx/>
                        <a:buFont typeface="Times New Roman" panose="02020603050405020304" pitchFamily="18" charset="0"/>
                        <a:buChar char="-"/>
                        <a:tabLst/>
                      </a:pPr>
                      <a:r>
                        <a:rPr kumimoji="0" lang="hu-HU" altLang="hu-HU" sz="1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rövid tartalmú eltávozásról</a:t>
                      </a:r>
                    </a:p>
                    <a:p>
                      <a:pPr marL="0" marR="0" lvl="0" indent="0" algn="l" defTabSz="914400" rtl="0" eaLnBrk="1" fontAlgn="base" latinLnBrk="0" hangingPunct="1">
                        <a:lnSpc>
                          <a:spcPct val="100000"/>
                        </a:lnSpc>
                        <a:spcBef>
                          <a:spcPts val="1200"/>
                        </a:spcBef>
                        <a:spcAft>
                          <a:spcPts val="1200"/>
                        </a:spcAft>
                        <a:buClrTx/>
                        <a:buSzTx/>
                        <a:buFont typeface="Times New Roman" panose="02020603050405020304" pitchFamily="18" charset="0"/>
                        <a:buChar char="-"/>
                        <a:tabLst/>
                      </a:pPr>
                      <a:r>
                        <a:rPr kumimoji="0" lang="hu-HU" altLang="hu-HU" sz="1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kimaradásról</a:t>
                      </a:r>
                    </a:p>
                  </a:txBody>
                  <a:tcPr marL="66996" marR="6699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454150">
                <a:tc vMerge="1">
                  <a:txBody>
                    <a:bodyPr/>
                    <a:lstStyle/>
                    <a:p>
                      <a:endParaRPr lang="hu-HU"/>
                    </a:p>
                  </a:txBody>
                  <a:tcPr/>
                </a:tc>
                <a:tc vMerge="1">
                  <a:txBody>
                    <a:bodyPr/>
                    <a:lstStyle/>
                    <a:p>
                      <a:endParaRPr lang="hu-HU"/>
                    </a:p>
                  </a:txBody>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ts val="1200"/>
                        </a:spcBef>
                        <a:spcAft>
                          <a:spcPts val="1200"/>
                        </a:spcAft>
                        <a:buClrTx/>
                        <a:buSzTx/>
                        <a:buFontTx/>
                        <a:buNone/>
                        <a:tabLst/>
                      </a:pPr>
                      <a:r>
                        <a:rPr kumimoji="0" lang="hu-HU" altLang="hu-HU" sz="1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ideiglenes kiadatási illetve átadási bűnügyi felügyelet körében elrendelt hely</a:t>
                      </a:r>
                    </a:p>
                  </a:txBody>
                  <a:tcPr marL="66996" marR="6699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hu-HU"/>
                    </a:p>
                  </a:txBody>
                  <a:tcPr/>
                </a:tc>
                <a:extLst>
                  <a:ext uri="{0D108BD9-81ED-4DB2-BD59-A6C34878D82A}">
                    <a16:rowId xmlns:a16="http://schemas.microsoft.com/office/drawing/2014/main" val="10002"/>
                  </a:ext>
                </a:extLst>
              </a:tr>
              <a:tr h="1163638">
                <a:tc vMerge="1">
                  <a:txBody>
                    <a:bodyPr/>
                    <a:lstStyle/>
                    <a:p>
                      <a:endParaRPr lang="hu-HU"/>
                    </a:p>
                  </a:txBody>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ts val="1200"/>
                        </a:spcBef>
                        <a:spcAft>
                          <a:spcPts val="1200"/>
                        </a:spcAft>
                        <a:buClrTx/>
                        <a:buSzTx/>
                        <a:buFontTx/>
                        <a:buNone/>
                        <a:tabLst/>
                      </a:pPr>
                      <a:r>
                        <a:rPr kumimoji="0" lang="hu-HU" altLang="hu-HU" sz="1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szabálysértési őrizet, vagy szabálysértési elzárás során</a:t>
                      </a:r>
                    </a:p>
                  </a:txBody>
                  <a:tcPr marL="66996" marR="6699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ts val="1200"/>
                        </a:spcBef>
                        <a:spcAft>
                          <a:spcPts val="1200"/>
                        </a:spcAft>
                        <a:buClrTx/>
                        <a:buSzTx/>
                        <a:buFontTx/>
                        <a:buNone/>
                        <a:tabLst/>
                      </a:pPr>
                      <a:r>
                        <a:rPr kumimoji="0" lang="hu-HU" altLang="hu-HU" sz="1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reintegrációs őrizet kapcsán engedélyezett hely</a:t>
                      </a:r>
                    </a:p>
                  </a:txBody>
                  <a:tcPr marL="66996" marR="6699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hu-HU"/>
                    </a:p>
                  </a:txBody>
                  <a:tcPr/>
                </a:tc>
                <a:extLst>
                  <a:ext uri="{0D108BD9-81ED-4DB2-BD59-A6C34878D82A}">
                    <a16:rowId xmlns:a16="http://schemas.microsoft.com/office/drawing/2014/main" val="10003"/>
                  </a:ext>
                </a:extLst>
              </a:tr>
            </a:tbl>
          </a:graphicData>
        </a:graphic>
      </p:graphicFrame>
      <p:sp>
        <p:nvSpPr>
          <p:cNvPr id="68632" name="Rectangle 1">
            <a:extLst>
              <a:ext uri="{FF2B5EF4-FFF2-40B4-BE49-F238E27FC236}">
                <a16:creationId xmlns:a16="http://schemas.microsoft.com/office/drawing/2014/main" id="{DFAF40E8-7D31-FCAA-EBDD-6AB857C57444}"/>
              </a:ext>
            </a:extLst>
          </p:cNvPr>
          <p:cNvSpPr>
            <a:spLocks noChangeArrowheads="1"/>
          </p:cNvSpPr>
          <p:nvPr/>
        </p:nvSpPr>
        <p:spPr bwMode="auto">
          <a:xfrm>
            <a:off x="3282951" y="136155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hu-HU" altLang="hu-HU" sz="180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4">
            <a:extLst>
              <a:ext uri="{FF2B5EF4-FFF2-40B4-BE49-F238E27FC236}">
                <a16:creationId xmlns:a16="http://schemas.microsoft.com/office/drawing/2014/main" id="{A6088BF0-B8A5-F84A-5E0D-596EB3D47EF8}"/>
              </a:ext>
            </a:extLst>
          </p:cNvPr>
          <p:cNvSpPr>
            <a:spLocks noGrp="1" noChangeArrowheads="1"/>
          </p:cNvSpPr>
          <p:nvPr>
            <p:ph type="title"/>
          </p:nvPr>
        </p:nvSpPr>
        <p:spPr>
          <a:xfrm>
            <a:off x="1703388" y="188913"/>
            <a:ext cx="8496300" cy="792162"/>
          </a:xfrm>
        </p:spPr>
        <p:txBody>
          <a:bodyPr>
            <a:normAutofit fontScale="90000"/>
          </a:bodyPr>
          <a:lstStyle/>
          <a:p>
            <a:r>
              <a:rPr lang="hu-HU" altLang="hu-HU" sz="1800"/>
              <a:t>2013. évi CCXL. törvény</a:t>
            </a:r>
            <a:br>
              <a:rPr lang="hu-HU" altLang="hu-HU" sz="1800" b="1"/>
            </a:br>
            <a:r>
              <a:rPr lang="hu-HU" altLang="hu-HU" sz="1800" b="1"/>
              <a:t>a büntetések, az intézkedések, egyes kényszerintézkedések és a szabálysértési elzárás végrehajtásáról</a:t>
            </a:r>
          </a:p>
        </p:txBody>
      </p:sp>
      <p:sp>
        <p:nvSpPr>
          <p:cNvPr id="70659" name="Rectangle 5">
            <a:extLst>
              <a:ext uri="{FF2B5EF4-FFF2-40B4-BE49-F238E27FC236}">
                <a16:creationId xmlns:a16="http://schemas.microsoft.com/office/drawing/2014/main" id="{5AD5A8C2-0285-9EB0-C7B2-2038AAB5D6F7}"/>
              </a:ext>
            </a:extLst>
          </p:cNvPr>
          <p:cNvSpPr>
            <a:spLocks noGrp="1" noChangeArrowheads="1"/>
          </p:cNvSpPr>
          <p:nvPr>
            <p:ph sz="half" idx="1"/>
          </p:nvPr>
        </p:nvSpPr>
        <p:spPr>
          <a:xfrm>
            <a:off x="1703388" y="1412875"/>
            <a:ext cx="3600450" cy="4679950"/>
          </a:xfrm>
          <a:ln w="57150">
            <a:solidFill>
              <a:schemeClr val="hlink"/>
            </a:solidFill>
            <a:miter lim="800000"/>
            <a:headEnd/>
            <a:tailEnd/>
          </a:ln>
        </p:spPr>
        <p:txBody>
          <a:bodyPr/>
          <a:lstStyle/>
          <a:p>
            <a:pPr>
              <a:buFontTx/>
              <a:buNone/>
            </a:pPr>
            <a:r>
              <a:rPr lang="hu-HU" altLang="hu-HU" sz="1400" b="1"/>
              <a:t>116. §</a:t>
            </a:r>
            <a:r>
              <a:rPr lang="hu-HU" altLang="hu-HU" sz="1400"/>
              <a:t> (1) Fontos okból - így különösen az elítélt személyi vagy családi körülményei, egészségi állapota miatt - a szabadságvesztés végrehajtása hivatalból vagy kérelemre </a:t>
            </a:r>
            <a:r>
              <a:rPr lang="hu-HU" altLang="hu-HU" sz="1400" b="1" u="sng">
                <a:solidFill>
                  <a:schemeClr val="hlink"/>
                </a:solidFill>
              </a:rPr>
              <a:t>félbeszakítható</a:t>
            </a:r>
            <a:r>
              <a:rPr lang="hu-HU" altLang="hu-HU" sz="1400" u="sng">
                <a:solidFill>
                  <a:schemeClr val="hlink"/>
                </a:solidFill>
              </a:rPr>
              <a:t>,</a:t>
            </a:r>
            <a:r>
              <a:rPr lang="hu-HU" altLang="hu-HU" sz="1400"/>
              <a:t> erről</a:t>
            </a:r>
            <a:endParaRPr lang="hu-HU" altLang="hu-HU" sz="1400" i="1"/>
          </a:p>
          <a:p>
            <a:pPr>
              <a:buFontTx/>
              <a:buNone/>
            </a:pPr>
            <a:r>
              <a:rPr lang="hu-HU" altLang="hu-HU" sz="1400" i="1"/>
              <a:t>        a) </a:t>
            </a:r>
            <a:r>
              <a:rPr lang="hu-HU" altLang="hu-HU" sz="1400"/>
              <a:t>egy naptári évben harminc napig terjedő időtartamra a parancsnok,</a:t>
            </a:r>
            <a:endParaRPr lang="hu-HU" altLang="hu-HU" sz="1400" i="1"/>
          </a:p>
          <a:p>
            <a:pPr>
              <a:buFontTx/>
              <a:buNone/>
            </a:pPr>
            <a:r>
              <a:rPr lang="hu-HU" altLang="hu-HU" sz="1400" i="1"/>
              <a:t>       b) </a:t>
            </a:r>
            <a:r>
              <a:rPr lang="hu-HU" altLang="hu-HU" sz="1400"/>
              <a:t>egy naptári évben harmincegy naptól kilencven napig terjedő időtartamra az országos parancsnok,</a:t>
            </a:r>
            <a:endParaRPr lang="hu-HU" altLang="hu-HU" sz="1400" i="1"/>
          </a:p>
          <a:p>
            <a:pPr>
              <a:buFontTx/>
              <a:buNone/>
            </a:pPr>
            <a:r>
              <a:rPr lang="hu-HU" altLang="hu-HU" sz="1400" i="1"/>
              <a:t>        c) </a:t>
            </a:r>
            <a:r>
              <a:rPr lang="hu-HU" altLang="hu-HU" sz="1400"/>
              <a:t>a</a:t>
            </a:r>
            <a:r>
              <a:rPr lang="hu-HU" altLang="hu-HU" sz="1400" i="1"/>
              <a:t> b) </a:t>
            </a:r>
            <a:r>
              <a:rPr lang="hu-HU" altLang="hu-HU" sz="1400"/>
              <a:t>pontban szabályozottnál hosszabb időre a büntetés-végrehajtásért felelős miniszter dönt.</a:t>
            </a:r>
          </a:p>
        </p:txBody>
      </p:sp>
      <p:sp>
        <p:nvSpPr>
          <p:cNvPr id="70660" name="Rectangle 6">
            <a:extLst>
              <a:ext uri="{FF2B5EF4-FFF2-40B4-BE49-F238E27FC236}">
                <a16:creationId xmlns:a16="http://schemas.microsoft.com/office/drawing/2014/main" id="{C0F0F479-AF83-E0FC-5E7A-22A3AEBEF090}"/>
              </a:ext>
            </a:extLst>
          </p:cNvPr>
          <p:cNvSpPr>
            <a:spLocks noGrp="1" noChangeArrowheads="1"/>
          </p:cNvSpPr>
          <p:nvPr>
            <p:ph sz="quarter" idx="2"/>
          </p:nvPr>
        </p:nvSpPr>
        <p:spPr>
          <a:xfrm>
            <a:off x="5951539" y="981076"/>
            <a:ext cx="4402137" cy="2805113"/>
          </a:xfrm>
          <a:ln w="57150">
            <a:solidFill>
              <a:schemeClr val="folHlink"/>
            </a:solidFill>
            <a:miter lim="800000"/>
            <a:headEnd/>
            <a:tailEnd/>
          </a:ln>
        </p:spPr>
        <p:txBody>
          <a:bodyPr/>
          <a:lstStyle/>
          <a:p>
            <a:pPr>
              <a:buFontTx/>
              <a:buNone/>
            </a:pPr>
            <a:r>
              <a:rPr lang="hu-HU" altLang="hu-HU" sz="1400" b="1"/>
              <a:t>180. §</a:t>
            </a:r>
            <a:r>
              <a:rPr lang="hu-HU" altLang="hu-HU" sz="1400"/>
              <a:t> (1) </a:t>
            </a:r>
            <a:r>
              <a:rPr lang="hu-HU" altLang="hu-HU" sz="1400" b="1" u="sng">
                <a:solidFill>
                  <a:schemeClr val="folHlink"/>
                </a:solidFill>
              </a:rPr>
              <a:t>Eltávozás</a:t>
            </a:r>
            <a:r>
              <a:rPr lang="hu-HU" altLang="hu-HU" sz="1400"/>
              <a:t> kizárólag akkor engedélyezhető, ha az elítélt a szabadságvesztésből a büntetés egyharmadát letöltötte, és fegyházban legalább egy évet, börtönben legalább fél évet, fogházban legalább három hónapot kitöltött.</a:t>
            </a:r>
          </a:p>
          <a:p>
            <a:pPr>
              <a:buFontTx/>
              <a:buNone/>
            </a:pPr>
            <a:r>
              <a:rPr lang="hu-HU" altLang="hu-HU" sz="1400"/>
              <a:t>  (2) Az eltávozás tartama évente fegyházban legfeljebb öt nap, börtönben legfeljebb tíz nap, fogházban és az átmeneti részlegen legfeljebb tizenöt nap. Ha az elítélt fizetett szabadsággal rendelkezik, az eltávozást a fizetett szabadságba be kell számítani.</a:t>
            </a:r>
          </a:p>
        </p:txBody>
      </p:sp>
      <p:sp>
        <p:nvSpPr>
          <p:cNvPr id="70661" name="Rectangle 7">
            <a:extLst>
              <a:ext uri="{FF2B5EF4-FFF2-40B4-BE49-F238E27FC236}">
                <a16:creationId xmlns:a16="http://schemas.microsoft.com/office/drawing/2014/main" id="{BB2B3848-4EF3-CBA2-AE9B-504566EB5487}"/>
              </a:ext>
            </a:extLst>
          </p:cNvPr>
          <p:cNvSpPr>
            <a:spLocks noGrp="1" noChangeArrowheads="1"/>
          </p:cNvSpPr>
          <p:nvPr>
            <p:ph sz="quarter" idx="3"/>
          </p:nvPr>
        </p:nvSpPr>
        <p:spPr>
          <a:xfrm>
            <a:off x="5808664" y="3938588"/>
            <a:ext cx="4402137" cy="2919412"/>
          </a:xfrm>
          <a:ln w="57150">
            <a:solidFill>
              <a:srgbClr val="FF0066"/>
            </a:solidFill>
            <a:miter lim="800000"/>
            <a:headEnd/>
            <a:tailEnd/>
          </a:ln>
        </p:spPr>
        <p:txBody>
          <a:bodyPr/>
          <a:lstStyle/>
          <a:p>
            <a:pPr>
              <a:buFontTx/>
              <a:buNone/>
            </a:pPr>
            <a:endParaRPr lang="hu-HU" altLang="hu-HU" sz="1400" b="1"/>
          </a:p>
          <a:p>
            <a:pPr>
              <a:buFontTx/>
              <a:buNone/>
            </a:pPr>
            <a:r>
              <a:rPr lang="hu-HU" altLang="hu-HU" sz="1400" b="1"/>
              <a:t>179. §</a:t>
            </a:r>
            <a:r>
              <a:rPr lang="hu-HU" altLang="hu-HU" sz="1400"/>
              <a:t> (1) </a:t>
            </a:r>
            <a:r>
              <a:rPr lang="hu-HU" altLang="hu-HU" sz="1400" b="1" u="sng">
                <a:solidFill>
                  <a:srgbClr val="FF0066"/>
                </a:solidFill>
              </a:rPr>
              <a:t>Kimaradás</a:t>
            </a:r>
            <a:r>
              <a:rPr lang="hu-HU" altLang="hu-HU" sz="1400" b="1" u="sng"/>
              <a:t> </a:t>
            </a:r>
            <a:r>
              <a:rPr lang="hu-HU" altLang="hu-HU" sz="1400"/>
              <a:t>annak az elítéltnek engedélyezhető, aki a szabadságvesztésből a büntetés egyharmadát letöltötte, és fegyházban legalább egy évet, börtönben legalább hat hónapot, fogházban legalább három hónapot kitöltött, vagy akit átmeneti részlegre helyeztek.</a:t>
            </a:r>
          </a:p>
          <a:p>
            <a:pPr>
              <a:buFontTx/>
              <a:buNone/>
            </a:pPr>
            <a:r>
              <a:rPr lang="hu-HU" altLang="hu-HU" sz="1400"/>
              <a:t>       (2) A kimaradás tartama a huszonnégy órát nem haladhatja meg. A kimaradás idejére a bv. intézet parancsnoka - az elítélt letétben lévő pénze terhére - költőpénz kiadását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ím 1">
            <a:extLst>
              <a:ext uri="{FF2B5EF4-FFF2-40B4-BE49-F238E27FC236}">
                <a16:creationId xmlns:a16="http://schemas.microsoft.com/office/drawing/2014/main" id="{53858D78-7667-8813-19AB-499EC7055C2B}"/>
              </a:ext>
            </a:extLst>
          </p:cNvPr>
          <p:cNvSpPr>
            <a:spLocks noGrp="1" noChangeArrowheads="1"/>
          </p:cNvSpPr>
          <p:nvPr>
            <p:ph type="title"/>
          </p:nvPr>
        </p:nvSpPr>
        <p:spPr>
          <a:xfrm>
            <a:off x="1981200" y="274638"/>
            <a:ext cx="8229600" cy="647700"/>
          </a:xfrm>
        </p:spPr>
        <p:txBody>
          <a:bodyPr>
            <a:normAutofit fontScale="90000"/>
          </a:bodyPr>
          <a:lstStyle/>
          <a:p>
            <a:r>
              <a:rPr lang="hu-HU" altLang="hu-HU"/>
              <a:t>Vizsgakérdések I.</a:t>
            </a:r>
          </a:p>
        </p:txBody>
      </p:sp>
      <p:sp>
        <p:nvSpPr>
          <p:cNvPr id="4" name="Tartalom helye 3">
            <a:extLst>
              <a:ext uri="{FF2B5EF4-FFF2-40B4-BE49-F238E27FC236}">
                <a16:creationId xmlns:a16="http://schemas.microsoft.com/office/drawing/2014/main" id="{331BEF10-73C3-1475-B6D6-C2E45C427E51}"/>
              </a:ext>
            </a:extLst>
          </p:cNvPr>
          <p:cNvSpPr>
            <a:spLocks noGrp="1"/>
          </p:cNvSpPr>
          <p:nvPr>
            <p:ph sz="half" idx="1"/>
          </p:nvPr>
        </p:nvSpPr>
        <p:spPr>
          <a:xfrm>
            <a:off x="1981200" y="1196975"/>
            <a:ext cx="4038600" cy="5386388"/>
          </a:xfrm>
        </p:spPr>
        <p:txBody>
          <a:bodyPr>
            <a:normAutofit lnSpcReduction="10000"/>
          </a:bodyPr>
          <a:lstStyle/>
          <a:p>
            <a:pPr>
              <a:lnSpc>
                <a:spcPct val="107000"/>
              </a:lnSpc>
              <a:buFont typeface="+mj-lt"/>
              <a:buAutoNum type="arabicPeriod"/>
              <a:defRPr/>
            </a:pPr>
            <a:r>
              <a:rPr lang="hu-HU" sz="1800" kern="100" dirty="0">
                <a:latin typeface="Calibri" panose="020F0502020204030204" pitchFamily="34" charset="0"/>
                <a:ea typeface="Calibri" panose="020F0502020204030204" pitchFamily="34" charset="0"/>
                <a:cs typeface="Times New Roman" panose="02020603050405020304" pitchFamily="18" charset="0"/>
              </a:rPr>
              <a:t>Minősített adattal visszaélés.</a:t>
            </a:r>
          </a:p>
          <a:p>
            <a:pPr>
              <a:lnSpc>
                <a:spcPct val="107000"/>
              </a:lnSpc>
              <a:buFont typeface="+mj-lt"/>
              <a:buAutoNum type="arabicPeriod"/>
              <a:defRPr/>
            </a:pPr>
            <a:r>
              <a:rPr lang="hu-HU" sz="1800" kern="100" dirty="0">
                <a:latin typeface="Calibri" panose="020F0502020204030204" pitchFamily="34" charset="0"/>
                <a:ea typeface="Calibri" panose="020F0502020204030204" pitchFamily="34" charset="0"/>
                <a:cs typeface="Times New Roman" panose="02020603050405020304" pitchFamily="18" charset="0"/>
              </a:rPr>
              <a:t>Hamis vád. Hatóság félrevezetése. </a:t>
            </a:r>
          </a:p>
          <a:p>
            <a:pPr>
              <a:lnSpc>
                <a:spcPct val="107000"/>
              </a:lnSpc>
              <a:buFont typeface="+mj-lt"/>
              <a:buAutoNum type="arabicPeriod"/>
              <a:defRPr/>
            </a:pPr>
            <a:r>
              <a:rPr lang="hu-HU" sz="1800" kern="100" dirty="0">
                <a:latin typeface="Calibri" panose="020F0502020204030204" pitchFamily="34" charset="0"/>
                <a:ea typeface="Calibri" panose="020F0502020204030204" pitchFamily="34" charset="0"/>
                <a:cs typeface="Times New Roman" panose="02020603050405020304" pitchFamily="18" charset="0"/>
              </a:rPr>
              <a:t>Hamis tanúzás. Hamis tanúzásra felhívás. </a:t>
            </a:r>
          </a:p>
          <a:p>
            <a:pPr>
              <a:lnSpc>
                <a:spcPct val="107000"/>
              </a:lnSpc>
              <a:buFont typeface="+mj-lt"/>
              <a:buAutoNum type="arabicPeriod"/>
              <a:defRPr/>
            </a:pPr>
            <a:r>
              <a:rPr lang="hu-HU" sz="1800" kern="100" dirty="0">
                <a:latin typeface="Calibri" panose="020F0502020204030204" pitchFamily="34" charset="0"/>
                <a:ea typeface="Calibri" panose="020F0502020204030204" pitchFamily="34" charset="0"/>
                <a:cs typeface="Times New Roman" panose="02020603050405020304" pitchFamily="18" charset="0"/>
              </a:rPr>
              <a:t>Bűnpártolás. Fogolyszökés. </a:t>
            </a:r>
          </a:p>
          <a:p>
            <a:pPr>
              <a:lnSpc>
                <a:spcPct val="107000"/>
              </a:lnSpc>
              <a:buFont typeface="+mj-lt"/>
              <a:buAutoNum type="arabicPeriod"/>
              <a:defRPr/>
            </a:pPr>
            <a:r>
              <a:rPr lang="hu-HU" sz="1800" kern="100" dirty="0">
                <a:latin typeface="Calibri" panose="020F0502020204030204" pitchFamily="34" charset="0"/>
                <a:ea typeface="Calibri" panose="020F0502020204030204" pitchFamily="34" charset="0"/>
                <a:cs typeface="Times New Roman" panose="02020603050405020304" pitchFamily="18" charset="0"/>
              </a:rPr>
              <a:t>Ügyvédi visszaélés, Zugírászat.</a:t>
            </a:r>
          </a:p>
          <a:p>
            <a:pPr>
              <a:lnSpc>
                <a:spcPct val="107000"/>
              </a:lnSpc>
              <a:buFont typeface="+mj-lt"/>
              <a:buAutoNum type="arabicPeriod"/>
              <a:defRPr/>
            </a:pPr>
            <a:r>
              <a:rPr lang="hu-HU" sz="1800" kern="100" dirty="0">
                <a:latin typeface="Calibri" panose="020F0502020204030204" pitchFamily="34" charset="0"/>
                <a:ea typeface="Calibri" panose="020F0502020204030204" pitchFamily="34" charset="0"/>
                <a:cs typeface="Times New Roman" panose="02020603050405020304" pitchFamily="18" charset="0"/>
              </a:rPr>
              <a:t>Vesztegetés. Vesztegetés elfogadása.</a:t>
            </a:r>
          </a:p>
          <a:p>
            <a:pPr>
              <a:lnSpc>
                <a:spcPct val="107000"/>
              </a:lnSpc>
              <a:buFont typeface="+mj-lt"/>
              <a:buAutoNum type="arabicPeriod"/>
              <a:defRPr/>
            </a:pPr>
            <a:r>
              <a:rPr lang="hu-HU" sz="1800" kern="100" dirty="0">
                <a:latin typeface="Calibri" panose="020F0502020204030204" pitchFamily="34" charset="0"/>
                <a:ea typeface="Calibri" panose="020F0502020204030204" pitchFamily="34" charset="0"/>
                <a:cs typeface="Times New Roman" panose="02020603050405020304" pitchFamily="18" charset="0"/>
              </a:rPr>
              <a:t>Hivatali vesztegetés. Hivatali vesztegetés elfogadása.</a:t>
            </a:r>
          </a:p>
          <a:p>
            <a:pPr>
              <a:lnSpc>
                <a:spcPct val="107000"/>
              </a:lnSpc>
              <a:buFont typeface="+mj-lt"/>
              <a:buAutoNum type="arabicPeriod"/>
              <a:defRPr/>
            </a:pPr>
            <a:r>
              <a:rPr lang="hu-HU" sz="1800" kern="100" dirty="0">
                <a:latin typeface="Calibri" panose="020F0502020204030204" pitchFamily="34" charset="0"/>
                <a:ea typeface="Calibri" panose="020F0502020204030204" pitchFamily="34" charset="0"/>
                <a:cs typeface="Times New Roman" panose="02020603050405020304" pitchFamily="18" charset="0"/>
              </a:rPr>
              <a:t>Hivatali visszaélés, Közfeladati helyzettel visszaélés.</a:t>
            </a:r>
          </a:p>
          <a:p>
            <a:pPr>
              <a:lnSpc>
                <a:spcPct val="107000"/>
              </a:lnSpc>
              <a:buFont typeface="+mj-lt"/>
              <a:buAutoNum type="arabicPeriod"/>
              <a:defRPr/>
            </a:pPr>
            <a:r>
              <a:rPr lang="hu-HU" sz="1800" kern="100" dirty="0">
                <a:latin typeface="Calibri" panose="020F0502020204030204" pitchFamily="34" charset="0"/>
                <a:ea typeface="Calibri" panose="020F0502020204030204" pitchFamily="34" charset="0"/>
                <a:cs typeface="Times New Roman" panose="02020603050405020304" pitchFamily="18" charset="0"/>
              </a:rPr>
              <a:t>Bántalmazás hivatalos eljárásban. Kényszervallatás. Jogellenes </a:t>
            </a:r>
            <a:r>
              <a:rPr lang="hu-HU" sz="1800" kern="100" dirty="0" err="1">
                <a:latin typeface="Calibri" panose="020F0502020204030204" pitchFamily="34" charset="0"/>
                <a:ea typeface="Calibri" panose="020F0502020204030204" pitchFamily="34" charset="0"/>
                <a:cs typeface="Times New Roman" panose="02020603050405020304" pitchFamily="18" charset="0"/>
              </a:rPr>
              <a:t>fogvatartás</a:t>
            </a:r>
            <a:endParaRPr lang="hu-HU" sz="1800"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Font typeface="+mj-lt"/>
              <a:buAutoNum type="arabicPeriod"/>
              <a:defRPr/>
            </a:pPr>
            <a:r>
              <a:rPr lang="hu-HU" sz="1800" kern="100" dirty="0">
                <a:latin typeface="Calibri" panose="020F0502020204030204" pitchFamily="34" charset="0"/>
                <a:ea typeface="Calibri" panose="020F0502020204030204" pitchFamily="34" charset="0"/>
                <a:cs typeface="Times New Roman" panose="02020603050405020304" pitchFamily="18" charset="0"/>
              </a:rPr>
              <a:t>Hivatalos személy elleni erőszak. </a:t>
            </a:r>
          </a:p>
          <a:p>
            <a:pPr>
              <a:defRPr/>
            </a:pPr>
            <a:endParaRPr lang="hu-HU" dirty="0"/>
          </a:p>
        </p:txBody>
      </p:sp>
      <p:sp>
        <p:nvSpPr>
          <p:cNvPr id="5" name="Tartalom helye 4">
            <a:extLst>
              <a:ext uri="{FF2B5EF4-FFF2-40B4-BE49-F238E27FC236}">
                <a16:creationId xmlns:a16="http://schemas.microsoft.com/office/drawing/2014/main" id="{245AAE63-A157-C6B2-F55E-67ABC75109E7}"/>
              </a:ext>
            </a:extLst>
          </p:cNvPr>
          <p:cNvSpPr>
            <a:spLocks noGrp="1"/>
          </p:cNvSpPr>
          <p:nvPr>
            <p:ph sz="half" idx="2"/>
          </p:nvPr>
        </p:nvSpPr>
        <p:spPr>
          <a:xfrm>
            <a:off x="5880100" y="1196976"/>
            <a:ext cx="4330700" cy="5661025"/>
          </a:xfrm>
        </p:spPr>
        <p:txBody>
          <a:bodyPr>
            <a:normAutofit lnSpcReduction="10000"/>
          </a:bodyPr>
          <a:lstStyle/>
          <a:p>
            <a:pPr marL="0" indent="0">
              <a:lnSpc>
                <a:spcPct val="107000"/>
              </a:lnSpc>
              <a:buNone/>
              <a:defRPr/>
            </a:pPr>
            <a:r>
              <a:rPr lang="hu-HU" sz="1800" kern="100" dirty="0">
                <a:latin typeface="Calibri" panose="020F0502020204030204" pitchFamily="34" charset="0"/>
                <a:ea typeface="Calibri" panose="020F0502020204030204" pitchFamily="34" charset="0"/>
                <a:cs typeface="Times New Roman" panose="02020603050405020304" pitchFamily="18" charset="0"/>
              </a:rPr>
              <a:t>11. Terrorcselekmény. Terrorcselekmény feljelentésének elmulasztása. </a:t>
            </a:r>
          </a:p>
          <a:p>
            <a:pPr marL="0" indent="0">
              <a:lnSpc>
                <a:spcPct val="107000"/>
              </a:lnSpc>
              <a:buNone/>
              <a:defRPr/>
            </a:pPr>
            <a:r>
              <a:rPr lang="hu-HU" sz="1800" kern="100" dirty="0">
                <a:latin typeface="Calibri" panose="020F0502020204030204" pitchFamily="34" charset="0"/>
                <a:ea typeface="Calibri" panose="020F0502020204030204" pitchFamily="34" charset="0"/>
                <a:cs typeface="Times New Roman" panose="02020603050405020304" pitchFamily="18" charset="0"/>
              </a:rPr>
              <a:t>12. Jármű hatalomba kerítése. Bűnszervezetben részvétel.</a:t>
            </a:r>
          </a:p>
          <a:p>
            <a:pPr marL="0" indent="0">
              <a:lnSpc>
                <a:spcPct val="107000"/>
              </a:lnSpc>
              <a:buNone/>
              <a:defRPr/>
            </a:pPr>
            <a:r>
              <a:rPr lang="hu-HU" sz="1800" kern="100" dirty="0">
                <a:latin typeface="Calibri" panose="020F0502020204030204" pitchFamily="34" charset="0"/>
                <a:ea typeface="Calibri" panose="020F0502020204030204" pitchFamily="34" charset="0"/>
                <a:cs typeface="Times New Roman" panose="02020603050405020304" pitchFamily="18" charset="0"/>
              </a:rPr>
              <a:t>13. Közveszély okozása. Közérdekű üzem működésének megzavarása.</a:t>
            </a:r>
          </a:p>
          <a:p>
            <a:pPr marL="0" indent="0">
              <a:lnSpc>
                <a:spcPct val="107000"/>
              </a:lnSpc>
              <a:buNone/>
              <a:defRPr/>
            </a:pPr>
            <a:r>
              <a:rPr lang="hu-HU" sz="1800" kern="100" dirty="0">
                <a:latin typeface="Calibri" panose="020F0502020204030204" pitchFamily="34" charset="0"/>
                <a:ea typeface="Calibri" panose="020F0502020204030204" pitchFamily="34" charset="0"/>
                <a:cs typeface="Times New Roman" panose="02020603050405020304" pitchFamily="18" charset="0"/>
              </a:rPr>
              <a:t>14. Visszaélés robbanóanyaggal vagy robbantószerrel, Visszaélés lőfegyverrel vagy lőszerrel.</a:t>
            </a:r>
          </a:p>
          <a:p>
            <a:pPr marL="0" indent="0">
              <a:lnSpc>
                <a:spcPct val="107000"/>
              </a:lnSpc>
              <a:buNone/>
              <a:defRPr/>
            </a:pPr>
            <a:r>
              <a:rPr lang="hu-HU" sz="1800" kern="100" dirty="0">
                <a:latin typeface="Calibri" panose="020F0502020204030204" pitchFamily="34" charset="0"/>
                <a:ea typeface="Calibri" panose="020F0502020204030204" pitchFamily="34" charset="0"/>
                <a:cs typeface="Times New Roman" panose="02020603050405020304" pitchFamily="18" charset="0"/>
              </a:rPr>
              <a:t>15. Embercsempészés.</a:t>
            </a:r>
          </a:p>
          <a:p>
            <a:pPr marL="0" indent="0">
              <a:lnSpc>
                <a:spcPct val="107000"/>
              </a:lnSpc>
              <a:buNone/>
              <a:defRPr/>
            </a:pPr>
            <a:r>
              <a:rPr lang="hu-HU" sz="1800" kern="100" dirty="0">
                <a:latin typeface="Calibri" panose="020F0502020204030204" pitchFamily="34" charset="0"/>
                <a:ea typeface="Calibri" panose="020F0502020204030204" pitchFamily="34" charset="0"/>
                <a:cs typeface="Times New Roman" panose="02020603050405020304" pitchFamily="18" charset="0"/>
              </a:rPr>
              <a:t>16. Közösség elleni uszítás. A nemzetiszocialista vagy kommunista rendszerek bűneinek nyilvános tagadása.</a:t>
            </a:r>
          </a:p>
          <a:p>
            <a:pPr marL="0" indent="0">
              <a:lnSpc>
                <a:spcPct val="107000"/>
              </a:lnSpc>
              <a:buNone/>
              <a:defRPr/>
            </a:pPr>
            <a:r>
              <a:rPr lang="hu-HU" sz="1800" kern="100" dirty="0">
                <a:latin typeface="Calibri" panose="020F0502020204030204" pitchFamily="34" charset="0"/>
                <a:ea typeface="Calibri" panose="020F0502020204030204" pitchFamily="34" charset="0"/>
                <a:cs typeface="Times New Roman" panose="02020603050405020304" pitchFamily="18" charset="0"/>
              </a:rPr>
              <a:t>17. Nemzeti jelkép megsértése. Önkényuralmi jelképek használata.</a:t>
            </a:r>
          </a:p>
          <a:p>
            <a:pPr marL="0" indent="0">
              <a:lnSpc>
                <a:spcPct val="107000"/>
              </a:lnSpc>
              <a:buNone/>
              <a:defRPr/>
            </a:pPr>
            <a:r>
              <a:rPr lang="hu-HU" sz="1800" kern="100" dirty="0">
                <a:latin typeface="Calibri" panose="020F0502020204030204" pitchFamily="34" charset="0"/>
                <a:ea typeface="Calibri" panose="020F0502020204030204" pitchFamily="34" charset="0"/>
                <a:cs typeface="Times New Roman" panose="02020603050405020304" pitchFamily="18" charset="0"/>
              </a:rPr>
              <a:t>18. Rémhírterjesztés. Közveszéllyel fenyegetés. </a:t>
            </a:r>
          </a:p>
          <a:p>
            <a:pPr>
              <a:defRPr/>
            </a:pPr>
            <a:endParaRPr lang="hu-HU"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Cím 1">
            <a:extLst>
              <a:ext uri="{FF2B5EF4-FFF2-40B4-BE49-F238E27FC236}">
                <a16:creationId xmlns:a16="http://schemas.microsoft.com/office/drawing/2014/main" id="{496AB933-9B96-5E70-226B-0D9AFD6DA922}"/>
              </a:ext>
            </a:extLst>
          </p:cNvPr>
          <p:cNvSpPr>
            <a:spLocks noGrp="1" noChangeArrowheads="1"/>
          </p:cNvSpPr>
          <p:nvPr>
            <p:ph type="title" idx="4294967295"/>
          </p:nvPr>
        </p:nvSpPr>
        <p:spPr>
          <a:xfrm>
            <a:off x="1524000" y="274638"/>
            <a:ext cx="8229600" cy="1143000"/>
          </a:xfrm>
        </p:spPr>
        <p:txBody>
          <a:bodyPr/>
          <a:lstStyle/>
          <a:p>
            <a:r>
              <a:rPr lang="hu-HU" altLang="hu-HU"/>
              <a:t>Ügyvédi visszaélés</a:t>
            </a:r>
          </a:p>
        </p:txBody>
      </p:sp>
      <p:sp>
        <p:nvSpPr>
          <p:cNvPr id="71683" name="Tartalom helye 3">
            <a:extLst>
              <a:ext uri="{FF2B5EF4-FFF2-40B4-BE49-F238E27FC236}">
                <a16:creationId xmlns:a16="http://schemas.microsoft.com/office/drawing/2014/main" id="{6202AD1B-CD03-6043-CE5B-B29DD09251E4}"/>
              </a:ext>
            </a:extLst>
          </p:cNvPr>
          <p:cNvSpPr>
            <a:spLocks noGrp="1" noChangeArrowheads="1"/>
          </p:cNvSpPr>
          <p:nvPr>
            <p:ph sz="half" idx="4294967295"/>
          </p:nvPr>
        </p:nvSpPr>
        <p:spPr>
          <a:xfrm>
            <a:off x="6629400" y="1600201"/>
            <a:ext cx="4038600" cy="4525963"/>
          </a:xfrm>
        </p:spPr>
        <p:txBody>
          <a:bodyPr/>
          <a:lstStyle/>
          <a:p>
            <a:r>
              <a:rPr lang="hu-HU" altLang="hu-HU" sz="2800" dirty="0"/>
              <a:t>Az ügyfél jogtalan </a:t>
            </a:r>
          </a:p>
          <a:p>
            <a:pPr>
              <a:buFontTx/>
              <a:buNone/>
            </a:pPr>
            <a:r>
              <a:rPr lang="hu-HU" altLang="hu-HU" sz="2800" dirty="0"/>
              <a:t>    hátrányát célzó</a:t>
            </a:r>
          </a:p>
          <a:p>
            <a:r>
              <a:rPr lang="hu-HU" altLang="hu-HU" sz="2800" dirty="0"/>
              <a:t>kötelességszegés</a:t>
            </a:r>
          </a:p>
          <a:p>
            <a:pPr>
              <a:buFontTx/>
              <a:buNone/>
            </a:pPr>
            <a:endParaRPr lang="hu-HU" altLang="hu-HU" sz="2800" dirty="0"/>
          </a:p>
          <a:p>
            <a:pPr>
              <a:buFontTx/>
              <a:buNone/>
            </a:pPr>
            <a:r>
              <a:rPr lang="hu-HU" altLang="hu-HU" sz="2800" dirty="0"/>
              <a:t>Súlyosabb:</a:t>
            </a:r>
          </a:p>
          <a:p>
            <a:pPr>
              <a:buFontTx/>
              <a:buNone/>
            </a:pPr>
            <a:r>
              <a:rPr lang="hu-HU" altLang="hu-HU" sz="2800" dirty="0"/>
              <a:t> haszonszerzés végett</a:t>
            </a:r>
          </a:p>
          <a:p>
            <a:pPr>
              <a:buFontTx/>
              <a:buNone/>
            </a:pPr>
            <a:endParaRPr lang="hu-HU" altLang="hu-HU" sz="2800" dirty="0"/>
          </a:p>
        </p:txBody>
      </p:sp>
      <p:pic>
        <p:nvPicPr>
          <p:cNvPr id="71684" name="Picture 2">
            <a:extLst>
              <a:ext uri="{FF2B5EF4-FFF2-40B4-BE49-F238E27FC236}">
                <a16:creationId xmlns:a16="http://schemas.microsoft.com/office/drawing/2014/main" id="{B354E290-A70D-AFFB-65EE-2698D911B5E7}"/>
              </a:ext>
            </a:extLst>
          </p:cNvPr>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1524001" y="1655763"/>
            <a:ext cx="2371725" cy="3429000"/>
          </a:xfrm>
          <a:noFill/>
        </p:spPr>
      </p:pic>
      <p:pic>
        <p:nvPicPr>
          <p:cNvPr id="71685" name="Picture 3">
            <a:extLst>
              <a:ext uri="{FF2B5EF4-FFF2-40B4-BE49-F238E27FC236}">
                <a16:creationId xmlns:a16="http://schemas.microsoft.com/office/drawing/2014/main" id="{BB44B6CE-893A-F642-D4CE-BD349B6099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9513" y="1843089"/>
            <a:ext cx="2387600" cy="360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Cím 1">
            <a:extLst>
              <a:ext uri="{FF2B5EF4-FFF2-40B4-BE49-F238E27FC236}">
                <a16:creationId xmlns:a16="http://schemas.microsoft.com/office/drawing/2014/main" id="{BF081EDB-A9E8-6491-84F0-2D3ED2618930}"/>
              </a:ext>
            </a:extLst>
          </p:cNvPr>
          <p:cNvSpPr>
            <a:spLocks noGrp="1" noChangeArrowheads="1"/>
          </p:cNvSpPr>
          <p:nvPr>
            <p:ph type="title" idx="4294967295"/>
          </p:nvPr>
        </p:nvSpPr>
        <p:spPr>
          <a:xfrm>
            <a:off x="1524000" y="274638"/>
            <a:ext cx="8229600" cy="1143000"/>
          </a:xfrm>
        </p:spPr>
        <p:txBody>
          <a:bodyPr/>
          <a:lstStyle/>
          <a:p>
            <a:r>
              <a:rPr lang="hu-HU" altLang="hu-HU" sz="3600"/>
              <a:t>Foglalkozás jogosulatlan gyakorlása</a:t>
            </a:r>
          </a:p>
        </p:txBody>
      </p:sp>
      <p:sp>
        <p:nvSpPr>
          <p:cNvPr id="72707" name="Tartalom helye 2">
            <a:extLst>
              <a:ext uri="{FF2B5EF4-FFF2-40B4-BE49-F238E27FC236}">
                <a16:creationId xmlns:a16="http://schemas.microsoft.com/office/drawing/2014/main" id="{72128596-5570-A875-9730-5F107251F263}"/>
              </a:ext>
            </a:extLst>
          </p:cNvPr>
          <p:cNvSpPr>
            <a:spLocks noGrp="1" noChangeArrowheads="1"/>
          </p:cNvSpPr>
          <p:nvPr>
            <p:ph sz="half" idx="4294967295"/>
          </p:nvPr>
        </p:nvSpPr>
        <p:spPr>
          <a:xfrm>
            <a:off x="1524000" y="1600201"/>
            <a:ext cx="4038600" cy="4525963"/>
          </a:xfrm>
        </p:spPr>
        <p:txBody>
          <a:bodyPr/>
          <a:lstStyle/>
          <a:p>
            <a:r>
              <a:rPr lang="hu-HU" altLang="hu-HU" sz="2800"/>
              <a:t>Zugírászat (286.§)    </a:t>
            </a:r>
          </a:p>
          <a:p>
            <a:pPr>
              <a:buFontTx/>
              <a:buNone/>
            </a:pPr>
            <a:r>
              <a:rPr lang="hu-HU" altLang="hu-HU" b="1"/>
              <a:t>    </a:t>
            </a:r>
            <a:r>
              <a:rPr lang="hu-HU" altLang="hu-HU" sz="1600"/>
              <a:t>(1) Aki jogosulatlanul és üzletszerűen ügyvédi, jogtanácsosi vagy közjegyzői tevékenységet végez, vétség miatt két évig terjedő szabadságvesztéssel büntetendő.</a:t>
            </a:r>
          </a:p>
          <a:p>
            <a:pPr>
              <a:buFontTx/>
              <a:buNone/>
            </a:pPr>
            <a:r>
              <a:rPr lang="hu-HU" altLang="hu-HU" sz="1600"/>
              <a:t>      (2) A büntetés bűntett miatt három évig terjedő szabadságvesztés, ha a zugírászatot ügyvédi, jogtanácsosi vagy közjegyzői tevékenységre jogosultság színlelésével követik el.</a:t>
            </a:r>
          </a:p>
          <a:p>
            <a:endParaRPr lang="hu-HU" altLang="hu-HU" sz="2800"/>
          </a:p>
          <a:p>
            <a:endParaRPr lang="hu-HU" altLang="hu-HU" sz="2800"/>
          </a:p>
        </p:txBody>
      </p:sp>
      <p:sp>
        <p:nvSpPr>
          <p:cNvPr id="72708" name="Tartalom helye 3">
            <a:extLst>
              <a:ext uri="{FF2B5EF4-FFF2-40B4-BE49-F238E27FC236}">
                <a16:creationId xmlns:a16="http://schemas.microsoft.com/office/drawing/2014/main" id="{D26CEBDF-1B84-2518-51C6-1C3D7D09D984}"/>
              </a:ext>
            </a:extLst>
          </p:cNvPr>
          <p:cNvSpPr>
            <a:spLocks noGrp="1" noChangeArrowheads="1"/>
          </p:cNvSpPr>
          <p:nvPr>
            <p:ph sz="half" idx="4294967295"/>
          </p:nvPr>
        </p:nvSpPr>
        <p:spPr>
          <a:xfrm>
            <a:off x="6629400" y="1600201"/>
            <a:ext cx="4038600" cy="4525963"/>
          </a:xfrm>
        </p:spPr>
        <p:txBody>
          <a:bodyPr/>
          <a:lstStyle/>
          <a:p>
            <a:r>
              <a:rPr lang="hu-HU" altLang="hu-HU" sz="2800"/>
              <a:t>Kuruzslás (187.§)</a:t>
            </a:r>
          </a:p>
          <a:p>
            <a:pPr>
              <a:buFontTx/>
              <a:buNone/>
            </a:pPr>
            <a:r>
              <a:rPr lang="hu-HU" altLang="hu-HU" sz="2800"/>
              <a:t>    </a:t>
            </a:r>
            <a:r>
              <a:rPr lang="hu-HU" altLang="hu-HU"/>
              <a:t>- jogosulatlanul</a:t>
            </a:r>
          </a:p>
          <a:p>
            <a:pPr>
              <a:buFontTx/>
              <a:buNone/>
            </a:pPr>
            <a:r>
              <a:rPr lang="hu-HU" altLang="hu-HU"/>
              <a:t>    - ellenszolgáltatásért</a:t>
            </a:r>
          </a:p>
          <a:p>
            <a:pPr>
              <a:buFontTx/>
              <a:buNone/>
            </a:pPr>
            <a:r>
              <a:rPr lang="hu-HU" altLang="hu-HU"/>
              <a:t>      vagy rendszeresen</a:t>
            </a:r>
          </a:p>
          <a:p>
            <a:pPr>
              <a:buFontTx/>
              <a:buNone/>
            </a:pPr>
            <a:r>
              <a:rPr lang="hu-HU" altLang="hu-HU"/>
              <a:t>    orvosi tevékenységet</a:t>
            </a:r>
          </a:p>
          <a:p>
            <a:pPr>
              <a:buFontTx/>
              <a:buNone/>
            </a:pPr>
            <a:r>
              <a:rPr lang="hu-HU" altLang="hu-HU"/>
              <a:t>     végez,</a:t>
            </a:r>
          </a:p>
          <a:p>
            <a:pPr>
              <a:buFontTx/>
              <a:buNone/>
            </a:pPr>
            <a:r>
              <a:rPr lang="hu-HU" altLang="hu-HU"/>
              <a:t>    Súlyosabb, ha színleli</a:t>
            </a:r>
          </a:p>
          <a:p>
            <a:pPr>
              <a:buFontTx/>
              <a:buNone/>
            </a:pPr>
            <a:r>
              <a:rPr lang="hu-HU" altLang="hu-HU"/>
              <a:t>    az egyébként legális tevékenységet</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églalap 3">
            <a:extLst>
              <a:ext uri="{FF2B5EF4-FFF2-40B4-BE49-F238E27FC236}">
                <a16:creationId xmlns:a16="http://schemas.microsoft.com/office/drawing/2014/main" id="{809FBDE3-FF3B-65D9-9E0E-CBCCB1943EF0}"/>
              </a:ext>
            </a:extLst>
          </p:cNvPr>
          <p:cNvSpPr>
            <a:spLocks noChangeArrowheads="1"/>
          </p:cNvSpPr>
          <p:nvPr/>
        </p:nvSpPr>
        <p:spPr bwMode="auto">
          <a:xfrm>
            <a:off x="2640014" y="404813"/>
            <a:ext cx="66071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hu-HU" altLang="hu-HU" sz="1800">
              <a:solidFill>
                <a:srgbClr val="000000"/>
              </a:solidFill>
            </a:endParaRPr>
          </a:p>
          <a:p>
            <a:pPr>
              <a:spcBef>
                <a:spcPct val="0"/>
              </a:spcBef>
              <a:buFontTx/>
              <a:buNone/>
            </a:pPr>
            <a:endParaRPr lang="hu-HU" altLang="hu-HU" sz="1800">
              <a:solidFill>
                <a:srgbClr val="000000"/>
              </a:solidFill>
            </a:endParaRPr>
          </a:p>
        </p:txBody>
      </p:sp>
      <p:pic>
        <p:nvPicPr>
          <p:cNvPr id="7171" name="Kép 1">
            <a:extLst>
              <a:ext uri="{FF2B5EF4-FFF2-40B4-BE49-F238E27FC236}">
                <a16:creationId xmlns:a16="http://schemas.microsoft.com/office/drawing/2014/main" id="{0C1389BD-20D1-EBC6-ACE3-D3A9883067E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85063" y="17463"/>
            <a:ext cx="190500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Kép 2">
            <a:extLst>
              <a:ext uri="{FF2B5EF4-FFF2-40B4-BE49-F238E27FC236}">
                <a16:creationId xmlns:a16="http://schemas.microsoft.com/office/drawing/2014/main" id="{32BB3EDC-BA56-7C2D-DD0E-8C575089A0C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64388" y="2879726"/>
            <a:ext cx="1878012" cy="262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Kép 4">
            <a:extLst>
              <a:ext uri="{FF2B5EF4-FFF2-40B4-BE49-F238E27FC236}">
                <a16:creationId xmlns:a16="http://schemas.microsoft.com/office/drawing/2014/main" id="{5A5C9763-5E30-F21C-A36A-8CE63F07010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70326" y="1069975"/>
            <a:ext cx="2125663" cy="2924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Kép 5">
            <a:extLst>
              <a:ext uri="{FF2B5EF4-FFF2-40B4-BE49-F238E27FC236}">
                <a16:creationId xmlns:a16="http://schemas.microsoft.com/office/drawing/2014/main" id="{26AE1F09-A44E-9600-3335-EC4F494F66B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984875" y="1352550"/>
            <a:ext cx="1614488" cy="228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Kép 6">
            <a:extLst>
              <a:ext uri="{FF2B5EF4-FFF2-40B4-BE49-F238E27FC236}">
                <a16:creationId xmlns:a16="http://schemas.microsoft.com/office/drawing/2014/main" id="{708E5ED4-D9A3-D7A1-CF94-E485F94D232B}"/>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611314" y="1116014"/>
            <a:ext cx="2592387" cy="259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Kép 8">
            <a:extLst>
              <a:ext uri="{FF2B5EF4-FFF2-40B4-BE49-F238E27FC236}">
                <a16:creationId xmlns:a16="http://schemas.microsoft.com/office/drawing/2014/main" id="{A2F67332-E52A-A673-D048-0836CB38C531}"/>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279776" y="3925889"/>
            <a:ext cx="2625725" cy="262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Kép 9">
            <a:extLst>
              <a:ext uri="{FF2B5EF4-FFF2-40B4-BE49-F238E27FC236}">
                <a16:creationId xmlns:a16="http://schemas.microsoft.com/office/drawing/2014/main" id="{CEBD05E9-BE9C-7430-A558-BDAA33BE2965}"/>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397501" y="3570289"/>
            <a:ext cx="1863725" cy="263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8" name="Kép 11">
            <a:extLst>
              <a:ext uri="{FF2B5EF4-FFF2-40B4-BE49-F238E27FC236}">
                <a16:creationId xmlns:a16="http://schemas.microsoft.com/office/drawing/2014/main" id="{FAAA2151-FFF4-ED74-EC03-90DF9A79730F}"/>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9118600" y="2878139"/>
            <a:ext cx="1555750" cy="233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9" name="Kép 12">
            <a:extLst>
              <a:ext uri="{FF2B5EF4-FFF2-40B4-BE49-F238E27FC236}">
                <a16:creationId xmlns:a16="http://schemas.microsoft.com/office/drawing/2014/main" id="{BF6C6142-F0F5-2BD5-E9FE-8AC05DEAADA5}"/>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9080500" y="514351"/>
            <a:ext cx="1614488" cy="240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0" name="Kép 2">
            <a:extLst>
              <a:ext uri="{FF2B5EF4-FFF2-40B4-BE49-F238E27FC236}">
                <a16:creationId xmlns:a16="http://schemas.microsoft.com/office/drawing/2014/main" id="{23C45253-B486-8F73-183C-9BBA91C9043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03388" y="3498850"/>
            <a:ext cx="2082800"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1" name="Kép 4" descr="A képen szöveg, öltöny látható&#10;&#10;Automatikusan generált leírás">
            <a:extLst>
              <a:ext uri="{FF2B5EF4-FFF2-40B4-BE49-F238E27FC236}">
                <a16:creationId xmlns:a16="http://schemas.microsoft.com/office/drawing/2014/main" id="{64362B94-429A-F666-9CC5-E6AE97D47F0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599363" y="4040188"/>
            <a:ext cx="1608138" cy="226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2" name="Kép 6">
            <a:extLst>
              <a:ext uri="{FF2B5EF4-FFF2-40B4-BE49-F238E27FC236}">
                <a16:creationId xmlns:a16="http://schemas.microsoft.com/office/drawing/2014/main" id="{391A7D92-B539-2B21-DE05-92B38D1EC6EE}"/>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948863" y="4008305"/>
            <a:ext cx="1905000"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ím 1">
            <a:extLst>
              <a:ext uri="{FF2B5EF4-FFF2-40B4-BE49-F238E27FC236}">
                <a16:creationId xmlns:a16="http://schemas.microsoft.com/office/drawing/2014/main" id="{74015D5A-7E6F-7F47-4160-FD4A659A66F5}"/>
              </a:ext>
            </a:extLst>
          </p:cNvPr>
          <p:cNvSpPr>
            <a:spLocks noGrp="1"/>
          </p:cNvSpPr>
          <p:nvPr>
            <p:ph type="title"/>
          </p:nvPr>
        </p:nvSpPr>
        <p:spPr>
          <a:xfrm>
            <a:off x="1143000" y="130175"/>
            <a:ext cx="9906000" cy="1049338"/>
          </a:xfrm>
        </p:spPr>
        <p:txBody>
          <a:bodyPr>
            <a:normAutofit/>
          </a:bodyPr>
          <a:lstStyle/>
          <a:p>
            <a:r>
              <a:rPr lang="hu-HU" b="1" dirty="0" err="1"/>
              <a:t>korrupcióS</a:t>
            </a:r>
            <a:r>
              <a:rPr lang="hu-HU" b="1" dirty="0"/>
              <a:t> </a:t>
            </a:r>
            <a:r>
              <a:rPr lang="hu-HU" b="1" dirty="0" err="1"/>
              <a:t>bcs</a:t>
            </a:r>
            <a:r>
              <a:rPr lang="hu-HU" b="1" dirty="0"/>
              <a:t>.-EK</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6EC5B2DE-9B2B-3DD7-0072-C3798CA37938}"/>
              </a:ext>
            </a:extLst>
          </p:cNvPr>
          <p:cNvSpPr>
            <a:spLocks noGrp="1" noChangeArrowheads="1"/>
          </p:cNvSpPr>
          <p:nvPr>
            <p:ph type="title"/>
          </p:nvPr>
        </p:nvSpPr>
        <p:spPr>
          <a:xfrm>
            <a:off x="1981200" y="274639"/>
            <a:ext cx="8229600" cy="922337"/>
          </a:xfrm>
        </p:spPr>
        <p:txBody>
          <a:bodyPr>
            <a:normAutofit fontScale="90000"/>
          </a:bodyPr>
          <a:lstStyle/>
          <a:p>
            <a:pPr eaLnBrk="1" hangingPunct="1"/>
            <a:r>
              <a:rPr lang="hu-HU" altLang="hu-HU" sz="3200"/>
              <a:t>Alapfogalmak, jellemzők, megítélés</a:t>
            </a:r>
            <a:endParaRPr lang="en-US" altLang="hu-HU" sz="3200"/>
          </a:p>
        </p:txBody>
      </p:sp>
      <p:sp>
        <p:nvSpPr>
          <p:cNvPr id="6147" name="Rectangle 3">
            <a:extLst>
              <a:ext uri="{FF2B5EF4-FFF2-40B4-BE49-F238E27FC236}">
                <a16:creationId xmlns:a16="http://schemas.microsoft.com/office/drawing/2014/main" id="{28F8F538-1F16-5EEB-E9F0-9BBCDFCF88C2}"/>
              </a:ext>
            </a:extLst>
          </p:cNvPr>
          <p:cNvSpPr>
            <a:spLocks noGrp="1" noChangeArrowheads="1"/>
          </p:cNvSpPr>
          <p:nvPr>
            <p:ph type="body" idx="1"/>
          </p:nvPr>
        </p:nvSpPr>
        <p:spPr>
          <a:xfrm>
            <a:off x="1981200" y="1196976"/>
            <a:ext cx="8229600" cy="5400675"/>
          </a:xfrm>
        </p:spPr>
        <p:txBody>
          <a:bodyPr>
            <a:normAutofit fontScale="92500" lnSpcReduction="10000"/>
          </a:bodyPr>
          <a:lstStyle/>
          <a:p>
            <a:pPr eaLnBrk="1" hangingPunct="1">
              <a:lnSpc>
                <a:spcPct val="80000"/>
              </a:lnSpc>
              <a:buFontTx/>
              <a:buNone/>
              <a:defRPr/>
            </a:pPr>
            <a:r>
              <a:rPr lang="hu-HU" altLang="hu-HU" sz="1900" b="1" dirty="0"/>
              <a:t>* C</a:t>
            </a:r>
            <a:r>
              <a:rPr lang="de-DE" altLang="hu-HU" sz="1900" b="1" dirty="0" err="1"/>
              <a:t>orruptio</a:t>
            </a:r>
            <a:r>
              <a:rPr lang="de-DE" altLang="hu-HU" sz="1900" dirty="0"/>
              <a:t> (lat.) = </a:t>
            </a:r>
            <a:r>
              <a:rPr lang="de-DE" altLang="hu-HU" sz="1900" dirty="0" err="1"/>
              <a:t>ront</a:t>
            </a:r>
            <a:r>
              <a:rPr lang="hu-HU" altLang="hu-HU" sz="1900" dirty="0"/>
              <a:t>á</a:t>
            </a:r>
            <a:r>
              <a:rPr lang="de-DE" altLang="hu-HU" sz="1900" dirty="0"/>
              <a:t>s, </a:t>
            </a:r>
            <a:r>
              <a:rPr lang="de-DE" altLang="hu-HU" sz="1900" dirty="0" err="1"/>
              <a:t>roml</a:t>
            </a:r>
            <a:r>
              <a:rPr lang="hu-HU" altLang="hu-HU" sz="1900" dirty="0"/>
              <a:t>á</a:t>
            </a:r>
            <a:r>
              <a:rPr lang="de-DE" altLang="hu-HU" sz="1900" dirty="0"/>
              <a:t>s</a:t>
            </a:r>
            <a:endParaRPr lang="hu-HU" altLang="hu-HU" sz="1900" dirty="0"/>
          </a:p>
          <a:p>
            <a:pPr eaLnBrk="1" hangingPunct="1">
              <a:lnSpc>
                <a:spcPct val="80000"/>
              </a:lnSpc>
              <a:buFontTx/>
              <a:buNone/>
              <a:defRPr/>
            </a:pPr>
            <a:r>
              <a:rPr lang="hu-HU" altLang="hu-HU" sz="1900" dirty="0"/>
              <a:t>   </a:t>
            </a:r>
            <a:r>
              <a:rPr lang="hu-HU" altLang="hu-HU" sz="1900" dirty="0" err="1"/>
              <a:t>corrumpo</a:t>
            </a:r>
            <a:r>
              <a:rPr lang="hu-HU" altLang="hu-HU" sz="1900" dirty="0"/>
              <a:t>= megsértek, tönkreteszek,</a:t>
            </a:r>
          </a:p>
          <a:p>
            <a:pPr eaLnBrk="1" hangingPunct="1">
              <a:lnSpc>
                <a:spcPct val="80000"/>
              </a:lnSpc>
              <a:buFontTx/>
              <a:buNone/>
              <a:defRPr/>
            </a:pPr>
            <a:r>
              <a:rPr lang="hu-HU" altLang="hu-HU" sz="1900" dirty="0"/>
              <a:t>                     megsemmisítek, elcsúfítok</a:t>
            </a:r>
          </a:p>
          <a:p>
            <a:pPr eaLnBrk="1" hangingPunct="1">
              <a:lnSpc>
                <a:spcPct val="80000"/>
              </a:lnSpc>
              <a:buFontTx/>
              <a:buNone/>
              <a:defRPr/>
            </a:pPr>
            <a:endParaRPr lang="de-DE" altLang="hu-HU" sz="1900" dirty="0"/>
          </a:p>
          <a:p>
            <a:pPr eaLnBrk="1" hangingPunct="1">
              <a:lnSpc>
                <a:spcPct val="80000"/>
              </a:lnSpc>
              <a:buFontTx/>
              <a:buNone/>
              <a:defRPr/>
            </a:pPr>
            <a:r>
              <a:rPr lang="de-DE" altLang="hu-HU" sz="1900" dirty="0"/>
              <a:t>*  </a:t>
            </a:r>
            <a:r>
              <a:rPr lang="de-DE" altLang="hu-HU" sz="1900" b="1" dirty="0"/>
              <a:t>Minden </a:t>
            </a:r>
            <a:r>
              <a:rPr lang="de-DE" altLang="hu-HU" sz="1900" b="1" dirty="0" err="1"/>
              <a:t>nyelvben</a:t>
            </a:r>
            <a:r>
              <a:rPr lang="de-DE" altLang="hu-HU" sz="1900" dirty="0"/>
              <a:t> </a:t>
            </a:r>
            <a:r>
              <a:rPr lang="de-DE" altLang="hu-HU" sz="1900" dirty="0" err="1"/>
              <a:t>megtal</a:t>
            </a:r>
            <a:r>
              <a:rPr lang="hu-HU" altLang="hu-HU" sz="1900" dirty="0"/>
              <a:t>á</a:t>
            </a:r>
            <a:r>
              <a:rPr lang="de-DE" altLang="hu-HU" sz="1900" dirty="0" err="1"/>
              <a:t>lhat</a:t>
            </a:r>
            <a:r>
              <a:rPr lang="hu-HU" altLang="hu-HU" sz="1900" dirty="0"/>
              <a:t>óak az árnyalatai</a:t>
            </a:r>
            <a:endParaRPr lang="de-DE" altLang="hu-HU" sz="1900" dirty="0"/>
          </a:p>
          <a:p>
            <a:pPr eaLnBrk="1" hangingPunct="1">
              <a:lnSpc>
                <a:spcPct val="80000"/>
              </a:lnSpc>
              <a:buFontTx/>
              <a:buNone/>
              <a:defRPr/>
            </a:pPr>
            <a:r>
              <a:rPr lang="de-DE" altLang="hu-HU" sz="1900" dirty="0"/>
              <a:t>   (</a:t>
            </a:r>
            <a:r>
              <a:rPr lang="de-DE" altLang="hu-HU" sz="1900" dirty="0" err="1"/>
              <a:t>baksis</a:t>
            </a:r>
            <a:r>
              <a:rPr lang="de-DE" altLang="hu-HU" sz="1900" dirty="0"/>
              <a:t>, </a:t>
            </a:r>
            <a:r>
              <a:rPr lang="de-DE" altLang="hu-HU" sz="1900" dirty="0" err="1"/>
              <a:t>payola</a:t>
            </a:r>
            <a:r>
              <a:rPr lang="de-DE" altLang="hu-HU" sz="1900" dirty="0"/>
              <a:t>, </a:t>
            </a:r>
            <a:r>
              <a:rPr lang="hu-HU" altLang="hu-HU" sz="1900" dirty="0" err="1"/>
              <a:t>payoff</a:t>
            </a:r>
            <a:r>
              <a:rPr lang="hu-HU" altLang="hu-HU" sz="1900" dirty="0"/>
              <a:t>, </a:t>
            </a:r>
            <a:r>
              <a:rPr lang="de-DE" altLang="hu-HU" sz="1900" dirty="0"/>
              <a:t>Schmiergeld, </a:t>
            </a:r>
            <a:r>
              <a:rPr lang="de-DE" altLang="hu-HU" sz="1900" dirty="0" err="1"/>
              <a:t>bribe</a:t>
            </a:r>
            <a:r>
              <a:rPr lang="hu-HU" altLang="hu-HU" sz="1900" dirty="0"/>
              <a:t>, </a:t>
            </a:r>
            <a:r>
              <a:rPr lang="hu-HU" altLang="hu-HU" sz="1900" dirty="0" err="1"/>
              <a:t>speed</a:t>
            </a:r>
            <a:r>
              <a:rPr lang="hu-HU" altLang="hu-HU" sz="1900" dirty="0"/>
              <a:t> </a:t>
            </a:r>
            <a:r>
              <a:rPr lang="hu-HU" altLang="hu-HU" sz="1900" dirty="0" err="1"/>
              <a:t>money</a:t>
            </a:r>
            <a:r>
              <a:rPr lang="hu-HU" altLang="hu-HU" sz="1900" dirty="0"/>
              <a:t>, tea </a:t>
            </a:r>
            <a:r>
              <a:rPr lang="hu-HU" altLang="hu-HU" sz="1900" dirty="0" err="1"/>
              <a:t>money</a:t>
            </a:r>
            <a:r>
              <a:rPr lang="hu-HU" altLang="hu-HU" sz="1900" dirty="0"/>
              <a:t>, </a:t>
            </a:r>
            <a:endParaRPr lang="de-DE" altLang="hu-HU" sz="1900" dirty="0"/>
          </a:p>
          <a:p>
            <a:pPr eaLnBrk="1" hangingPunct="1">
              <a:lnSpc>
                <a:spcPct val="80000"/>
              </a:lnSpc>
              <a:buFontTx/>
              <a:buNone/>
              <a:defRPr/>
            </a:pPr>
            <a:r>
              <a:rPr lang="de-DE" altLang="hu-HU" sz="1900" dirty="0"/>
              <a:t>    </a:t>
            </a:r>
            <a:r>
              <a:rPr lang="hu-HU" altLang="hu-HU" sz="1900" i="1" dirty="0"/>
              <a:t>nálunk</a:t>
            </a:r>
            <a:r>
              <a:rPr lang="hu-HU" altLang="hu-HU" sz="1900" dirty="0"/>
              <a:t>: </a:t>
            </a:r>
            <a:r>
              <a:rPr lang="de-DE" altLang="hu-HU" sz="1900" dirty="0" err="1"/>
              <a:t>ken</a:t>
            </a:r>
            <a:r>
              <a:rPr lang="hu-HU" altLang="hu-HU" sz="1900" dirty="0"/>
              <a:t>ő</a:t>
            </a:r>
            <a:r>
              <a:rPr lang="de-DE" altLang="hu-HU" sz="1900" dirty="0"/>
              <a:t>p</a:t>
            </a:r>
            <a:r>
              <a:rPr lang="hu-HU" altLang="hu-HU" sz="1900" dirty="0"/>
              <a:t>é</a:t>
            </a:r>
            <a:r>
              <a:rPr lang="de-DE" altLang="hu-HU" sz="1900" dirty="0" err="1"/>
              <a:t>nz</a:t>
            </a:r>
            <a:r>
              <a:rPr lang="de-DE" altLang="hu-HU" sz="1900" dirty="0"/>
              <a:t>, h</a:t>
            </a:r>
            <a:r>
              <a:rPr lang="hu-HU" altLang="hu-HU" sz="1900" dirty="0"/>
              <a:t>á</a:t>
            </a:r>
            <a:r>
              <a:rPr lang="de-DE" altLang="hu-HU" sz="1900" dirty="0" err="1"/>
              <a:t>lap</a:t>
            </a:r>
            <a:r>
              <a:rPr lang="hu-HU" altLang="hu-HU" sz="1900" dirty="0"/>
              <a:t>é</a:t>
            </a:r>
            <a:r>
              <a:rPr lang="de-DE" altLang="hu-HU" sz="1900" dirty="0" err="1"/>
              <a:t>nz</a:t>
            </a:r>
            <a:r>
              <a:rPr lang="de-DE" altLang="hu-HU" sz="1900" dirty="0"/>
              <a:t>, </a:t>
            </a:r>
            <a:r>
              <a:rPr lang="de-DE" altLang="hu-HU" sz="1900" dirty="0" err="1"/>
              <a:t>borraval</a:t>
            </a:r>
            <a:r>
              <a:rPr lang="hu-HU" altLang="hu-HU" sz="1900" dirty="0"/>
              <a:t>ó, jatt…</a:t>
            </a:r>
            <a:r>
              <a:rPr lang="de-DE" altLang="hu-HU" sz="1900" dirty="0"/>
              <a:t>)</a:t>
            </a:r>
          </a:p>
          <a:p>
            <a:pPr eaLnBrk="1" hangingPunct="1">
              <a:lnSpc>
                <a:spcPct val="80000"/>
              </a:lnSpc>
              <a:buFontTx/>
              <a:buNone/>
              <a:defRPr/>
            </a:pPr>
            <a:r>
              <a:rPr lang="hu-HU" altLang="hu-HU" sz="1900" dirty="0"/>
              <a:t>    </a:t>
            </a:r>
            <a:r>
              <a:rPr lang="de-DE" altLang="hu-HU" sz="1900" dirty="0" err="1"/>
              <a:t>Mindig</a:t>
            </a:r>
            <a:r>
              <a:rPr lang="de-DE" altLang="hu-HU" sz="1900" dirty="0"/>
              <a:t> </a:t>
            </a:r>
            <a:r>
              <a:rPr lang="de-DE" altLang="hu-HU" sz="1900" b="1" dirty="0"/>
              <a:t>k</a:t>
            </a:r>
            <a:r>
              <a:rPr lang="hu-HU" altLang="hu-HU" sz="1900" b="1" dirty="0"/>
              <a:t>é</a:t>
            </a:r>
            <a:r>
              <a:rPr lang="de-DE" altLang="hu-HU" sz="1900" b="1" dirty="0"/>
              <a:t>t </a:t>
            </a:r>
            <a:r>
              <a:rPr lang="de-DE" altLang="hu-HU" sz="1900" b="1" dirty="0" err="1"/>
              <a:t>oldalt</a:t>
            </a:r>
            <a:r>
              <a:rPr lang="de-DE" altLang="hu-HU" sz="1900" dirty="0"/>
              <a:t>, legal</a:t>
            </a:r>
            <a:r>
              <a:rPr lang="hu-HU" altLang="hu-HU" sz="1900" dirty="0"/>
              <a:t>á</a:t>
            </a:r>
            <a:r>
              <a:rPr lang="de-DE" altLang="hu-HU" sz="1900" dirty="0" err="1"/>
              <a:t>bb</a:t>
            </a:r>
            <a:r>
              <a:rPr lang="de-DE" altLang="hu-HU" sz="1900" dirty="0"/>
              <a:t> </a:t>
            </a:r>
            <a:r>
              <a:rPr lang="hu-HU" altLang="hu-HU" sz="1900" dirty="0"/>
              <a:t>á</a:t>
            </a:r>
            <a:r>
              <a:rPr lang="de-DE" altLang="hu-HU" sz="1900" dirty="0" err="1"/>
              <a:t>tmeneti</a:t>
            </a:r>
            <a:r>
              <a:rPr lang="de-DE" altLang="hu-HU" sz="1900" dirty="0"/>
              <a:t>    </a:t>
            </a:r>
            <a:r>
              <a:rPr lang="hu-HU" altLang="hu-HU" sz="1900" dirty="0"/>
              <a:t>é</a:t>
            </a:r>
            <a:r>
              <a:rPr lang="de-DE" altLang="hu-HU" sz="1900" dirty="0" err="1"/>
              <a:t>rdekazonoss</a:t>
            </a:r>
            <a:r>
              <a:rPr lang="hu-HU" altLang="hu-HU" sz="1900" dirty="0"/>
              <a:t>á</a:t>
            </a:r>
            <a:r>
              <a:rPr lang="de-DE" altLang="hu-HU" sz="1900" dirty="0" err="1"/>
              <a:t>got</a:t>
            </a:r>
            <a:r>
              <a:rPr lang="de-DE" altLang="hu-HU" sz="1900" dirty="0"/>
              <a:t>  </a:t>
            </a:r>
            <a:r>
              <a:rPr lang="de-DE" altLang="hu-HU" sz="1900" dirty="0" err="1"/>
              <a:t>felt</a:t>
            </a:r>
            <a:r>
              <a:rPr lang="hu-HU" altLang="hu-HU" sz="1900" dirty="0"/>
              <a:t>é</a:t>
            </a:r>
            <a:r>
              <a:rPr lang="de-DE" altLang="hu-HU" sz="1900" dirty="0" err="1"/>
              <a:t>telez</a:t>
            </a:r>
            <a:endParaRPr lang="hu-HU" altLang="hu-HU" sz="1900" dirty="0"/>
          </a:p>
          <a:p>
            <a:pPr eaLnBrk="1" hangingPunct="1">
              <a:lnSpc>
                <a:spcPct val="80000"/>
              </a:lnSpc>
              <a:defRPr/>
            </a:pPr>
            <a:endParaRPr lang="de-DE" altLang="hu-HU" sz="1900" dirty="0"/>
          </a:p>
          <a:p>
            <a:pPr eaLnBrk="1" hangingPunct="1">
              <a:lnSpc>
                <a:spcPct val="80000"/>
              </a:lnSpc>
              <a:buFontTx/>
              <a:buNone/>
              <a:defRPr/>
            </a:pPr>
            <a:r>
              <a:rPr lang="hu-HU" altLang="hu-HU" sz="1900" b="1" dirty="0"/>
              <a:t>*  </a:t>
            </a:r>
            <a:r>
              <a:rPr lang="de-DE" altLang="hu-HU" sz="1900" b="1" dirty="0"/>
              <a:t>Form</a:t>
            </a:r>
            <a:r>
              <a:rPr lang="hu-HU" altLang="hu-HU" sz="1900" b="1" dirty="0"/>
              <a:t>á</a:t>
            </a:r>
            <a:r>
              <a:rPr lang="de-DE" altLang="hu-HU" sz="1900" b="1" dirty="0"/>
              <a:t>i</a:t>
            </a:r>
            <a:r>
              <a:rPr lang="de-DE" altLang="hu-HU" sz="1900" dirty="0"/>
              <a:t>: </a:t>
            </a:r>
            <a:r>
              <a:rPr lang="hu-HU" altLang="hu-HU" sz="1900" dirty="0"/>
              <a:t> - </a:t>
            </a:r>
            <a:r>
              <a:rPr lang="hu-HU" altLang="hu-HU" sz="1900" i="1" dirty="0">
                <a:solidFill>
                  <a:srgbClr val="FF0000"/>
                </a:solidFill>
              </a:rPr>
              <a:t>szintjeit </a:t>
            </a:r>
            <a:r>
              <a:rPr lang="hu-HU" altLang="hu-HU" sz="1900" i="1" dirty="0"/>
              <a:t>tekintve</a:t>
            </a:r>
            <a:r>
              <a:rPr lang="hu-HU" altLang="hu-HU" sz="1900" dirty="0"/>
              <a:t>: </a:t>
            </a:r>
            <a:r>
              <a:rPr lang="de-DE" altLang="hu-HU" sz="1900" dirty="0" err="1"/>
              <a:t>politikai</a:t>
            </a:r>
            <a:r>
              <a:rPr lang="hu-HU" altLang="hu-HU" sz="1900" dirty="0"/>
              <a:t>;</a:t>
            </a:r>
            <a:r>
              <a:rPr lang="de-DE" altLang="hu-HU" sz="1900" dirty="0"/>
              <a:t> </a:t>
            </a:r>
            <a:r>
              <a:rPr lang="de-DE" altLang="hu-HU" sz="1900" dirty="0" err="1"/>
              <a:t>igazgat</a:t>
            </a:r>
            <a:r>
              <a:rPr lang="hu-HU" altLang="hu-HU" sz="1900" dirty="0"/>
              <a:t>á</a:t>
            </a:r>
            <a:r>
              <a:rPr lang="de-DE" altLang="hu-HU" sz="1900" dirty="0"/>
              <a:t>si</a:t>
            </a:r>
            <a:r>
              <a:rPr lang="hu-HU" altLang="hu-HU" sz="1900" dirty="0"/>
              <a:t> (hivatali);</a:t>
            </a:r>
            <a:r>
              <a:rPr lang="de-DE" altLang="hu-HU" sz="1900" dirty="0"/>
              <a:t> </a:t>
            </a:r>
            <a:r>
              <a:rPr lang="de-DE" altLang="hu-HU" sz="1900" dirty="0" err="1"/>
              <a:t>gazdas</a:t>
            </a:r>
            <a:r>
              <a:rPr lang="hu-HU" altLang="hu-HU" sz="1900" dirty="0"/>
              <a:t>á</a:t>
            </a:r>
            <a:r>
              <a:rPr lang="de-DE" altLang="hu-HU" sz="1900" dirty="0" err="1"/>
              <a:t>gi</a:t>
            </a:r>
            <a:endParaRPr lang="hu-HU" altLang="hu-HU" sz="1900" dirty="0"/>
          </a:p>
          <a:p>
            <a:pPr eaLnBrk="1" hangingPunct="1">
              <a:lnSpc>
                <a:spcPct val="80000"/>
              </a:lnSpc>
              <a:buFontTx/>
              <a:buNone/>
              <a:defRPr/>
            </a:pPr>
            <a:r>
              <a:rPr lang="hu-HU" altLang="hu-HU" sz="1900" dirty="0"/>
              <a:t>                   - </a:t>
            </a:r>
            <a:r>
              <a:rPr lang="hu-HU" altLang="hu-HU" sz="1900" i="1" dirty="0">
                <a:solidFill>
                  <a:schemeClr val="accent6">
                    <a:lumMod val="75000"/>
                  </a:schemeClr>
                </a:solidFill>
              </a:rPr>
              <a:t>társadalmi megítélését</a:t>
            </a:r>
            <a:r>
              <a:rPr lang="hu-HU" altLang="hu-HU" sz="1900" dirty="0">
                <a:solidFill>
                  <a:schemeClr val="accent6">
                    <a:lumMod val="75000"/>
                  </a:schemeClr>
                </a:solidFill>
              </a:rPr>
              <a:t> </a:t>
            </a:r>
            <a:r>
              <a:rPr lang="hu-HU" altLang="hu-HU" sz="1900" dirty="0"/>
              <a:t>tekintve:  </a:t>
            </a:r>
          </a:p>
          <a:p>
            <a:pPr eaLnBrk="1" hangingPunct="1">
              <a:lnSpc>
                <a:spcPct val="80000"/>
              </a:lnSpc>
              <a:buFontTx/>
              <a:buNone/>
              <a:defRPr/>
            </a:pPr>
            <a:r>
              <a:rPr lang="hu-HU" altLang="hu-HU" sz="1900" dirty="0"/>
              <a:t>                      * a többség által elfogadott, elvárt társadalmi szokásokká </a:t>
            </a:r>
          </a:p>
          <a:p>
            <a:pPr eaLnBrk="1" hangingPunct="1">
              <a:lnSpc>
                <a:spcPct val="80000"/>
              </a:lnSpc>
              <a:buFontTx/>
              <a:buNone/>
              <a:defRPr/>
            </a:pPr>
            <a:r>
              <a:rPr lang="hu-HU" altLang="hu-HU" sz="1900" dirty="0"/>
              <a:t>                        vált formák (borravaló),</a:t>
            </a:r>
          </a:p>
          <a:p>
            <a:pPr eaLnBrk="1" hangingPunct="1">
              <a:lnSpc>
                <a:spcPct val="80000"/>
              </a:lnSpc>
              <a:buFontTx/>
              <a:buNone/>
              <a:defRPr/>
            </a:pPr>
            <a:r>
              <a:rPr lang="hu-HU" altLang="hu-HU" sz="1900" dirty="0"/>
              <a:t>                      * a többség által megtűrt formák (hálapénz) és </a:t>
            </a:r>
          </a:p>
          <a:p>
            <a:pPr eaLnBrk="1" hangingPunct="1">
              <a:lnSpc>
                <a:spcPct val="80000"/>
              </a:lnSpc>
              <a:buFontTx/>
              <a:buNone/>
              <a:defRPr/>
            </a:pPr>
            <a:r>
              <a:rPr lang="hu-HU" altLang="hu-HU" sz="1900" dirty="0"/>
              <a:t>                      * a többség által elítélt formák (hivatali vesztegetés)</a:t>
            </a:r>
          </a:p>
          <a:p>
            <a:pPr eaLnBrk="1" hangingPunct="1">
              <a:lnSpc>
                <a:spcPct val="80000"/>
              </a:lnSpc>
              <a:buFontTx/>
              <a:buNone/>
              <a:defRPr/>
            </a:pPr>
            <a:r>
              <a:rPr lang="hu-HU" altLang="hu-HU" sz="1900" dirty="0"/>
              <a:t>                    - </a:t>
            </a:r>
            <a:r>
              <a:rPr lang="hu-HU" altLang="hu-HU" sz="1900" i="1" dirty="0"/>
              <a:t>üldözését tekintve</a:t>
            </a:r>
            <a:r>
              <a:rPr lang="hu-HU" altLang="hu-HU" sz="1900" dirty="0"/>
              <a:t>: kriminális (szűkebb), illetve azon kívüli</a:t>
            </a:r>
          </a:p>
          <a:p>
            <a:pPr eaLnBrk="1" hangingPunct="1">
              <a:lnSpc>
                <a:spcPct val="80000"/>
              </a:lnSpc>
              <a:buFontTx/>
              <a:buNone/>
              <a:defRPr/>
            </a:pPr>
            <a:r>
              <a:rPr lang="hu-HU" altLang="hu-HU" sz="1900" dirty="0"/>
              <a:t>                       (politikai, fegyelmi, erkölcsi felelősséget felvető)</a:t>
            </a:r>
          </a:p>
          <a:p>
            <a:pPr eaLnBrk="1" hangingPunct="1">
              <a:lnSpc>
                <a:spcPct val="80000"/>
              </a:lnSpc>
              <a:buFontTx/>
              <a:buNone/>
              <a:defRPr/>
            </a:pPr>
            <a:endParaRPr lang="en-US" altLang="hu-HU" sz="19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ím 1">
            <a:extLst>
              <a:ext uri="{FF2B5EF4-FFF2-40B4-BE49-F238E27FC236}">
                <a16:creationId xmlns:a16="http://schemas.microsoft.com/office/drawing/2014/main" id="{36EB6E08-ADE0-6DC5-DD99-8DB7EDD36D26}"/>
              </a:ext>
            </a:extLst>
          </p:cNvPr>
          <p:cNvSpPr>
            <a:spLocks noGrp="1" noChangeArrowheads="1"/>
          </p:cNvSpPr>
          <p:nvPr>
            <p:ph type="title"/>
          </p:nvPr>
        </p:nvSpPr>
        <p:spPr/>
        <p:txBody>
          <a:bodyPr/>
          <a:lstStyle/>
          <a:p>
            <a:pPr>
              <a:defRPr/>
            </a:pPr>
            <a:r>
              <a:rPr lang="hu-HU" altLang="hu-HU" dirty="0"/>
              <a:t>A </a:t>
            </a:r>
            <a:r>
              <a:rPr lang="hu-HU" altLang="hu-HU" dirty="0">
                <a:solidFill>
                  <a:schemeClr val="bg1">
                    <a:lumMod val="50000"/>
                  </a:schemeClr>
                </a:solidFill>
              </a:rPr>
              <a:t>kriminális korrupció </a:t>
            </a:r>
            <a:r>
              <a:rPr lang="hu-HU" altLang="hu-HU" dirty="0"/>
              <a:t>szűkebb és konkrétabb:</a:t>
            </a:r>
          </a:p>
        </p:txBody>
      </p:sp>
      <p:sp>
        <p:nvSpPr>
          <p:cNvPr id="12291" name="Tartalom helye 2">
            <a:extLst>
              <a:ext uri="{FF2B5EF4-FFF2-40B4-BE49-F238E27FC236}">
                <a16:creationId xmlns:a16="http://schemas.microsoft.com/office/drawing/2014/main" id="{859F9BDB-A729-6D0A-590B-430EDA56F78A}"/>
              </a:ext>
            </a:extLst>
          </p:cNvPr>
          <p:cNvSpPr>
            <a:spLocks noGrp="1" noChangeArrowheads="1"/>
          </p:cNvSpPr>
          <p:nvPr>
            <p:ph idx="1"/>
          </p:nvPr>
        </p:nvSpPr>
        <p:spPr/>
        <p:txBody>
          <a:bodyPr/>
          <a:lstStyle/>
          <a:p>
            <a:r>
              <a:rPr lang="hu-HU" altLang="hu-HU"/>
              <a:t>Hivatali vagy gazdasági működéssel kapcsolatban adott, ígért, illetve kért, elfogadott előny.</a:t>
            </a:r>
          </a:p>
          <a:p>
            <a:r>
              <a:rPr lang="hu-HU" altLang="hu-HU"/>
              <a:t>Ezt az általános meghatározást a bűncselekmény egyes alakzatai tovább konkretizálhatják, szűkíthetik.</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ím 4">
            <a:extLst>
              <a:ext uri="{FF2B5EF4-FFF2-40B4-BE49-F238E27FC236}">
                <a16:creationId xmlns:a16="http://schemas.microsoft.com/office/drawing/2014/main" id="{6D4CFB22-E6ED-F5D4-A275-7A75CCD0E4A3}"/>
              </a:ext>
            </a:extLst>
          </p:cNvPr>
          <p:cNvSpPr>
            <a:spLocks noGrp="1" noChangeArrowheads="1"/>
          </p:cNvSpPr>
          <p:nvPr>
            <p:ph type="title"/>
          </p:nvPr>
        </p:nvSpPr>
        <p:spPr>
          <a:xfrm>
            <a:off x="2351089" y="188913"/>
            <a:ext cx="8232775" cy="1111250"/>
          </a:xfrm>
        </p:spPr>
        <p:txBody>
          <a:bodyPr>
            <a:normAutofit/>
          </a:bodyPr>
          <a:lstStyle/>
          <a:p>
            <a:r>
              <a:rPr lang="hu-HU" altLang="hu-HU" dirty="0"/>
              <a:t>Globális helyzetkép</a:t>
            </a:r>
            <a:br>
              <a:rPr lang="hu-HU" altLang="hu-HU" dirty="0"/>
            </a:br>
            <a:r>
              <a:rPr lang="hu-HU" altLang="hu-HU" sz="2700" dirty="0"/>
              <a:t>(minél sötétebb, annál korruptabb)</a:t>
            </a:r>
          </a:p>
        </p:txBody>
      </p:sp>
      <p:pic>
        <p:nvPicPr>
          <p:cNvPr id="22531" name="Kép 5">
            <a:extLst>
              <a:ext uri="{FF2B5EF4-FFF2-40B4-BE49-F238E27FC236}">
                <a16:creationId xmlns:a16="http://schemas.microsoft.com/office/drawing/2014/main" id="{A290C394-797C-B049-D526-B1445ED1FB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9738" y="1381125"/>
            <a:ext cx="8888412"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ím 1">
            <a:extLst>
              <a:ext uri="{FF2B5EF4-FFF2-40B4-BE49-F238E27FC236}">
                <a16:creationId xmlns:a16="http://schemas.microsoft.com/office/drawing/2014/main" id="{83EFB299-43A4-85DE-A808-BBAD770906B5}"/>
              </a:ext>
            </a:extLst>
          </p:cNvPr>
          <p:cNvSpPr>
            <a:spLocks noGrp="1" noChangeArrowheads="1"/>
          </p:cNvSpPr>
          <p:nvPr>
            <p:ph type="title"/>
          </p:nvPr>
        </p:nvSpPr>
        <p:spPr/>
        <p:txBody>
          <a:bodyPr/>
          <a:lstStyle/>
          <a:p>
            <a:r>
              <a:rPr lang="hu-HU" altLang="hu-HU"/>
              <a:t>Korrupciós bűncselekmények és elítéltek száma 2000.-től</a:t>
            </a:r>
          </a:p>
        </p:txBody>
      </p:sp>
      <p:pic>
        <p:nvPicPr>
          <p:cNvPr id="28675" name="Kép 2">
            <a:extLst>
              <a:ext uri="{FF2B5EF4-FFF2-40B4-BE49-F238E27FC236}">
                <a16:creationId xmlns:a16="http://schemas.microsoft.com/office/drawing/2014/main" id="{50224EE1-4A38-263D-893B-82E06AE9233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2205038"/>
            <a:ext cx="8612188" cy="396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1D6C12CA-5A1E-2328-5B07-180481127B3B}"/>
              </a:ext>
            </a:extLst>
          </p:cNvPr>
          <p:cNvSpPr>
            <a:spLocks noGrp="1" noChangeArrowheads="1"/>
          </p:cNvSpPr>
          <p:nvPr>
            <p:ph type="title"/>
          </p:nvPr>
        </p:nvSpPr>
        <p:spPr>
          <a:xfrm>
            <a:off x="1981200" y="274638"/>
            <a:ext cx="8229600" cy="850900"/>
          </a:xfrm>
        </p:spPr>
        <p:txBody>
          <a:bodyPr/>
          <a:lstStyle/>
          <a:p>
            <a:pPr eaLnBrk="1" hangingPunct="1"/>
            <a:r>
              <a:rPr lang="de-DE" altLang="hu-HU"/>
              <a:t>A Btk. rendszere</a:t>
            </a:r>
            <a:endParaRPr lang="en-US" altLang="hu-HU"/>
          </a:p>
        </p:txBody>
      </p:sp>
      <p:sp>
        <p:nvSpPr>
          <p:cNvPr id="29699" name="Rectangle 3">
            <a:extLst>
              <a:ext uri="{FF2B5EF4-FFF2-40B4-BE49-F238E27FC236}">
                <a16:creationId xmlns:a16="http://schemas.microsoft.com/office/drawing/2014/main" id="{5FB8BCAA-5690-E130-E8C5-3ED56726DEE0}"/>
              </a:ext>
            </a:extLst>
          </p:cNvPr>
          <p:cNvSpPr>
            <a:spLocks noGrp="1" noChangeArrowheads="1"/>
          </p:cNvSpPr>
          <p:nvPr>
            <p:ph type="body" idx="1"/>
          </p:nvPr>
        </p:nvSpPr>
        <p:spPr>
          <a:xfrm>
            <a:off x="1919288" y="1125538"/>
            <a:ext cx="8229600" cy="4957762"/>
          </a:xfrm>
        </p:spPr>
        <p:txBody>
          <a:bodyPr>
            <a:normAutofit fontScale="92500" lnSpcReduction="10000"/>
          </a:bodyPr>
          <a:lstStyle/>
          <a:p>
            <a:pPr eaLnBrk="1" hangingPunct="1">
              <a:buFontTx/>
              <a:buChar char="-"/>
            </a:pPr>
            <a:r>
              <a:rPr lang="hu-HU" altLang="hu-HU" sz="3000"/>
              <a:t>G</a:t>
            </a:r>
            <a:r>
              <a:rPr lang="de-DE" altLang="hu-HU" sz="3000"/>
              <a:t>azdas</a:t>
            </a:r>
            <a:r>
              <a:rPr lang="hu-HU" altLang="hu-HU" sz="3000"/>
              <a:t>á</a:t>
            </a:r>
            <a:r>
              <a:rPr lang="de-DE" altLang="hu-HU" sz="3000"/>
              <a:t>gi </a:t>
            </a:r>
            <a:r>
              <a:rPr lang="hu-HU" altLang="hu-HU" sz="3000"/>
              <a:t>aktív (290. §) és passzív </a:t>
            </a:r>
            <a:r>
              <a:rPr lang="de-DE" altLang="hu-HU" sz="3000"/>
              <a:t>veszteget</a:t>
            </a:r>
            <a:r>
              <a:rPr lang="hu-HU" altLang="hu-HU" sz="3000"/>
              <a:t>é</a:t>
            </a:r>
            <a:r>
              <a:rPr lang="de-DE" altLang="hu-HU" sz="3000"/>
              <a:t>s (Btk. 2</a:t>
            </a:r>
            <a:r>
              <a:rPr lang="hu-HU" altLang="hu-HU" sz="3000"/>
              <a:t>91</a:t>
            </a:r>
            <a:r>
              <a:rPr lang="de-DE" altLang="hu-HU" sz="3000"/>
              <a:t>. §),</a:t>
            </a:r>
          </a:p>
          <a:p>
            <a:pPr eaLnBrk="1" hangingPunct="1">
              <a:buFontTx/>
              <a:buChar char="-"/>
            </a:pPr>
            <a:r>
              <a:rPr lang="hu-HU" altLang="hu-HU" sz="3000"/>
              <a:t>Hivatali aktív (Btk. 293. §) és passzív</a:t>
            </a:r>
          </a:p>
          <a:p>
            <a:pPr eaLnBrk="1" hangingPunct="1">
              <a:buFontTx/>
              <a:buNone/>
            </a:pPr>
            <a:r>
              <a:rPr lang="hu-HU" altLang="hu-HU" sz="3000"/>
              <a:t>   vesztegetés (Btk. 294. §</a:t>
            </a:r>
          </a:p>
          <a:p>
            <a:pPr eaLnBrk="1" hangingPunct="1">
              <a:buFontTx/>
              <a:buChar char="-"/>
            </a:pPr>
            <a:r>
              <a:rPr lang="hu-HU" altLang="hu-HU" sz="3000"/>
              <a:t>Bírósági (hatósági) aktív (295. §) és passzív vesztegetés (296. §)</a:t>
            </a:r>
          </a:p>
          <a:p>
            <a:pPr eaLnBrk="1" hangingPunct="1">
              <a:buFontTx/>
              <a:buChar char="-"/>
            </a:pPr>
            <a:r>
              <a:rPr lang="hu-HU" altLang="hu-HU" sz="3000"/>
              <a:t>Vesztegetés feljelentésének elmulasztása</a:t>
            </a:r>
          </a:p>
          <a:p>
            <a:pPr eaLnBrk="1" hangingPunct="1">
              <a:buFontTx/>
              <a:buChar char="-"/>
            </a:pPr>
            <a:r>
              <a:rPr lang="hu-HU" altLang="hu-HU" sz="3000"/>
              <a:t>(297. §)</a:t>
            </a:r>
            <a:endParaRPr lang="de-DE" altLang="hu-HU" sz="3000"/>
          </a:p>
          <a:p>
            <a:pPr eaLnBrk="1" hangingPunct="1">
              <a:buFontTx/>
              <a:buChar char="-"/>
            </a:pPr>
            <a:r>
              <a:rPr lang="de-DE" altLang="hu-HU" sz="3000"/>
              <a:t>Befoly</a:t>
            </a:r>
            <a:r>
              <a:rPr lang="hu-HU" altLang="hu-HU" sz="3000"/>
              <a:t>ás vásárlása</a:t>
            </a:r>
            <a:r>
              <a:rPr lang="de-DE" altLang="hu-HU" sz="3000"/>
              <a:t> (Btk. 2</a:t>
            </a:r>
            <a:r>
              <a:rPr lang="hu-HU" altLang="hu-HU" sz="3000"/>
              <a:t>98</a:t>
            </a:r>
            <a:r>
              <a:rPr lang="de-DE" altLang="hu-HU" sz="3000"/>
              <a:t>. §)</a:t>
            </a:r>
          </a:p>
          <a:p>
            <a:pPr eaLnBrk="1" hangingPunct="1">
              <a:buFontTx/>
              <a:buNone/>
            </a:pPr>
            <a:r>
              <a:rPr lang="de-DE" altLang="hu-HU" sz="3000"/>
              <a:t>-</a:t>
            </a:r>
            <a:r>
              <a:rPr lang="hu-HU" altLang="hu-HU" sz="3000"/>
              <a:t>  Befolyással üzérkedés (299. §)</a:t>
            </a:r>
            <a:endParaRPr lang="de-DE" altLang="hu-HU" sz="3000"/>
          </a:p>
          <a:p>
            <a:pPr eaLnBrk="1" hangingPunct="1">
              <a:buFontTx/>
              <a:buNone/>
            </a:pPr>
            <a:r>
              <a:rPr lang="de-DE" altLang="hu-HU"/>
              <a:t>  </a:t>
            </a:r>
            <a:endParaRPr lang="en-US" altLang="hu-HU"/>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4058" name="Group 90">
            <a:extLst>
              <a:ext uri="{FF2B5EF4-FFF2-40B4-BE49-F238E27FC236}">
                <a16:creationId xmlns:a16="http://schemas.microsoft.com/office/drawing/2014/main" id="{D94A9958-FD05-E137-385C-5165FF430474}"/>
              </a:ext>
            </a:extLst>
          </p:cNvPr>
          <p:cNvGraphicFramePr>
            <a:graphicFrameLocks noGrp="1"/>
          </p:cNvGraphicFramePr>
          <p:nvPr/>
        </p:nvGraphicFramePr>
        <p:xfrm>
          <a:off x="1541464" y="530225"/>
          <a:ext cx="9109075" cy="5761038"/>
        </p:xfrm>
        <a:graphic>
          <a:graphicData uri="http://schemas.openxmlformats.org/drawingml/2006/table">
            <a:tbl>
              <a:tblPr/>
              <a:tblGrid>
                <a:gridCol w="2154582">
                  <a:extLst>
                    <a:ext uri="{9D8B030D-6E8A-4147-A177-3AD203B41FA5}">
                      <a16:colId xmlns:a16="http://schemas.microsoft.com/office/drawing/2014/main" val="20000"/>
                    </a:ext>
                  </a:extLst>
                </a:gridCol>
                <a:gridCol w="2870295">
                  <a:extLst>
                    <a:ext uri="{9D8B030D-6E8A-4147-A177-3AD203B41FA5}">
                      <a16:colId xmlns:a16="http://schemas.microsoft.com/office/drawing/2014/main" val="20001"/>
                    </a:ext>
                  </a:extLst>
                </a:gridCol>
                <a:gridCol w="4084198">
                  <a:extLst>
                    <a:ext uri="{9D8B030D-6E8A-4147-A177-3AD203B41FA5}">
                      <a16:colId xmlns:a16="http://schemas.microsoft.com/office/drawing/2014/main" val="20002"/>
                    </a:ext>
                  </a:extLst>
                </a:gridCol>
              </a:tblGrid>
              <a:tr h="640111">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Calibri" pitchFamily="34" charset="0"/>
                          <a:cs typeface="Times New Roman" pitchFamily="18" charset="0"/>
                        </a:rPr>
                        <a:t>a </a:t>
                      </a:r>
                      <a:r>
                        <a:rPr kumimoji="0" lang="en-US" sz="1800" b="0" i="0" u="none" strike="noStrike" cap="none" normalizeH="0" baseline="0" dirty="0" err="1">
                          <a:ln>
                            <a:noFill/>
                          </a:ln>
                          <a:solidFill>
                            <a:schemeClr val="tx1"/>
                          </a:solidFill>
                          <a:effectLst/>
                          <a:latin typeface="Calibri" pitchFamily="34" charset="0"/>
                          <a:cs typeface="Times New Roman" pitchFamily="18" charset="0"/>
                        </a:rPr>
                        <a:t>vesztegetéssel</a:t>
                      </a:r>
                      <a:r>
                        <a:rPr kumimoji="0" lang="en-US" sz="1800" b="0" i="0" u="none" strike="noStrike" cap="none" normalizeH="0" baseline="0" dirty="0">
                          <a:ln>
                            <a:noFill/>
                          </a:ln>
                          <a:solidFill>
                            <a:schemeClr val="tx1"/>
                          </a:solidFill>
                          <a:effectLst/>
                          <a:latin typeface="Calibri" pitchFamily="34" charset="0"/>
                          <a:cs typeface="Times New Roman" pitchFamily="18" charset="0"/>
                        </a:rPr>
                        <a:t> </a:t>
                      </a:r>
                      <a:r>
                        <a:rPr kumimoji="0" lang="en-US" sz="1800" b="0" i="0" u="none" strike="noStrike" cap="none" normalizeH="0" baseline="0" dirty="0" err="1">
                          <a:ln>
                            <a:noFill/>
                          </a:ln>
                          <a:solidFill>
                            <a:schemeClr val="tx1"/>
                          </a:solidFill>
                          <a:effectLst/>
                          <a:latin typeface="Calibri" pitchFamily="34" charset="0"/>
                          <a:cs typeface="Times New Roman" pitchFamily="18" charset="0"/>
                        </a:rPr>
                        <a:t>érintett</a:t>
                      </a:r>
                      <a:r>
                        <a:rPr kumimoji="0" lang="en-US" sz="1800" b="0" i="0" u="none" strike="noStrike" cap="none" normalizeH="0" baseline="0" dirty="0">
                          <a:ln>
                            <a:noFill/>
                          </a:ln>
                          <a:solidFill>
                            <a:schemeClr val="tx1"/>
                          </a:solidFill>
                          <a:effectLst/>
                          <a:latin typeface="Calibri" pitchFamily="34" charset="0"/>
                          <a:cs typeface="Times New Roman" pitchFamily="18" charset="0"/>
                        </a:rPr>
                        <a:t> </a:t>
                      </a:r>
                      <a:r>
                        <a:rPr kumimoji="0" lang="en-US" sz="1800" b="0" i="0" u="none" strike="noStrike" cap="none" normalizeH="0" baseline="0" dirty="0" err="1">
                          <a:ln>
                            <a:noFill/>
                          </a:ln>
                          <a:solidFill>
                            <a:schemeClr val="tx1"/>
                          </a:solidFill>
                          <a:effectLst/>
                          <a:latin typeface="Calibri" pitchFamily="34" charset="0"/>
                          <a:cs typeface="Times New Roman" pitchFamily="18" charset="0"/>
                        </a:rPr>
                        <a:t>személy</a:t>
                      </a:r>
                      <a:endParaRPr kumimoji="0" lang="en-US" sz="1800" b="0" i="0" u="none" strike="noStrike" cap="none" normalizeH="0" baseline="0" dirty="0">
                        <a:ln>
                          <a:noFill/>
                        </a:ln>
                        <a:solidFill>
                          <a:schemeClr val="tx1"/>
                        </a:solidFill>
                        <a:effectLst/>
                        <a:latin typeface="Calibri" pitchFamily="34" charset="0"/>
                      </a:endParaRPr>
                    </a:p>
                  </a:txBody>
                  <a:tcPr marL="91446" marR="9144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Calibri" pitchFamily="34" charset="0"/>
                          <a:cs typeface="Times New Roman" pitchFamily="18" charset="0"/>
                        </a:rPr>
                        <a:t>a </a:t>
                      </a:r>
                      <a:r>
                        <a:rPr kumimoji="0" lang="en-US" sz="1800" b="1" i="0" u="none" strike="noStrike" cap="none" normalizeH="0" baseline="0" dirty="0" err="1">
                          <a:ln>
                            <a:noFill/>
                          </a:ln>
                          <a:solidFill>
                            <a:schemeClr val="tx1"/>
                          </a:solidFill>
                          <a:effectLst/>
                          <a:latin typeface="Calibri" pitchFamily="34" charset="0"/>
                          <a:cs typeface="Times New Roman" pitchFamily="18" charset="0"/>
                        </a:rPr>
                        <a:t>passzív</a:t>
                      </a:r>
                      <a:r>
                        <a:rPr kumimoji="0" lang="en-US" sz="1800" b="0" i="0" u="none" strike="noStrike" cap="none" normalizeH="0" baseline="0" dirty="0">
                          <a:ln>
                            <a:noFill/>
                          </a:ln>
                          <a:solidFill>
                            <a:schemeClr val="tx1"/>
                          </a:solidFill>
                          <a:effectLst/>
                          <a:latin typeface="Calibri" pitchFamily="34" charset="0"/>
                          <a:cs typeface="Times New Roman" pitchFamily="18" charset="0"/>
                        </a:rPr>
                        <a:t> </a:t>
                      </a:r>
                      <a:r>
                        <a:rPr kumimoji="0" lang="en-US" sz="1800" b="0" i="0" u="none" strike="noStrike" cap="none" normalizeH="0" baseline="0" dirty="0" err="1">
                          <a:ln>
                            <a:noFill/>
                          </a:ln>
                          <a:solidFill>
                            <a:schemeClr val="tx1"/>
                          </a:solidFill>
                          <a:effectLst/>
                          <a:latin typeface="Calibri" pitchFamily="34" charset="0"/>
                          <a:cs typeface="Times New Roman" pitchFamily="18" charset="0"/>
                        </a:rPr>
                        <a:t>vesztegető</a:t>
                      </a:r>
                      <a:r>
                        <a:rPr kumimoji="0" lang="en-US" sz="1800" b="0" i="0" u="none" strike="noStrike" cap="none" normalizeH="0" baseline="0" dirty="0">
                          <a:ln>
                            <a:noFill/>
                          </a:ln>
                          <a:solidFill>
                            <a:schemeClr val="tx1"/>
                          </a:solidFill>
                          <a:effectLst/>
                          <a:latin typeface="Calibri" pitchFamily="34" charset="0"/>
                          <a:cs typeface="Times New Roman" pitchFamily="18" charset="0"/>
                        </a:rPr>
                        <a:t> </a:t>
                      </a:r>
                      <a:r>
                        <a:rPr kumimoji="0" lang="en-US" sz="1800" b="0" i="0" u="none" strike="noStrike" cap="none" normalizeH="0" baseline="0" dirty="0" err="1">
                          <a:ln>
                            <a:noFill/>
                          </a:ln>
                          <a:solidFill>
                            <a:schemeClr val="tx1"/>
                          </a:solidFill>
                          <a:effectLst/>
                          <a:latin typeface="Calibri" pitchFamily="34" charset="0"/>
                          <a:cs typeface="Times New Roman" pitchFamily="18" charset="0"/>
                        </a:rPr>
                        <a:t>büntetendő</a:t>
                      </a:r>
                      <a:r>
                        <a:rPr kumimoji="0" lang="en-US" sz="1800" b="0" i="0" u="none" strike="noStrike" cap="none" normalizeH="0" baseline="0" dirty="0">
                          <a:ln>
                            <a:noFill/>
                          </a:ln>
                          <a:solidFill>
                            <a:schemeClr val="tx1"/>
                          </a:solidFill>
                          <a:effectLst/>
                          <a:latin typeface="Calibri" pitchFamily="34" charset="0"/>
                          <a:cs typeface="Times New Roman" pitchFamily="18" charset="0"/>
                        </a:rPr>
                        <a:t>:</a:t>
                      </a:r>
                      <a:endParaRPr kumimoji="0" lang="en-US" sz="1800" b="0" i="0" u="none" strike="noStrike" cap="none" normalizeH="0" baseline="0" dirty="0">
                        <a:ln>
                          <a:noFill/>
                        </a:ln>
                        <a:solidFill>
                          <a:schemeClr val="tx1"/>
                        </a:solidFill>
                        <a:effectLst/>
                        <a:latin typeface="Calibri" pitchFamily="34" charset="0"/>
                      </a:endParaRPr>
                    </a:p>
                  </a:txBody>
                  <a:tcPr marL="91446" marR="9144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err="1">
                          <a:ln>
                            <a:noFill/>
                          </a:ln>
                          <a:solidFill>
                            <a:schemeClr val="tx1"/>
                          </a:solidFill>
                          <a:effectLst/>
                          <a:latin typeface="Calibri" pitchFamily="34" charset="0"/>
                          <a:cs typeface="Times New Roman" pitchFamily="18" charset="0"/>
                        </a:rPr>
                        <a:t>az</a:t>
                      </a:r>
                      <a:r>
                        <a:rPr kumimoji="0" lang="en-US" sz="1800" b="1" i="0" u="none" strike="noStrike" cap="none" normalizeH="0" baseline="0" dirty="0">
                          <a:ln>
                            <a:noFill/>
                          </a:ln>
                          <a:solidFill>
                            <a:schemeClr val="tx1"/>
                          </a:solidFill>
                          <a:effectLst/>
                          <a:latin typeface="Calibri" pitchFamily="34" charset="0"/>
                          <a:cs typeface="Times New Roman" pitchFamily="18" charset="0"/>
                        </a:rPr>
                        <a:t> </a:t>
                      </a:r>
                      <a:r>
                        <a:rPr kumimoji="0" lang="en-US" sz="1800" b="1" i="0" u="none" strike="noStrike" cap="none" normalizeH="0" baseline="0" dirty="0" err="1">
                          <a:ln>
                            <a:noFill/>
                          </a:ln>
                          <a:solidFill>
                            <a:schemeClr val="tx1"/>
                          </a:solidFill>
                          <a:effectLst/>
                          <a:latin typeface="Calibri" pitchFamily="34" charset="0"/>
                          <a:cs typeface="Times New Roman" pitchFamily="18" charset="0"/>
                        </a:rPr>
                        <a:t>aktív</a:t>
                      </a:r>
                      <a:r>
                        <a:rPr kumimoji="0" lang="en-US" sz="1800" b="1" i="0" u="none" strike="noStrike" cap="none" normalizeH="0" baseline="0" dirty="0">
                          <a:ln>
                            <a:noFill/>
                          </a:ln>
                          <a:solidFill>
                            <a:schemeClr val="tx1"/>
                          </a:solidFill>
                          <a:effectLst/>
                          <a:latin typeface="Calibri" pitchFamily="34" charset="0"/>
                          <a:cs typeface="Times New Roman" pitchFamily="18" charset="0"/>
                        </a:rPr>
                        <a:t> </a:t>
                      </a:r>
                      <a:r>
                        <a:rPr kumimoji="0" lang="en-US" sz="1800" b="0" i="0" u="none" strike="noStrike" cap="none" normalizeH="0" baseline="0" dirty="0" err="1">
                          <a:ln>
                            <a:noFill/>
                          </a:ln>
                          <a:solidFill>
                            <a:schemeClr val="tx1"/>
                          </a:solidFill>
                          <a:effectLst/>
                          <a:latin typeface="Calibri" pitchFamily="34" charset="0"/>
                          <a:cs typeface="Times New Roman" pitchFamily="18" charset="0"/>
                        </a:rPr>
                        <a:t>vesztegető</a:t>
                      </a:r>
                      <a:r>
                        <a:rPr kumimoji="0" lang="en-US" sz="1800" b="0" i="0" u="none" strike="noStrike" cap="none" normalizeH="0" baseline="0" dirty="0">
                          <a:ln>
                            <a:noFill/>
                          </a:ln>
                          <a:solidFill>
                            <a:schemeClr val="tx1"/>
                          </a:solidFill>
                          <a:effectLst/>
                          <a:latin typeface="Calibri" pitchFamily="34" charset="0"/>
                          <a:cs typeface="Times New Roman" pitchFamily="18" charset="0"/>
                        </a:rPr>
                        <a:t> </a:t>
                      </a:r>
                      <a:r>
                        <a:rPr kumimoji="0" lang="en-US" sz="1800" b="0" i="0" u="none" strike="noStrike" cap="none" normalizeH="0" baseline="0" dirty="0" err="1">
                          <a:ln>
                            <a:noFill/>
                          </a:ln>
                          <a:solidFill>
                            <a:schemeClr val="tx1"/>
                          </a:solidFill>
                          <a:effectLst/>
                          <a:latin typeface="Calibri" pitchFamily="34" charset="0"/>
                          <a:cs typeface="Times New Roman" pitchFamily="18" charset="0"/>
                        </a:rPr>
                        <a:t>büntetendő</a:t>
                      </a:r>
                      <a:endParaRPr kumimoji="0" lang="en-US" sz="1800" b="0" i="0" u="none" strike="noStrike" cap="none" normalizeH="0" baseline="0" dirty="0">
                        <a:ln>
                          <a:noFill/>
                        </a:ln>
                        <a:solidFill>
                          <a:schemeClr val="tx1"/>
                        </a:solidFill>
                        <a:effectLst/>
                        <a:latin typeface="Calibri" pitchFamily="34" charset="0"/>
                      </a:endParaRPr>
                    </a:p>
                  </a:txBody>
                  <a:tcPr marL="91446" marR="9144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extLst>
                  <a:ext uri="{0D108BD9-81ED-4DB2-BD59-A6C34878D82A}">
                    <a16:rowId xmlns:a16="http://schemas.microsoft.com/office/drawing/2014/main" val="10000"/>
                  </a:ext>
                </a:extLst>
              </a:tr>
              <a:tr h="2286127">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err="1">
                          <a:ln>
                            <a:noFill/>
                          </a:ln>
                          <a:solidFill>
                            <a:schemeClr val="tx1"/>
                          </a:solidFill>
                          <a:effectLst/>
                          <a:latin typeface="Arial" pitchFamily="34" charset="0"/>
                          <a:cs typeface="Times New Roman" pitchFamily="18" charset="0"/>
                        </a:rPr>
                        <a:t>hivatalos</a:t>
                      </a:r>
                      <a:r>
                        <a:rPr kumimoji="0" lang="en-US" sz="1600" b="1" i="0" u="none" strike="noStrike" cap="none" normalizeH="0" baseline="0" dirty="0">
                          <a:ln>
                            <a:noFill/>
                          </a:ln>
                          <a:solidFill>
                            <a:schemeClr val="tx1"/>
                          </a:solidFill>
                          <a:effectLst/>
                          <a:latin typeface="Arial" pitchFamily="34" charset="0"/>
                          <a:cs typeface="Times New Roman" pitchFamily="18" charset="0"/>
                        </a:rPr>
                        <a:t> </a:t>
                      </a:r>
                      <a:r>
                        <a:rPr kumimoji="0" lang="en-US" sz="1600" b="1" i="0" u="none" strike="noStrike" cap="none" normalizeH="0" baseline="0" dirty="0" err="1">
                          <a:ln>
                            <a:noFill/>
                          </a:ln>
                          <a:solidFill>
                            <a:schemeClr val="tx1"/>
                          </a:solidFill>
                          <a:effectLst/>
                          <a:latin typeface="Arial" pitchFamily="34" charset="0"/>
                          <a:cs typeface="Times New Roman" pitchFamily="18" charset="0"/>
                        </a:rPr>
                        <a:t>személ</a:t>
                      </a:r>
                      <a:r>
                        <a:rPr kumimoji="0" lang="hu-HU" sz="1600" b="1" i="0" u="none" strike="noStrike" cap="none" normalizeH="0" baseline="0" dirty="0">
                          <a:ln>
                            <a:noFill/>
                          </a:ln>
                          <a:solidFill>
                            <a:schemeClr val="tx1"/>
                          </a:solidFill>
                          <a:effectLst/>
                          <a:latin typeface="Arial" pitchFamily="34" charset="0"/>
                          <a:cs typeface="Times New Roman" pitchFamily="18" charset="0"/>
                        </a:rPr>
                        <a:t>y</a:t>
                      </a:r>
                      <a:endParaRPr kumimoji="0" lang="hu-HU" sz="1600" b="0" i="0" u="none" strike="noStrike" cap="none" normalizeH="0" baseline="0" dirty="0">
                        <a:ln>
                          <a:noFill/>
                        </a:ln>
                        <a:solidFill>
                          <a:schemeClr val="tx1"/>
                        </a:solidFill>
                        <a:effectLst/>
                        <a:latin typeface="Arial" pitchFamily="34"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hu-HU" sz="1600" b="0" i="0" u="none" strike="noStrike" cap="none" normalizeH="0" baseline="0" dirty="0">
                          <a:ln>
                            <a:noFill/>
                          </a:ln>
                          <a:solidFill>
                            <a:schemeClr val="tx1"/>
                          </a:solidFill>
                          <a:effectLst/>
                          <a:latin typeface="Arial" pitchFamily="34" charset="0"/>
                          <a:cs typeface="Times New Roman" pitchFamily="18" charset="0"/>
                        </a:rPr>
                        <a:t>_________________</a:t>
                      </a:r>
                      <a:endParaRPr kumimoji="0" lang="hu-HU" sz="1600" b="1" i="0" u="none" strike="noStrike" cap="none" normalizeH="0" baseline="0" dirty="0">
                        <a:ln>
                          <a:noFill/>
                        </a:ln>
                        <a:solidFill>
                          <a:schemeClr val="tx1"/>
                        </a:solidFill>
                        <a:effectLst/>
                        <a:latin typeface="Arial" pitchFamily="34" charset="0"/>
                        <a:cs typeface="Times New Roman" pitchFamily="18" charset="0"/>
                      </a:endParaRPr>
                    </a:p>
                  </a:txBody>
                  <a:tcPr marL="91446" marR="9144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hu-HU" sz="1800" b="0" i="0" u="none" strike="noStrike" cap="none" normalizeH="0" baseline="0" dirty="0">
                          <a:ln>
                            <a:noFill/>
                          </a:ln>
                          <a:solidFill>
                            <a:schemeClr val="tx1"/>
                          </a:solidFill>
                          <a:effectLst/>
                          <a:latin typeface="Calibri" pitchFamily="34" charset="0"/>
                          <a:cs typeface="Times New Roman" pitchFamily="18" charset="0"/>
                        </a:rPr>
                        <a:t>              </a:t>
                      </a:r>
                      <a:r>
                        <a:rPr kumimoji="0" lang="en-US" sz="1800" b="0" i="0" u="none" strike="noStrike" cap="none" normalizeH="0" baseline="0" dirty="0">
                          <a:ln>
                            <a:noFill/>
                          </a:ln>
                          <a:solidFill>
                            <a:schemeClr val="tx1"/>
                          </a:solidFill>
                          <a:effectLst/>
                          <a:latin typeface="Calibri" pitchFamily="34" charset="0"/>
                          <a:cs typeface="Times New Roman" pitchFamily="18" charset="0"/>
                        </a:rPr>
                        <a:t>294. §          </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Calibri" pitchFamily="34" charset="0"/>
                          <a:cs typeface="Times New Roman" pitchFamily="18" charset="0"/>
                        </a:rPr>
                        <a:t>      </a:t>
                      </a:r>
                      <a:r>
                        <a:rPr kumimoji="0" lang="hu-HU" sz="1800" b="1" i="0" u="none" strike="noStrike" cap="none" normalizeH="0" baseline="0" dirty="0">
                          <a:ln>
                            <a:noFill/>
                          </a:ln>
                          <a:solidFill>
                            <a:schemeClr val="tx1"/>
                          </a:solidFill>
                          <a:effectLst/>
                          <a:latin typeface="Calibri" pitchFamily="34" charset="0"/>
                          <a:cs typeface="Times New Roman" pitchFamily="18" charset="0"/>
                        </a:rPr>
                        <a:t>JOGTALAN</a:t>
                      </a:r>
                      <a:r>
                        <a:rPr kumimoji="0" lang="hu-HU" sz="1800" b="0" i="0" u="none" strike="noStrike" cap="none" normalizeH="0" baseline="0" dirty="0">
                          <a:ln>
                            <a:noFill/>
                          </a:ln>
                          <a:solidFill>
                            <a:schemeClr val="tx1"/>
                          </a:solidFill>
                          <a:effectLst/>
                          <a:latin typeface="Calibri" pitchFamily="34" charset="0"/>
                          <a:cs typeface="Times New Roman" pitchFamily="18" charset="0"/>
                        </a:rPr>
                        <a:t> </a:t>
                      </a:r>
                      <a:r>
                        <a:rPr kumimoji="0" lang="en-US" sz="1800" b="1" i="0" u="none" strike="noStrike" cap="none" normalizeH="0" baseline="0" dirty="0">
                          <a:ln>
                            <a:noFill/>
                          </a:ln>
                          <a:solidFill>
                            <a:schemeClr val="tx1"/>
                          </a:solidFill>
                          <a:effectLst/>
                          <a:latin typeface="Calibri" pitchFamily="34" charset="0"/>
                          <a:cs typeface="Times New Roman" pitchFamily="18" charset="0"/>
                        </a:rPr>
                        <a:t>ELŐNYT</a:t>
                      </a:r>
                      <a:r>
                        <a:rPr kumimoji="0" lang="en-US" sz="1800" b="0" i="0" u="none" strike="noStrike" cap="none" normalizeH="0" baseline="0" dirty="0">
                          <a:ln>
                            <a:noFill/>
                          </a:ln>
                          <a:solidFill>
                            <a:schemeClr val="tx1"/>
                          </a:solidFill>
                          <a:effectLst/>
                          <a:latin typeface="Calibri" pitchFamily="34" charset="0"/>
                          <a:cs typeface="Times New Roman" pitchFamily="18" charset="0"/>
                        </a:rPr>
                        <a:t>  KÉR,   </a:t>
                      </a:r>
                      <a:r>
                        <a:rPr kumimoji="0" lang="hu-HU" sz="1800" b="0" i="0" u="none" strike="noStrike" cap="none" normalizeH="0" baseline="0" dirty="0">
                          <a:ln>
                            <a:noFill/>
                          </a:ln>
                          <a:solidFill>
                            <a:schemeClr val="tx1"/>
                          </a:solidFill>
                          <a:effectLst/>
                          <a:latin typeface="Calibri" pitchFamily="34" charset="0"/>
                          <a:cs typeface="Times New Roman" pitchFamily="18" charset="0"/>
                        </a:rPr>
                        <a:t> </a:t>
                      </a:r>
                      <a:r>
                        <a:rPr kumimoji="0" lang="en-US" sz="1800" b="0" i="0" u="none" strike="noStrike" cap="none" normalizeH="0" baseline="0" dirty="0">
                          <a:ln>
                            <a:noFill/>
                          </a:ln>
                          <a:solidFill>
                            <a:schemeClr val="tx1"/>
                          </a:solidFill>
                          <a:effectLst/>
                          <a:latin typeface="Calibri" pitchFamily="34" charset="0"/>
                          <a:cs typeface="Times New Roman" pitchFamily="18" charset="0"/>
                        </a:rPr>
                        <a:t>ELFOGAD,EGYETÉRT </a:t>
                      </a:r>
                      <a:endParaRPr kumimoji="0" lang="hu-HU" sz="1800" b="0" i="0" u="none" strike="noStrike" cap="none" normalizeH="0" baseline="0" dirty="0">
                        <a:ln>
                          <a:noFill/>
                        </a:ln>
                        <a:solidFill>
                          <a:schemeClr val="tx1"/>
                        </a:solidFill>
                        <a:effectLst/>
                        <a:latin typeface="Calibri" pitchFamily="34"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hu-HU" sz="1800" b="0" i="0" u="none" strike="noStrike" cap="none" normalizeH="0" baseline="0" dirty="0">
                          <a:ln>
                            <a:noFill/>
                          </a:ln>
                          <a:solidFill>
                            <a:schemeClr val="tx1"/>
                          </a:solidFill>
                          <a:effectLst/>
                          <a:latin typeface="Calibri" pitchFamily="34" charset="0"/>
                          <a:cs typeface="Times New Roman" pitchFamily="18" charset="0"/>
                        </a:rPr>
                        <a:t>(</a:t>
                      </a:r>
                      <a:r>
                        <a:rPr kumimoji="0" lang="hu-HU" sz="1800" b="0" i="0" u="none" strike="noStrike" cap="none" normalizeH="0" baseline="0" dirty="0">
                          <a:ln>
                            <a:noFill/>
                          </a:ln>
                          <a:solidFill>
                            <a:srgbClr val="FF0000"/>
                          </a:solidFill>
                          <a:effectLst/>
                          <a:latin typeface="Calibri" pitchFamily="34" charset="0"/>
                          <a:cs typeface="Times New Roman" pitchFamily="18" charset="0"/>
                        </a:rPr>
                        <a:t>súlyosabb</a:t>
                      </a:r>
                      <a:r>
                        <a:rPr kumimoji="0" lang="hu-HU" sz="1800" b="0" i="0" u="none" strike="noStrike" cap="none" normalizeH="0" baseline="0" dirty="0">
                          <a:ln>
                            <a:noFill/>
                          </a:ln>
                          <a:solidFill>
                            <a:schemeClr val="tx1"/>
                          </a:solidFill>
                          <a:effectLst/>
                          <a:latin typeface="Calibri" pitchFamily="34" charset="0"/>
                          <a:cs typeface="Times New Roman" pitchFamily="18" charset="0"/>
                        </a:rPr>
                        <a:t>, ha </a:t>
                      </a:r>
                    </a:p>
                    <a:p>
                      <a:pPr marL="0" marR="0" lvl="0" indent="0" algn="l" defTabSz="914400" rtl="0" eaLnBrk="0" fontAlgn="base" latinLnBrk="0" hangingPunct="0">
                        <a:lnSpc>
                          <a:spcPct val="100000"/>
                        </a:lnSpc>
                        <a:spcBef>
                          <a:spcPct val="0"/>
                        </a:spcBef>
                        <a:spcAft>
                          <a:spcPct val="0"/>
                        </a:spcAft>
                        <a:buClrTx/>
                        <a:buSzTx/>
                        <a:buFontTx/>
                        <a:buNone/>
                        <a:tabLst/>
                      </a:pPr>
                      <a:r>
                        <a:rPr kumimoji="0" lang="hu-HU" sz="1800" b="0" i="0" u="none" strike="noStrike" cap="none" normalizeH="0" baseline="0" dirty="0">
                          <a:ln>
                            <a:noFill/>
                          </a:ln>
                          <a:solidFill>
                            <a:schemeClr val="tx1"/>
                          </a:solidFill>
                          <a:effectLst/>
                          <a:latin typeface="Calibri" pitchFamily="34" charset="0"/>
                          <a:cs typeface="Times New Roman" pitchFamily="18" charset="0"/>
                        </a:rPr>
                        <a:t>-   vezető.</a:t>
                      </a:r>
                    </a:p>
                    <a:p>
                      <a:pPr marL="285750" marR="0" lvl="0" indent="-285750" algn="l" defTabSz="914400" rtl="0" eaLnBrk="0" fontAlgn="base" latinLnBrk="0" hangingPunct="0">
                        <a:lnSpc>
                          <a:spcPct val="100000"/>
                        </a:lnSpc>
                        <a:spcBef>
                          <a:spcPct val="0"/>
                        </a:spcBef>
                        <a:spcAft>
                          <a:spcPct val="0"/>
                        </a:spcAft>
                        <a:buClrTx/>
                        <a:buSzTx/>
                        <a:buFontTx/>
                        <a:buChar char="-"/>
                        <a:tabLst/>
                      </a:pPr>
                      <a:r>
                        <a:rPr kumimoji="0" lang="hu-HU" sz="1800" b="0" i="0" u="none" strike="noStrike" cap="none" normalizeH="0" baseline="0" dirty="0">
                          <a:ln>
                            <a:noFill/>
                          </a:ln>
                          <a:solidFill>
                            <a:schemeClr val="tx1"/>
                          </a:solidFill>
                          <a:effectLst/>
                          <a:latin typeface="Calibri" pitchFamily="34" charset="0"/>
                          <a:cs typeface="Times New Roman" pitchFamily="18" charset="0"/>
                        </a:rPr>
                        <a:t>kötelességét meg is szegi,</a:t>
                      </a:r>
                    </a:p>
                    <a:p>
                      <a:pPr marL="0" marR="0" lvl="0" indent="0" algn="l" defTabSz="914400" rtl="0" eaLnBrk="0" fontAlgn="base" latinLnBrk="0" hangingPunct="0">
                        <a:lnSpc>
                          <a:spcPct val="100000"/>
                        </a:lnSpc>
                        <a:spcBef>
                          <a:spcPct val="0"/>
                        </a:spcBef>
                        <a:spcAft>
                          <a:spcPct val="0"/>
                        </a:spcAft>
                        <a:buClrTx/>
                        <a:buSzTx/>
                        <a:buFontTx/>
                        <a:buNone/>
                        <a:tabLst/>
                      </a:pPr>
                      <a:r>
                        <a:rPr kumimoji="0" lang="hu-HU" sz="1800" b="0" i="0" u="none" strike="noStrike" cap="none" normalizeH="0" baseline="0" dirty="0">
                          <a:ln>
                            <a:noFill/>
                          </a:ln>
                          <a:solidFill>
                            <a:schemeClr val="tx1"/>
                          </a:solidFill>
                          <a:effectLst/>
                          <a:latin typeface="Calibri" pitchFamily="34" charset="0"/>
                          <a:cs typeface="Times New Roman" pitchFamily="18" charset="0"/>
                        </a:rPr>
                        <a:t>-    bűnszövetségben vagy</a:t>
                      </a:r>
                    </a:p>
                    <a:p>
                      <a:pPr marL="0" marR="0" lvl="0" indent="0" algn="l" defTabSz="914400" rtl="0" eaLnBrk="0" fontAlgn="base" latinLnBrk="0" hangingPunct="0">
                        <a:lnSpc>
                          <a:spcPct val="100000"/>
                        </a:lnSpc>
                        <a:spcBef>
                          <a:spcPct val="0"/>
                        </a:spcBef>
                        <a:spcAft>
                          <a:spcPct val="0"/>
                        </a:spcAft>
                        <a:buClrTx/>
                        <a:buSzTx/>
                        <a:buFontTx/>
                        <a:buNone/>
                        <a:tabLst/>
                      </a:pPr>
                      <a:r>
                        <a:rPr kumimoji="0" lang="hu-HU" sz="1800" b="0" i="0" u="none" strike="noStrike" cap="none" normalizeH="0" baseline="0" dirty="0">
                          <a:ln>
                            <a:noFill/>
                          </a:ln>
                          <a:solidFill>
                            <a:schemeClr val="tx1"/>
                          </a:solidFill>
                          <a:effectLst/>
                          <a:latin typeface="Calibri" pitchFamily="34" charset="0"/>
                          <a:cs typeface="Times New Roman" pitchFamily="18" charset="0"/>
                        </a:rPr>
                        <a:t>         üzletszerűen)</a:t>
                      </a:r>
                      <a:endParaRPr kumimoji="0" lang="en-US" sz="1800" b="0" i="0" u="none" strike="noStrike" cap="none" normalizeH="0" baseline="0" dirty="0">
                        <a:ln>
                          <a:noFill/>
                        </a:ln>
                        <a:solidFill>
                          <a:schemeClr val="tx1"/>
                        </a:solidFill>
                        <a:effectLst/>
                        <a:latin typeface="Calibri" pitchFamily="34" charset="0"/>
                        <a:cs typeface="Times New Roman" pitchFamily="18" charset="0"/>
                      </a:endParaRPr>
                    </a:p>
                  </a:txBody>
                  <a:tcPr marL="91446" marR="9144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hu-HU" sz="1800" b="0" i="0" u="none" strike="noStrike" cap="none" normalizeH="0" baseline="0" dirty="0">
                          <a:ln>
                            <a:noFill/>
                          </a:ln>
                          <a:solidFill>
                            <a:schemeClr val="tx1"/>
                          </a:solidFill>
                          <a:effectLst/>
                          <a:latin typeface="Calibri" pitchFamily="34" charset="0"/>
                          <a:cs typeface="Times New Roman" pitchFamily="18" charset="0"/>
                        </a:rPr>
                        <a:t>              </a:t>
                      </a:r>
                      <a:r>
                        <a:rPr kumimoji="0" lang="en-US" sz="1800" b="0" i="0" u="none" strike="noStrike" cap="none" normalizeH="0" baseline="0" dirty="0">
                          <a:ln>
                            <a:noFill/>
                          </a:ln>
                          <a:solidFill>
                            <a:schemeClr val="tx1"/>
                          </a:solidFill>
                          <a:effectLst/>
                          <a:latin typeface="Calibri" pitchFamily="34" charset="0"/>
                          <a:cs typeface="Times New Roman" pitchFamily="18" charset="0"/>
                        </a:rPr>
                        <a:t>ADOTT, ÍGÉRT</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Calibri" pitchFamily="34" charset="0"/>
                          <a:cs typeface="Times New Roman" pitchFamily="18" charset="0"/>
                        </a:rPr>
                        <a:t>             </a:t>
                      </a:r>
                      <a:r>
                        <a:rPr kumimoji="0" lang="hu-HU" sz="1800" b="0" i="0" u="none" strike="noStrike" cap="none" normalizeH="0" baseline="0" dirty="0">
                          <a:ln>
                            <a:noFill/>
                          </a:ln>
                          <a:solidFill>
                            <a:schemeClr val="tx1"/>
                          </a:solidFill>
                          <a:effectLst/>
                          <a:latin typeface="Calibri" pitchFamily="34" charset="0"/>
                          <a:cs typeface="Times New Roman" pitchFamily="18" charset="0"/>
                        </a:rPr>
                        <a:t> </a:t>
                      </a:r>
                      <a:r>
                        <a:rPr kumimoji="0" lang="hu-HU" sz="1800" b="1" i="0" u="none" strike="noStrike" cap="none" normalizeH="0" baseline="0" dirty="0">
                          <a:ln>
                            <a:noFill/>
                          </a:ln>
                          <a:solidFill>
                            <a:schemeClr val="tx1"/>
                          </a:solidFill>
                          <a:effectLst/>
                          <a:latin typeface="Calibri" pitchFamily="34" charset="0"/>
                          <a:cs typeface="Times New Roman" pitchFamily="18" charset="0"/>
                        </a:rPr>
                        <a:t>JOGTALAN</a:t>
                      </a:r>
                      <a:r>
                        <a:rPr kumimoji="0" lang="hu-HU" sz="1800" b="0" i="0" u="none" strike="noStrike" cap="none" normalizeH="0" baseline="0" dirty="0">
                          <a:ln>
                            <a:noFill/>
                          </a:ln>
                          <a:solidFill>
                            <a:schemeClr val="tx1"/>
                          </a:solidFill>
                          <a:effectLst/>
                          <a:latin typeface="Calibri" pitchFamily="34" charset="0"/>
                          <a:cs typeface="Times New Roman" pitchFamily="18" charset="0"/>
                        </a:rPr>
                        <a:t> </a:t>
                      </a:r>
                      <a:r>
                        <a:rPr kumimoji="0" lang="en-US" sz="1800" b="1" i="0" u="none" strike="noStrike" cap="none" normalizeH="0" baseline="0" dirty="0">
                          <a:ln>
                            <a:noFill/>
                          </a:ln>
                          <a:solidFill>
                            <a:schemeClr val="tx1"/>
                          </a:solidFill>
                          <a:effectLst/>
                          <a:latin typeface="Calibri" pitchFamily="34" charset="0"/>
                          <a:cs typeface="Times New Roman" pitchFamily="18" charset="0"/>
                        </a:rPr>
                        <a:t>ELŐNNYEL</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Calibri" pitchFamily="34" charset="0"/>
                          <a:cs typeface="Times New Roman" pitchFamily="18" charset="0"/>
                        </a:rPr>
                        <a:t>           </a:t>
                      </a:r>
                      <a:r>
                        <a:rPr kumimoji="0" lang="hu-HU" sz="1800" b="0" i="0" u="none" strike="noStrike" cap="none" normalizeH="0" baseline="0" dirty="0">
                          <a:ln>
                            <a:noFill/>
                          </a:ln>
                          <a:solidFill>
                            <a:schemeClr val="tx1"/>
                          </a:solidFill>
                          <a:effectLst/>
                          <a:latin typeface="Calibri" pitchFamily="34" charset="0"/>
                          <a:cs typeface="Times New Roman" pitchFamily="18" charset="0"/>
                        </a:rPr>
                        <a:t> </a:t>
                      </a:r>
                      <a:r>
                        <a:rPr kumimoji="0" lang="en-US" sz="1800" b="0" i="0" u="none" strike="noStrike" cap="none" normalizeH="0" baseline="0" dirty="0">
                          <a:ln>
                            <a:noFill/>
                          </a:ln>
                          <a:solidFill>
                            <a:schemeClr val="tx1"/>
                          </a:solidFill>
                          <a:effectLst/>
                          <a:latin typeface="Calibri" pitchFamily="34" charset="0"/>
                          <a:cs typeface="Times New Roman" pitchFamily="18" charset="0"/>
                        </a:rPr>
                        <a:t> </a:t>
                      </a:r>
                      <a:r>
                        <a:rPr kumimoji="0" lang="hu-HU" sz="1800" b="0" i="0" u="none" strike="noStrike" cap="none" normalizeH="0" baseline="0" dirty="0">
                          <a:ln>
                            <a:noFill/>
                          </a:ln>
                          <a:solidFill>
                            <a:schemeClr val="tx1"/>
                          </a:solidFill>
                          <a:effectLst/>
                          <a:latin typeface="Calibri" pitchFamily="34" charset="0"/>
                          <a:cs typeface="Times New Roman" pitchFamily="18" charset="0"/>
                        </a:rPr>
                        <a:t> </a:t>
                      </a:r>
                      <a:r>
                        <a:rPr kumimoji="0" lang="en-US" sz="1800" b="0" i="0" u="none" strike="noStrike" cap="none" normalizeH="0" baseline="0" dirty="0">
                          <a:ln>
                            <a:noFill/>
                          </a:ln>
                          <a:solidFill>
                            <a:schemeClr val="tx1"/>
                          </a:solidFill>
                          <a:effectLst/>
                          <a:latin typeface="Calibri" pitchFamily="34" charset="0"/>
                          <a:cs typeface="Times New Roman" pitchFamily="18" charset="0"/>
                        </a:rPr>
                        <a:t>BEFOLYÁSOLNI</a:t>
                      </a:r>
                      <a:br>
                        <a:rPr kumimoji="0" lang="en-US" sz="1800" b="0" i="0" u="none" strike="noStrike" cap="none" normalizeH="0" baseline="0" dirty="0">
                          <a:ln>
                            <a:noFill/>
                          </a:ln>
                          <a:solidFill>
                            <a:schemeClr val="tx1"/>
                          </a:solidFill>
                          <a:effectLst/>
                          <a:latin typeface="Calibri" pitchFamily="34" charset="0"/>
                          <a:cs typeface="Times New Roman" pitchFamily="18" charset="0"/>
                        </a:rPr>
                      </a:br>
                      <a:r>
                        <a:rPr kumimoji="0" lang="en-US" sz="1800" b="0" i="0" u="none" strike="noStrike" cap="none" normalizeH="0" baseline="0" dirty="0">
                          <a:ln>
                            <a:noFill/>
                          </a:ln>
                          <a:solidFill>
                            <a:schemeClr val="tx1"/>
                          </a:solidFill>
                          <a:effectLst/>
                          <a:latin typeface="Calibri" pitchFamily="34" charset="0"/>
                          <a:cs typeface="Times New Roman" pitchFamily="18" charset="0"/>
                        </a:rPr>
                        <a:t>        </a:t>
                      </a:r>
                      <a:r>
                        <a:rPr kumimoji="0" lang="hu-HU" sz="1800" b="0" i="0" u="none" strike="noStrike" cap="none" normalizeH="0" baseline="0" dirty="0">
                          <a:ln>
                            <a:noFill/>
                          </a:ln>
                          <a:solidFill>
                            <a:schemeClr val="tx1"/>
                          </a:solidFill>
                          <a:effectLst/>
                          <a:latin typeface="Calibri" pitchFamily="34" charset="0"/>
                          <a:cs typeface="Times New Roman" pitchFamily="18" charset="0"/>
                        </a:rPr>
                        <a:t>   </a:t>
                      </a:r>
                      <a:r>
                        <a:rPr kumimoji="0" lang="en-US" sz="1800" b="0" i="0" u="none" strike="noStrike" cap="none" normalizeH="0" baseline="0" dirty="0">
                          <a:ln>
                            <a:noFill/>
                          </a:ln>
                          <a:solidFill>
                            <a:schemeClr val="tx1"/>
                          </a:solidFill>
                          <a:effectLst/>
                          <a:latin typeface="Calibri" pitchFamily="34" charset="0"/>
                          <a:cs typeface="Times New Roman" pitchFamily="18" charset="0"/>
                        </a:rPr>
                        <a:t>TÖREKSZIK </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Calibri" pitchFamily="34" charset="0"/>
                          <a:cs typeface="Times New Roman" pitchFamily="18" charset="0"/>
                        </a:rPr>
                        <a:t>                  293 (1). §</a:t>
                      </a:r>
                      <a:endParaRPr kumimoji="0" lang="hu-HU" sz="1800" b="0" i="0" u="none" strike="noStrike" cap="none" normalizeH="0" baseline="0" dirty="0">
                        <a:ln>
                          <a:noFill/>
                        </a:ln>
                        <a:solidFill>
                          <a:schemeClr val="tx1"/>
                        </a:solidFill>
                        <a:effectLst/>
                        <a:latin typeface="Calibri" pitchFamily="34"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hu-HU" sz="1800" b="0" i="0" u="none" strike="noStrike" cap="none" normalizeH="0" baseline="0" dirty="0">
                          <a:ln>
                            <a:noFill/>
                          </a:ln>
                          <a:solidFill>
                            <a:srgbClr val="FF0000"/>
                          </a:solidFill>
                          <a:effectLst/>
                          <a:latin typeface="Calibri" pitchFamily="34" charset="0"/>
                          <a:cs typeface="Times New Roman" pitchFamily="18" charset="0"/>
                        </a:rPr>
                        <a:t>Súlyosabb</a:t>
                      </a:r>
                      <a:r>
                        <a:rPr kumimoji="0" lang="hu-HU" sz="1800" b="0" i="0" u="none" strike="noStrike" cap="none" normalizeH="0" baseline="0" dirty="0">
                          <a:ln>
                            <a:noFill/>
                          </a:ln>
                          <a:solidFill>
                            <a:schemeClr val="tx1"/>
                          </a:solidFill>
                          <a:effectLst/>
                          <a:latin typeface="Calibri" pitchFamily="34" charset="0"/>
                          <a:cs typeface="Times New Roman" pitchFamily="18" charset="0"/>
                        </a:rPr>
                        <a:t>, ha azért adja, hogy </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hu-HU" sz="1800" b="0" i="0" u="none" strike="noStrike" cap="none" normalizeH="0" baseline="0" dirty="0">
                          <a:ln>
                            <a:noFill/>
                          </a:ln>
                          <a:solidFill>
                            <a:schemeClr val="tx1"/>
                          </a:solidFill>
                          <a:effectLst/>
                          <a:latin typeface="Calibri" pitchFamily="34" charset="0"/>
                          <a:cs typeface="Times New Roman" pitchFamily="18" charset="0"/>
                        </a:rPr>
                        <a:t>megszegje a kötelességét</a:t>
                      </a:r>
                      <a:endParaRPr kumimoji="0" lang="en-US" sz="1800" b="0" i="0" u="none" strike="noStrike" cap="none" normalizeH="0" baseline="0" dirty="0">
                        <a:ln>
                          <a:noFill/>
                        </a:ln>
                        <a:solidFill>
                          <a:schemeClr val="tx1"/>
                        </a:solidFill>
                        <a:effectLst/>
                        <a:latin typeface="Calibri" pitchFamily="34" charset="0"/>
                      </a:endParaRPr>
                    </a:p>
                  </a:txBody>
                  <a:tcPr marL="91446" marR="9144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35294">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hu-HU" sz="1600" b="1" i="0" u="none" strike="noStrike" cap="none" normalizeH="0" baseline="0" dirty="0">
                          <a:ln>
                            <a:noFill/>
                          </a:ln>
                          <a:solidFill>
                            <a:schemeClr val="tx1"/>
                          </a:solidFill>
                          <a:effectLst/>
                          <a:latin typeface="Arial" pitchFamily="34" charset="0"/>
                        </a:rPr>
                        <a:t>gazdálkodó szerv</a:t>
                      </a:r>
                      <a:endParaRPr kumimoji="0" lang="en-US" sz="1600" b="1" i="0" u="none" strike="noStrike" cap="none" normalizeH="0" baseline="0" dirty="0">
                        <a:ln>
                          <a:noFill/>
                        </a:ln>
                        <a:solidFill>
                          <a:schemeClr val="tx1"/>
                        </a:solidFill>
                        <a:effectLst/>
                        <a:latin typeface="Arial" pitchFamily="34" charset="0"/>
                      </a:endParaRPr>
                    </a:p>
                  </a:txBody>
                  <a:tcPr marL="91446" marR="9144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c rowSpan="2">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hu-HU" sz="1800" b="1" i="0" u="none" strike="noStrike" cap="none" normalizeH="0" baseline="0" dirty="0">
                          <a:ln>
                            <a:noFill/>
                          </a:ln>
                          <a:solidFill>
                            <a:schemeClr val="tx1"/>
                          </a:solidFill>
                          <a:effectLst/>
                          <a:latin typeface="Calibri" pitchFamily="34" charset="0"/>
                          <a:cs typeface="Times New Roman" pitchFamily="18" charset="0"/>
                        </a:rPr>
                        <a:t>           </a:t>
                      </a:r>
                      <a:r>
                        <a:rPr kumimoji="0" lang="en-US" sz="1800" b="1" i="0" u="none" strike="noStrike" cap="none" normalizeH="0" baseline="0" dirty="0">
                          <a:ln>
                            <a:noFill/>
                          </a:ln>
                          <a:solidFill>
                            <a:schemeClr val="tx1"/>
                          </a:solidFill>
                          <a:effectLst/>
                          <a:latin typeface="Calibri" pitchFamily="34" charset="0"/>
                          <a:cs typeface="Times New Roman" pitchFamily="18" charset="0"/>
                        </a:rPr>
                        <a:t>JOGTALAN</a:t>
                      </a:r>
                      <a:r>
                        <a:rPr kumimoji="0" lang="en-US" sz="1800" b="1" i="0" u="sng" strike="noStrike" cap="none" normalizeH="0" baseline="0" dirty="0">
                          <a:ln>
                            <a:noFill/>
                          </a:ln>
                          <a:solidFill>
                            <a:schemeClr val="tx1"/>
                          </a:solidFill>
                          <a:effectLst/>
                          <a:latin typeface="Calibri" pitchFamily="34" charset="0"/>
                          <a:cs typeface="Times New Roman" pitchFamily="18" charset="0"/>
                        </a:rPr>
                        <a:t> </a:t>
                      </a:r>
                      <a:endParaRPr kumimoji="0" lang="en-US" sz="1800" b="0" i="0" u="none" strike="noStrike" cap="none" normalizeH="0" baseline="0" dirty="0">
                        <a:ln>
                          <a:noFill/>
                        </a:ln>
                        <a:solidFill>
                          <a:schemeClr val="tx1"/>
                        </a:solidFill>
                        <a:effectLst/>
                        <a:latin typeface="Calibri" pitchFamily="34"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Calibri" pitchFamily="34" charset="0"/>
                          <a:cs typeface="Times New Roman" pitchFamily="18" charset="0"/>
                        </a:rPr>
                        <a:t>           </a:t>
                      </a:r>
                      <a:r>
                        <a:rPr kumimoji="0" lang="hu-HU" sz="1800" b="1" i="0" u="none" strike="noStrike" cap="none" normalizeH="0" baseline="0" dirty="0">
                          <a:ln>
                            <a:noFill/>
                          </a:ln>
                          <a:solidFill>
                            <a:schemeClr val="tx1"/>
                          </a:solidFill>
                          <a:effectLst/>
                          <a:latin typeface="Calibri" pitchFamily="34" charset="0"/>
                          <a:cs typeface="Times New Roman" pitchFamily="18" charset="0"/>
                        </a:rPr>
                        <a:t>   </a:t>
                      </a:r>
                      <a:r>
                        <a:rPr kumimoji="0" lang="en-US" sz="1800" b="1" i="0" u="none" strike="noStrike" cap="none" normalizeH="0" baseline="0" dirty="0">
                          <a:ln>
                            <a:noFill/>
                          </a:ln>
                          <a:solidFill>
                            <a:schemeClr val="tx1"/>
                          </a:solidFill>
                          <a:effectLst/>
                          <a:latin typeface="Calibri" pitchFamily="34" charset="0"/>
                          <a:cs typeface="Times New Roman" pitchFamily="18" charset="0"/>
                        </a:rPr>
                        <a:t>ELŐNYT</a:t>
                      </a:r>
                      <a:endParaRPr kumimoji="0" lang="en-US" sz="1800" b="0" i="0" u="none" strike="noStrike" cap="none" normalizeH="0" baseline="0" dirty="0">
                        <a:ln>
                          <a:noFill/>
                        </a:ln>
                        <a:solidFill>
                          <a:schemeClr val="tx1"/>
                        </a:solidFill>
                        <a:effectLst/>
                        <a:latin typeface="Calibri" pitchFamily="34"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Calibri" pitchFamily="34" charset="0"/>
                          <a:cs typeface="Times New Roman" pitchFamily="18" charset="0"/>
                        </a:rPr>
                        <a:t>     </a:t>
                      </a:r>
                      <a:r>
                        <a:rPr kumimoji="0" lang="hu-HU" sz="1800" b="0" i="0" u="none" strike="noStrike" cap="none" normalizeH="0" baseline="0" dirty="0">
                          <a:ln>
                            <a:noFill/>
                          </a:ln>
                          <a:solidFill>
                            <a:schemeClr val="tx1"/>
                          </a:solidFill>
                          <a:effectLst/>
                          <a:latin typeface="Calibri" pitchFamily="34" charset="0"/>
                          <a:cs typeface="Times New Roman" pitchFamily="18" charset="0"/>
                        </a:rPr>
                        <a:t>   </a:t>
                      </a:r>
                      <a:r>
                        <a:rPr kumimoji="0" lang="en-US" sz="1800" b="0" i="0" u="none" strike="noStrike" cap="none" normalizeH="0" baseline="0" dirty="0">
                          <a:ln>
                            <a:noFill/>
                          </a:ln>
                          <a:solidFill>
                            <a:schemeClr val="tx1"/>
                          </a:solidFill>
                          <a:effectLst/>
                          <a:latin typeface="Calibri" pitchFamily="34" charset="0"/>
                          <a:cs typeface="Times New Roman" pitchFamily="18" charset="0"/>
                        </a:rPr>
                        <a:t>KÉR   ELFOGAD</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Calibri" pitchFamily="34" charset="0"/>
                          <a:cs typeface="Times New Roman" pitchFamily="18" charset="0"/>
                        </a:rPr>
                        <a:t>          </a:t>
                      </a:r>
                      <a:r>
                        <a:rPr kumimoji="0" lang="hu-HU" sz="1800" b="0" i="0" u="none" strike="noStrike" cap="none" normalizeH="0" baseline="0" dirty="0">
                          <a:ln>
                            <a:noFill/>
                          </a:ln>
                          <a:solidFill>
                            <a:schemeClr val="tx1"/>
                          </a:solidFill>
                          <a:effectLst/>
                          <a:latin typeface="Calibri" pitchFamily="34" charset="0"/>
                          <a:cs typeface="Times New Roman" pitchFamily="18" charset="0"/>
                        </a:rPr>
                        <a:t>  </a:t>
                      </a:r>
                      <a:r>
                        <a:rPr kumimoji="0" lang="en-US" sz="1800" b="0" i="0" u="none" strike="noStrike" cap="none" normalizeH="0" baseline="0" dirty="0">
                          <a:ln>
                            <a:noFill/>
                          </a:ln>
                          <a:solidFill>
                            <a:schemeClr val="tx1"/>
                          </a:solidFill>
                          <a:effectLst/>
                          <a:latin typeface="Calibri" pitchFamily="34" charset="0"/>
                          <a:cs typeface="Times New Roman" pitchFamily="18" charset="0"/>
                        </a:rPr>
                        <a:t> EGYETÉRT</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Calibri" pitchFamily="34" charset="0"/>
                          <a:cs typeface="Times New Roman" pitchFamily="18" charset="0"/>
                        </a:rPr>
                        <a:t>                291. §</a:t>
                      </a:r>
                      <a:endParaRPr kumimoji="0" lang="hu-HU" sz="1800" b="0" i="0" u="none" strike="noStrike" cap="none" normalizeH="0" baseline="0" dirty="0">
                        <a:ln>
                          <a:noFill/>
                        </a:ln>
                        <a:solidFill>
                          <a:schemeClr val="tx1"/>
                        </a:solidFill>
                        <a:effectLst/>
                        <a:latin typeface="Calibri" pitchFamily="34"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hu-HU" sz="1800" b="0" i="0" u="none" strike="noStrike" cap="none" normalizeH="0" baseline="0" dirty="0">
                          <a:ln>
                            <a:noFill/>
                          </a:ln>
                          <a:solidFill>
                            <a:srgbClr val="FF0000"/>
                          </a:solidFill>
                          <a:effectLst/>
                          <a:latin typeface="Calibri" pitchFamily="34" charset="0"/>
                          <a:cs typeface="Times New Roman" pitchFamily="18" charset="0"/>
                        </a:rPr>
                        <a:t>súlyosabb</a:t>
                      </a:r>
                      <a:r>
                        <a:rPr kumimoji="0" lang="hu-HU" sz="1800" b="0" i="0" u="none" strike="noStrike" cap="none" normalizeH="0" baseline="0" dirty="0">
                          <a:ln>
                            <a:noFill/>
                          </a:ln>
                          <a:solidFill>
                            <a:schemeClr val="tx1"/>
                          </a:solidFill>
                          <a:effectLst/>
                          <a:latin typeface="Calibri" pitchFamily="34" charset="0"/>
                          <a:cs typeface="Times New Roman" pitchFamily="18" charset="0"/>
                        </a:rPr>
                        <a:t>, ha</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hu-HU" sz="1800" b="0" i="0" u="none" strike="noStrike" cap="none" normalizeH="0" baseline="0" dirty="0">
                          <a:ln>
                            <a:noFill/>
                          </a:ln>
                          <a:solidFill>
                            <a:schemeClr val="tx1"/>
                          </a:solidFill>
                          <a:effectLst/>
                          <a:latin typeface="Calibri" pitchFamily="34" charset="0"/>
                          <a:cs typeface="Times New Roman" pitchFamily="18" charset="0"/>
                        </a:rPr>
                        <a:t>-   meg is szegi,</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hu-HU" sz="1800" b="0" i="0" u="none" strike="noStrike" cap="none" normalizeH="0" baseline="0" dirty="0">
                          <a:ln>
                            <a:noFill/>
                          </a:ln>
                          <a:solidFill>
                            <a:schemeClr val="tx1"/>
                          </a:solidFill>
                          <a:effectLst/>
                          <a:latin typeface="Calibri" pitchFamily="34" charset="0"/>
                          <a:cs typeface="Times New Roman" pitchFamily="18" charset="0"/>
                        </a:rPr>
                        <a:t>-   bűnszövetségben vagy üzletszerűen,</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hu-HU" sz="1800" b="0" i="0" u="none" strike="noStrike" cap="none" normalizeH="0" baseline="0" dirty="0">
                          <a:ln>
                            <a:noFill/>
                          </a:ln>
                          <a:solidFill>
                            <a:schemeClr val="tx1"/>
                          </a:solidFill>
                          <a:effectLst/>
                          <a:latin typeface="Calibri" pitchFamily="34" charset="0"/>
                          <a:cs typeface="Times New Roman" pitchFamily="18" charset="0"/>
                        </a:rPr>
                        <a:t>-   önálló intézkedőként</a:t>
                      </a:r>
                    </a:p>
                  </a:txBody>
                  <a:tcPr marL="91446" marR="9144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Calibri" pitchFamily="34" charset="0"/>
                          <a:cs typeface="Times New Roman" pitchFamily="18" charset="0"/>
                        </a:rPr>
                        <a:t> </a:t>
                      </a:r>
                      <a:r>
                        <a:rPr kumimoji="0" lang="hu-HU" sz="1800" b="1" i="0" u="none" strike="noStrike" cap="none" normalizeH="0" baseline="0" dirty="0">
                          <a:ln>
                            <a:noFill/>
                          </a:ln>
                          <a:solidFill>
                            <a:schemeClr val="tx1"/>
                          </a:solidFill>
                          <a:effectLst/>
                          <a:latin typeface="Calibri" pitchFamily="34" charset="0"/>
                          <a:cs typeface="Times New Roman" pitchFamily="18" charset="0"/>
                        </a:rPr>
                        <a:t>      </a:t>
                      </a:r>
                      <a:r>
                        <a:rPr kumimoji="0" lang="en-US" sz="1800" b="1" i="0" u="none" strike="noStrike" cap="none" normalizeH="0" baseline="0" dirty="0">
                          <a:ln>
                            <a:noFill/>
                          </a:ln>
                          <a:solidFill>
                            <a:schemeClr val="tx1"/>
                          </a:solidFill>
                          <a:effectLst/>
                          <a:latin typeface="Calibri" pitchFamily="34" charset="0"/>
                          <a:cs typeface="Times New Roman" pitchFamily="18" charset="0"/>
                        </a:rPr>
                        <a:t> </a:t>
                      </a:r>
                      <a:r>
                        <a:rPr kumimoji="0" lang="en-US" sz="1800" b="1" i="0" u="sng" strike="noStrike" cap="none" normalizeH="0" baseline="0" dirty="0">
                          <a:ln>
                            <a:noFill/>
                          </a:ln>
                          <a:solidFill>
                            <a:schemeClr val="tx1"/>
                          </a:solidFill>
                          <a:effectLst/>
                          <a:latin typeface="Calibri" pitchFamily="34" charset="0"/>
                          <a:cs typeface="Times New Roman" pitchFamily="18" charset="0"/>
                        </a:rPr>
                        <a:t>KÖTELESSÉGSZEGÉSÉRT</a:t>
                      </a:r>
                      <a:endParaRPr kumimoji="0" lang="en-US" sz="1800" b="0" i="0" u="none" strike="noStrike" cap="none" normalizeH="0" baseline="0" dirty="0">
                        <a:ln>
                          <a:noFill/>
                        </a:ln>
                        <a:solidFill>
                          <a:schemeClr val="tx1"/>
                        </a:solidFill>
                        <a:effectLst/>
                        <a:latin typeface="Calibri" pitchFamily="34"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Calibri" pitchFamily="34" charset="0"/>
                          <a:cs typeface="Times New Roman" pitchFamily="18" charset="0"/>
                        </a:rPr>
                        <a:t>                          </a:t>
                      </a:r>
                      <a:r>
                        <a:rPr kumimoji="0" lang="en-US" sz="1800" b="1" i="0" u="none" strike="noStrike" cap="none" normalizeH="0" baseline="0" dirty="0">
                          <a:ln>
                            <a:noFill/>
                          </a:ln>
                          <a:solidFill>
                            <a:schemeClr val="tx1"/>
                          </a:solidFill>
                          <a:effectLst/>
                          <a:latin typeface="Calibri" pitchFamily="34" charset="0"/>
                          <a:cs typeface="Times New Roman" pitchFamily="18" charset="0"/>
                        </a:rPr>
                        <a:t>   </a:t>
                      </a:r>
                      <a:endParaRPr kumimoji="0" lang="en-US" sz="1800" b="0" i="0" u="none" strike="noStrike" cap="none" normalizeH="0" baseline="0" dirty="0">
                        <a:ln>
                          <a:noFill/>
                        </a:ln>
                        <a:solidFill>
                          <a:schemeClr val="tx1"/>
                        </a:solidFill>
                        <a:effectLst/>
                        <a:latin typeface="Calibri" pitchFamily="34"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Calibri" pitchFamily="34" charset="0"/>
                          <a:cs typeface="Times New Roman" pitchFamily="18" charset="0"/>
                        </a:rPr>
                        <a:t>                 </a:t>
                      </a:r>
                      <a:r>
                        <a:rPr kumimoji="0" lang="hu-HU" sz="1800" b="1" i="0" u="none" strike="noStrike" cap="none" normalizeH="0" baseline="0" dirty="0">
                          <a:ln>
                            <a:noFill/>
                          </a:ln>
                          <a:solidFill>
                            <a:schemeClr val="tx1"/>
                          </a:solidFill>
                          <a:effectLst/>
                          <a:latin typeface="Calibri" pitchFamily="34" charset="0"/>
                          <a:cs typeface="Times New Roman" pitchFamily="18" charset="0"/>
                        </a:rPr>
                        <a:t>   </a:t>
                      </a:r>
                      <a:r>
                        <a:rPr kumimoji="0" lang="en-US" sz="1800" b="0" i="0" u="none" strike="noStrike" cap="none" normalizeH="0" baseline="0" dirty="0">
                          <a:ln>
                            <a:noFill/>
                          </a:ln>
                          <a:solidFill>
                            <a:schemeClr val="tx1"/>
                          </a:solidFill>
                          <a:effectLst/>
                          <a:latin typeface="Calibri" pitchFamily="34" charset="0"/>
                          <a:cs typeface="Times New Roman" pitchFamily="18" charset="0"/>
                        </a:rPr>
                        <a:t>AD , ÍGÉR</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Calibri" pitchFamily="34" charset="0"/>
                          <a:cs typeface="Times New Roman" pitchFamily="18" charset="0"/>
                        </a:rPr>
                        <a:t>                </a:t>
                      </a:r>
                      <a:r>
                        <a:rPr kumimoji="0" lang="hu-HU" sz="1800" b="0" i="0" u="none" strike="noStrike" cap="none" normalizeH="0" baseline="0" dirty="0">
                          <a:ln>
                            <a:noFill/>
                          </a:ln>
                          <a:solidFill>
                            <a:schemeClr val="tx1"/>
                          </a:solidFill>
                          <a:effectLst/>
                          <a:latin typeface="Calibri" pitchFamily="34" charset="0"/>
                          <a:cs typeface="Times New Roman" pitchFamily="18" charset="0"/>
                        </a:rPr>
                        <a:t>   </a:t>
                      </a:r>
                      <a:r>
                        <a:rPr kumimoji="0" lang="en-US" sz="1800" b="0" i="0" u="none" strike="noStrike" cap="none" normalizeH="0" baseline="0" dirty="0">
                          <a:ln>
                            <a:noFill/>
                          </a:ln>
                          <a:solidFill>
                            <a:schemeClr val="tx1"/>
                          </a:solidFill>
                          <a:effectLst/>
                          <a:latin typeface="Calibri" pitchFamily="34" charset="0"/>
                          <a:cs typeface="Times New Roman" pitchFamily="18" charset="0"/>
                        </a:rPr>
                        <a:t> 290. § (1)</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Calibri" pitchFamily="34" charset="0"/>
                          <a:cs typeface="Times New Roman" pitchFamily="18" charset="0"/>
                        </a:rPr>
                        <a:t> </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Calibri" pitchFamily="34" charset="0"/>
                          <a:cs typeface="Times New Roman" pitchFamily="18" charset="0"/>
                        </a:rPr>
                        <a:t>           </a:t>
                      </a:r>
                      <a:r>
                        <a:rPr kumimoji="0" lang="hu-HU" sz="1800" b="0" i="0" u="none" strike="noStrike" cap="none" normalizeH="0" baseline="0" dirty="0">
                          <a:ln>
                            <a:noFill/>
                          </a:ln>
                          <a:solidFill>
                            <a:schemeClr val="tx1"/>
                          </a:solidFill>
                          <a:effectLst/>
                          <a:latin typeface="Calibri" pitchFamily="34" charset="0"/>
                          <a:cs typeface="Times New Roman" pitchFamily="18" charset="0"/>
                        </a:rPr>
                        <a:t> JOGTALAN </a:t>
                      </a:r>
                      <a:r>
                        <a:rPr kumimoji="0" lang="en-US" sz="1800" b="0" i="0" u="none" strike="noStrike" cap="none" normalizeH="0" baseline="0" dirty="0">
                          <a:ln>
                            <a:noFill/>
                          </a:ln>
                          <a:solidFill>
                            <a:schemeClr val="tx1"/>
                          </a:solidFill>
                          <a:effectLst/>
                          <a:latin typeface="Calibri" pitchFamily="34" charset="0"/>
                          <a:cs typeface="Times New Roman" pitchFamily="18" charset="0"/>
                        </a:rPr>
                        <a:t> </a:t>
                      </a:r>
                      <a:r>
                        <a:rPr kumimoji="0" lang="en-US" sz="1800" b="1" i="0" u="none" strike="noStrike" cap="none" normalizeH="0" baseline="0" dirty="0">
                          <a:ln>
                            <a:noFill/>
                          </a:ln>
                          <a:solidFill>
                            <a:schemeClr val="tx1"/>
                          </a:solidFill>
                          <a:effectLst/>
                          <a:latin typeface="Calibri" pitchFamily="34" charset="0"/>
                          <a:cs typeface="Times New Roman" pitchFamily="18" charset="0"/>
                        </a:rPr>
                        <a:t>ELŐNYT</a:t>
                      </a:r>
                      <a:endParaRPr kumimoji="0" lang="hu-HU" sz="1800" b="1" i="0" u="none" strike="noStrike" cap="none" normalizeH="0" baseline="0" dirty="0">
                        <a:ln>
                          <a:noFill/>
                        </a:ln>
                        <a:solidFill>
                          <a:schemeClr val="tx1"/>
                        </a:solidFill>
                        <a:effectLst/>
                        <a:latin typeface="Calibri" pitchFamily="34"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hu-HU" sz="1800" b="0" i="0" u="none" strike="noStrike" cap="none" normalizeH="0" baseline="0" dirty="0">
                          <a:ln>
                            <a:noFill/>
                          </a:ln>
                          <a:solidFill>
                            <a:srgbClr val="FF0000"/>
                          </a:solidFill>
                          <a:effectLst/>
                          <a:latin typeface="Calibri" pitchFamily="34" charset="0"/>
                          <a:cs typeface="Times New Roman" pitchFamily="18" charset="0"/>
                        </a:rPr>
                        <a:t>Súlyosabb</a:t>
                      </a:r>
                      <a:r>
                        <a:rPr kumimoji="0" lang="hu-HU" sz="1800" b="0" i="0" u="none" strike="noStrike" cap="none" normalizeH="0" baseline="0" dirty="0">
                          <a:ln>
                            <a:noFill/>
                          </a:ln>
                          <a:solidFill>
                            <a:schemeClr val="tx1"/>
                          </a:solidFill>
                          <a:effectLst/>
                          <a:latin typeface="Calibri" pitchFamily="34" charset="0"/>
                          <a:cs typeface="Times New Roman" pitchFamily="18" charset="0"/>
                        </a:rPr>
                        <a:t> ha</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hu-HU" sz="1800" b="0" i="0" u="none" strike="noStrike" cap="none" normalizeH="0" baseline="0" dirty="0">
                          <a:ln>
                            <a:noFill/>
                          </a:ln>
                          <a:solidFill>
                            <a:schemeClr val="tx1"/>
                          </a:solidFill>
                          <a:effectLst/>
                          <a:latin typeface="Calibri" pitchFamily="34" charset="0"/>
                          <a:cs typeface="Times New Roman" pitchFamily="18" charset="0"/>
                        </a:rPr>
                        <a:t>- önálló intézkedőnek adja,</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hu-HU" sz="1800" b="0" i="0" u="none" strike="noStrike" cap="none" normalizeH="0" baseline="0" dirty="0">
                          <a:ln>
                            <a:noFill/>
                          </a:ln>
                          <a:solidFill>
                            <a:schemeClr val="tx1"/>
                          </a:solidFill>
                          <a:effectLst/>
                          <a:latin typeface="Calibri" pitchFamily="34" charset="0"/>
                          <a:cs typeface="Times New Roman" pitchFamily="18" charset="0"/>
                        </a:rPr>
                        <a:t>- bűnszövetségben vagy üzletszerűen</a:t>
                      </a:r>
                      <a:endParaRPr kumimoji="0" lang="en-US" sz="1800" b="0" i="0" u="none" strike="noStrike" cap="none" normalizeH="0" baseline="0" dirty="0">
                        <a:ln>
                          <a:noFill/>
                        </a:ln>
                        <a:solidFill>
                          <a:schemeClr val="tx1"/>
                        </a:solidFill>
                        <a:effectLst/>
                        <a:latin typeface="Calibri" pitchFamily="34" charset="0"/>
                      </a:endParaRPr>
                    </a:p>
                  </a:txBody>
                  <a:tcPr marL="91446" marR="9144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499506">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endParaRPr kumimoji="0" lang="hu-HU" sz="1600" b="1" i="0" u="none" strike="noStrike" cap="none" normalizeH="0" baseline="0" dirty="0">
                        <a:ln>
                          <a:noFill/>
                        </a:ln>
                        <a:solidFill>
                          <a:schemeClr val="tx1"/>
                        </a:solidFill>
                        <a:effectLst/>
                        <a:latin typeface="Arial" pitchFamily="34" charset="0"/>
                      </a:endParaRPr>
                    </a:p>
                  </a:txBody>
                  <a:tcPr marL="91446" marR="9144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c vMerge="1">
                  <a:txBody>
                    <a:bodyPr/>
                    <a:lstStyle/>
                    <a:p>
                      <a:endParaRPr lang="hu-HU"/>
                    </a:p>
                  </a:txBody>
                  <a:tcPr/>
                </a:tc>
                <a:tc vMerge="1">
                  <a:txBody>
                    <a:bodyPr/>
                    <a:lstStyle/>
                    <a:p>
                      <a:endParaRPr lang="hu-HU"/>
                    </a:p>
                  </a:txBody>
                  <a:tcPr/>
                </a:tc>
                <a:extLst>
                  <a:ext uri="{0D108BD9-81ED-4DB2-BD59-A6C34878D82A}">
                    <a16:rowId xmlns:a16="http://schemas.microsoft.com/office/drawing/2014/main" val="10003"/>
                  </a:ext>
                </a:extLst>
              </a:tr>
            </a:tbl>
          </a:graphicData>
        </a:graphic>
      </p:graphicFrame>
      <p:sp>
        <p:nvSpPr>
          <p:cNvPr id="30742" name="Rectangle 73">
            <a:extLst>
              <a:ext uri="{FF2B5EF4-FFF2-40B4-BE49-F238E27FC236}">
                <a16:creationId xmlns:a16="http://schemas.microsoft.com/office/drawing/2014/main" id="{FF8AAF29-3B9F-A197-69AC-76080A33D0AB}"/>
              </a:ext>
            </a:extLst>
          </p:cNvPr>
          <p:cNvSpPr>
            <a:spLocks noChangeArrowheads="1"/>
          </p:cNvSpPr>
          <p:nvPr/>
        </p:nvSpPr>
        <p:spPr bwMode="auto">
          <a:xfrm>
            <a:off x="1524001" y="552398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hu-HU" altLang="hu-HU" sz="1800"/>
          </a:p>
        </p:txBody>
      </p:sp>
      <p:sp>
        <p:nvSpPr>
          <p:cNvPr id="30743" name="Rectangle 91">
            <a:extLst>
              <a:ext uri="{FF2B5EF4-FFF2-40B4-BE49-F238E27FC236}">
                <a16:creationId xmlns:a16="http://schemas.microsoft.com/office/drawing/2014/main" id="{2EEE3C28-0CEF-CF01-B8DB-5C7B1BC52955}"/>
              </a:ext>
            </a:extLst>
          </p:cNvPr>
          <p:cNvSpPr>
            <a:spLocks noGrp="1" noChangeArrowheads="1"/>
          </p:cNvSpPr>
          <p:nvPr>
            <p:ph type="title"/>
          </p:nvPr>
        </p:nvSpPr>
        <p:spPr>
          <a:xfrm>
            <a:off x="1981200" y="-100013"/>
            <a:ext cx="8229600" cy="649288"/>
          </a:xfrm>
        </p:spPr>
        <p:txBody>
          <a:bodyPr>
            <a:normAutofit fontScale="90000"/>
          </a:bodyPr>
          <a:lstStyle/>
          <a:p>
            <a:r>
              <a:rPr lang="hu-HU" altLang="hu-HU" sz="4000"/>
              <a:t>A tilalmazott magatartások</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ím 2">
            <a:extLst>
              <a:ext uri="{FF2B5EF4-FFF2-40B4-BE49-F238E27FC236}">
                <a16:creationId xmlns:a16="http://schemas.microsoft.com/office/drawing/2014/main" id="{A31D87A8-BEBC-493B-011B-9631F317A0C5}"/>
              </a:ext>
            </a:extLst>
          </p:cNvPr>
          <p:cNvSpPr>
            <a:spLocks noGrp="1" noChangeArrowheads="1"/>
          </p:cNvSpPr>
          <p:nvPr>
            <p:ph type="title"/>
          </p:nvPr>
        </p:nvSpPr>
        <p:spPr>
          <a:xfrm>
            <a:off x="1981200" y="274639"/>
            <a:ext cx="8229600" cy="706437"/>
          </a:xfrm>
        </p:spPr>
        <p:txBody>
          <a:bodyPr>
            <a:normAutofit fontScale="90000"/>
          </a:bodyPr>
          <a:lstStyle/>
          <a:p>
            <a:r>
              <a:rPr lang="hu-HU" altLang="hu-HU"/>
              <a:t>Gazdálkodó szerv fogalma</a:t>
            </a:r>
          </a:p>
        </p:txBody>
      </p:sp>
      <p:sp>
        <p:nvSpPr>
          <p:cNvPr id="31747" name="Tartalom helye 3">
            <a:extLst>
              <a:ext uri="{FF2B5EF4-FFF2-40B4-BE49-F238E27FC236}">
                <a16:creationId xmlns:a16="http://schemas.microsoft.com/office/drawing/2014/main" id="{FF6ACA1D-64E5-1357-9624-EFC4E91D9D26}"/>
              </a:ext>
            </a:extLst>
          </p:cNvPr>
          <p:cNvSpPr>
            <a:spLocks noGrp="1" noChangeArrowheads="1"/>
          </p:cNvSpPr>
          <p:nvPr>
            <p:ph sz="quarter" idx="1"/>
          </p:nvPr>
        </p:nvSpPr>
        <p:spPr>
          <a:xfrm>
            <a:off x="1981200" y="1125538"/>
            <a:ext cx="4038600" cy="2660650"/>
          </a:xfrm>
        </p:spPr>
        <p:txBody>
          <a:bodyPr/>
          <a:lstStyle/>
          <a:p>
            <a:r>
              <a:rPr lang="hu-HU" altLang="hu-HU" sz="1600"/>
              <a:t>Btk. (459. § (1) bek.8.) </a:t>
            </a:r>
            <a:r>
              <a:rPr lang="hu-HU" altLang="hu-HU" sz="1600">
                <a:solidFill>
                  <a:srgbClr val="0070C0"/>
                </a:solidFill>
              </a:rPr>
              <a:t>Gazdálkodó szervezet</a:t>
            </a:r>
            <a:r>
              <a:rPr lang="hu-HU" altLang="hu-HU" sz="1600"/>
              <a:t>: a polgári perrendtartás szerinti gazdálkodó szervezeten kívül az a szervezet is, amelynek gazdálkodó tevékenységével összefüggő polgári jogi kapcsolataira a polgári perrendtartás szerint a gazdálkodó szervezetre vonatkozó rendelkezéseket kell alkalmazni;</a:t>
            </a:r>
          </a:p>
        </p:txBody>
      </p:sp>
      <p:sp>
        <p:nvSpPr>
          <p:cNvPr id="31748" name="Tartalom helye 4">
            <a:extLst>
              <a:ext uri="{FF2B5EF4-FFF2-40B4-BE49-F238E27FC236}">
                <a16:creationId xmlns:a16="http://schemas.microsoft.com/office/drawing/2014/main" id="{0ACC525E-8D35-B42F-7A4C-F1F84729B80B}"/>
              </a:ext>
            </a:extLst>
          </p:cNvPr>
          <p:cNvSpPr>
            <a:spLocks noGrp="1" noChangeArrowheads="1"/>
          </p:cNvSpPr>
          <p:nvPr>
            <p:ph sz="quarter" idx="2"/>
          </p:nvPr>
        </p:nvSpPr>
        <p:spPr/>
        <p:txBody>
          <a:bodyPr/>
          <a:lstStyle/>
          <a:p>
            <a:pPr marL="0" indent="0">
              <a:buNone/>
            </a:pPr>
            <a:r>
              <a:rPr lang="hu-HU" altLang="hu-HU">
                <a:solidFill>
                  <a:srgbClr val="FF0000"/>
                </a:solidFill>
              </a:rPr>
              <a:t>A lényeg: A gazdálkodó szervezet olyan elkülönülten gazdálkodó, jogilag szabályozott keretek között működő társulás, amely szükségleteket elégít ki.</a:t>
            </a:r>
          </a:p>
        </p:txBody>
      </p:sp>
      <p:sp>
        <p:nvSpPr>
          <p:cNvPr id="6" name="Szöveg helye 5">
            <a:extLst>
              <a:ext uri="{FF2B5EF4-FFF2-40B4-BE49-F238E27FC236}">
                <a16:creationId xmlns:a16="http://schemas.microsoft.com/office/drawing/2014/main" id="{12C64314-0B1E-C548-650A-4D62DCA782CD}"/>
              </a:ext>
            </a:extLst>
          </p:cNvPr>
          <p:cNvSpPr>
            <a:spLocks noGrp="1"/>
          </p:cNvSpPr>
          <p:nvPr>
            <p:ph type="body" sz="half" idx="3"/>
          </p:nvPr>
        </p:nvSpPr>
        <p:spPr>
          <a:xfrm>
            <a:off x="6172200" y="1125539"/>
            <a:ext cx="4038600" cy="5000625"/>
          </a:xfrm>
        </p:spPr>
        <p:txBody>
          <a:bodyPr/>
          <a:lstStyle/>
          <a:p>
            <a:pPr marL="0" indent="0">
              <a:buNone/>
              <a:defRPr/>
            </a:pPr>
            <a:r>
              <a:rPr lang="hu-HU" sz="1400" dirty="0"/>
              <a:t>Pp. 7. § 6. pont</a:t>
            </a:r>
          </a:p>
          <a:p>
            <a:pPr>
              <a:defRPr/>
            </a:pPr>
            <a:r>
              <a:rPr lang="hu-HU" sz="1400" dirty="0">
                <a:solidFill>
                  <a:schemeClr val="accent6">
                    <a:lumMod val="75000"/>
                  </a:schemeClr>
                </a:solidFill>
              </a:rPr>
              <a:t>gazdálkodó szervezet: </a:t>
            </a:r>
            <a:r>
              <a:rPr lang="hu-HU" sz="1400" dirty="0"/>
              <a:t>a gazdasági társaság, az európai részvénytársaság, az egyesülés, az európai gazdasági egyesülés, az európai területi társulás, a szövetkezet, a lakásszövetkezet, az európai szövetkezet, a vízgazdálkodási társulat, az erdőbirtokossági társulat, a külföldi székhelyű vállalat magyarországi </a:t>
            </a:r>
            <a:r>
              <a:rPr lang="hu-HU" sz="1400" dirty="0" err="1"/>
              <a:t>fióktelepe</a:t>
            </a:r>
            <a:r>
              <a:rPr lang="hu-HU" sz="1400" dirty="0"/>
              <a:t>, az állami vállalat, az egyéb állami gazdálkodó szerv, az egyes jogi személyek vállalata, a közös vállalat, a végrehajtói iroda, a közjegyzői iroda, az ügyvédi iroda, a szabadalmi ügyvivői iroda, az önkéntes kölcsönös biztosító pénztár, a magánnyugdíjpénztár, az egyéni cég, továbbá az egyéni vállalkozó, emellett gazdálkodó tevékenységével összefüggő polgári jogi kapcsolataiban az állam, a helyi önkormányzat, a költségvetési szerv, jogszabály alapján a költségvetési szervek gazdálkodására vonatkozó szabályokat alkalmazó egyéb jogi személy, a felsőoktatási intézmény, az egyesület, a köztestület, valamint az alapítvány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ím 1">
            <a:extLst>
              <a:ext uri="{FF2B5EF4-FFF2-40B4-BE49-F238E27FC236}">
                <a16:creationId xmlns:a16="http://schemas.microsoft.com/office/drawing/2014/main" id="{1D4024AD-4733-A196-77B8-745E2383D2F3}"/>
              </a:ext>
            </a:extLst>
          </p:cNvPr>
          <p:cNvSpPr>
            <a:spLocks noGrp="1" noChangeArrowheads="1"/>
          </p:cNvSpPr>
          <p:nvPr>
            <p:ph type="title"/>
          </p:nvPr>
        </p:nvSpPr>
        <p:spPr/>
        <p:txBody>
          <a:bodyPr/>
          <a:lstStyle/>
          <a:p>
            <a:r>
              <a:rPr lang="hu-HU" altLang="hu-HU"/>
              <a:t>Vizsgakérdések II.</a:t>
            </a:r>
          </a:p>
        </p:txBody>
      </p:sp>
      <p:sp>
        <p:nvSpPr>
          <p:cNvPr id="3" name="Tartalom helye 2">
            <a:extLst>
              <a:ext uri="{FF2B5EF4-FFF2-40B4-BE49-F238E27FC236}">
                <a16:creationId xmlns:a16="http://schemas.microsoft.com/office/drawing/2014/main" id="{BBF9B63F-8E00-60B0-70E4-44C1C33341AA}"/>
              </a:ext>
            </a:extLst>
          </p:cNvPr>
          <p:cNvSpPr>
            <a:spLocks noGrp="1"/>
          </p:cNvSpPr>
          <p:nvPr>
            <p:ph sz="half" idx="1"/>
          </p:nvPr>
        </p:nvSpPr>
        <p:spPr>
          <a:xfrm>
            <a:off x="1981200" y="1600201"/>
            <a:ext cx="4038600" cy="4983163"/>
          </a:xfrm>
        </p:spPr>
        <p:txBody>
          <a:bodyPr>
            <a:normAutofit fontScale="92500" lnSpcReduction="10000"/>
          </a:bodyPr>
          <a:lstStyle/>
          <a:p>
            <a:pPr marL="0" indent="0">
              <a:lnSpc>
                <a:spcPct val="107000"/>
              </a:lnSpc>
              <a:buNone/>
              <a:defRPr/>
            </a:pPr>
            <a:r>
              <a:rPr lang="hu-HU" sz="1800" kern="100" dirty="0">
                <a:latin typeface="Calibri" panose="020F0502020204030204" pitchFamily="34" charset="0"/>
                <a:ea typeface="Calibri" panose="020F0502020204030204" pitchFamily="34" charset="0"/>
                <a:cs typeface="Times New Roman" panose="02020603050405020304" pitchFamily="18" charset="0"/>
              </a:rPr>
              <a:t>19. Garázdaság. Rendbontás.</a:t>
            </a:r>
          </a:p>
          <a:p>
            <a:pPr marL="0" indent="0">
              <a:lnSpc>
                <a:spcPct val="107000"/>
              </a:lnSpc>
              <a:buNone/>
              <a:defRPr/>
            </a:pPr>
            <a:r>
              <a:rPr lang="hu-HU" sz="1800" kern="100" dirty="0">
                <a:latin typeface="Calibri" panose="020F0502020204030204" pitchFamily="34" charset="0"/>
                <a:ea typeface="Calibri" panose="020F0502020204030204" pitchFamily="34" charset="0"/>
                <a:cs typeface="Times New Roman" panose="02020603050405020304" pitchFamily="18" charset="0"/>
              </a:rPr>
              <a:t>20. Közokirat-hamisítás. Hamis magánokirat felhasználása. Okirattal visszaélés</a:t>
            </a:r>
          </a:p>
          <a:p>
            <a:pPr marL="0" indent="0">
              <a:lnSpc>
                <a:spcPct val="107000"/>
              </a:lnSpc>
              <a:buNone/>
              <a:defRPr/>
            </a:pPr>
            <a:r>
              <a:rPr lang="hu-HU" sz="1800" kern="100" dirty="0">
                <a:latin typeface="Calibri" panose="020F0502020204030204" pitchFamily="34" charset="0"/>
                <a:ea typeface="Calibri" panose="020F0502020204030204" pitchFamily="34" charset="0"/>
                <a:cs typeface="Times New Roman" panose="02020603050405020304" pitchFamily="18" charset="0"/>
              </a:rPr>
              <a:t>21. Lopás.</a:t>
            </a:r>
          </a:p>
          <a:p>
            <a:pPr marL="0" indent="0">
              <a:lnSpc>
                <a:spcPct val="107000"/>
              </a:lnSpc>
              <a:buNone/>
              <a:defRPr/>
            </a:pPr>
            <a:r>
              <a:rPr lang="hu-HU" sz="1800" kern="100" dirty="0">
                <a:latin typeface="Calibri" panose="020F0502020204030204" pitchFamily="34" charset="0"/>
                <a:ea typeface="Calibri" panose="020F0502020204030204" pitchFamily="34" charset="0"/>
                <a:cs typeface="Times New Roman" panose="02020603050405020304" pitchFamily="18" charset="0"/>
              </a:rPr>
              <a:t>22. Rongálás. Jogtalan elsajátítás,</a:t>
            </a:r>
          </a:p>
          <a:p>
            <a:pPr marL="0" indent="0">
              <a:lnSpc>
                <a:spcPct val="107000"/>
              </a:lnSpc>
              <a:buNone/>
              <a:defRPr/>
            </a:pPr>
            <a:r>
              <a:rPr lang="hu-HU" sz="1800" kern="100" dirty="0">
                <a:latin typeface="Calibri" panose="020F0502020204030204" pitchFamily="34" charset="0"/>
                <a:ea typeface="Calibri" panose="020F0502020204030204" pitchFamily="34" charset="0"/>
                <a:cs typeface="Times New Roman" panose="02020603050405020304" pitchFamily="18" charset="0"/>
              </a:rPr>
              <a:t>23. Sikkasztás. Jármű önkényes elvétele.</a:t>
            </a:r>
          </a:p>
          <a:p>
            <a:pPr marL="0" indent="0">
              <a:lnSpc>
                <a:spcPct val="107000"/>
              </a:lnSpc>
              <a:buNone/>
              <a:defRPr/>
            </a:pPr>
            <a:r>
              <a:rPr lang="hu-HU" sz="1800" kern="100" dirty="0">
                <a:latin typeface="Calibri" panose="020F0502020204030204" pitchFamily="34" charset="0"/>
                <a:ea typeface="Calibri" panose="020F0502020204030204" pitchFamily="34" charset="0"/>
                <a:cs typeface="Times New Roman" panose="02020603050405020304" pitchFamily="18" charset="0"/>
              </a:rPr>
              <a:t>24. Csalás. Gazdasági csalás. Információs rendszer felhasználásával elkövetett csalás.</a:t>
            </a:r>
          </a:p>
          <a:p>
            <a:pPr marL="0" indent="0">
              <a:lnSpc>
                <a:spcPct val="107000"/>
              </a:lnSpc>
              <a:buNone/>
              <a:defRPr/>
            </a:pPr>
            <a:r>
              <a:rPr lang="hu-HU" sz="1800" kern="100" dirty="0">
                <a:latin typeface="Calibri" panose="020F0502020204030204" pitchFamily="34" charset="0"/>
                <a:ea typeface="Calibri" panose="020F0502020204030204" pitchFamily="34" charset="0"/>
                <a:cs typeface="Times New Roman" panose="02020603050405020304" pitchFamily="18" charset="0"/>
              </a:rPr>
              <a:t>25. Hűtlen kezelés.  Hanyag kezelés.</a:t>
            </a:r>
          </a:p>
          <a:p>
            <a:pPr marL="0" indent="0">
              <a:lnSpc>
                <a:spcPct val="107000"/>
              </a:lnSpc>
              <a:buNone/>
              <a:defRPr/>
            </a:pPr>
            <a:r>
              <a:rPr lang="hu-HU" sz="1800" kern="100" dirty="0">
                <a:latin typeface="Calibri" panose="020F0502020204030204" pitchFamily="34" charset="0"/>
                <a:ea typeface="Calibri" panose="020F0502020204030204" pitchFamily="34" charset="0"/>
                <a:cs typeface="Times New Roman" panose="02020603050405020304" pitchFamily="18" charset="0"/>
              </a:rPr>
              <a:t>26. Rablás. Kifosztás.</a:t>
            </a:r>
          </a:p>
          <a:p>
            <a:pPr marL="0" indent="0">
              <a:lnSpc>
                <a:spcPct val="107000"/>
              </a:lnSpc>
              <a:buNone/>
              <a:defRPr/>
            </a:pPr>
            <a:r>
              <a:rPr lang="hu-HU" sz="1800" kern="100" dirty="0">
                <a:latin typeface="Calibri" panose="020F0502020204030204" pitchFamily="34" charset="0"/>
                <a:ea typeface="Calibri" panose="020F0502020204030204" pitchFamily="34" charset="0"/>
                <a:cs typeface="Times New Roman" panose="02020603050405020304" pitchFamily="18" charset="0"/>
              </a:rPr>
              <a:t>27. Zsarolás. Önbíráskodás.</a:t>
            </a:r>
          </a:p>
          <a:p>
            <a:pPr marL="0" indent="0">
              <a:lnSpc>
                <a:spcPct val="107000"/>
              </a:lnSpc>
              <a:spcAft>
                <a:spcPts val="800"/>
              </a:spcAft>
              <a:buNone/>
              <a:defRPr/>
            </a:pPr>
            <a:r>
              <a:rPr lang="hu-HU" sz="1800" kern="100" dirty="0">
                <a:latin typeface="Calibri" panose="020F0502020204030204" pitchFamily="34" charset="0"/>
                <a:ea typeface="Calibri" panose="020F0502020204030204" pitchFamily="34" charset="0"/>
                <a:cs typeface="Times New Roman" panose="02020603050405020304" pitchFamily="18" charset="0"/>
              </a:rPr>
              <a:t>28. Uzsorabűncselekmény. Bitorlás.</a:t>
            </a:r>
          </a:p>
          <a:p>
            <a:pPr>
              <a:defRPr/>
            </a:pPr>
            <a:endParaRPr lang="hu-HU" dirty="0"/>
          </a:p>
        </p:txBody>
      </p:sp>
      <p:sp>
        <p:nvSpPr>
          <p:cNvPr id="4" name="Tartalom helye 3">
            <a:extLst>
              <a:ext uri="{FF2B5EF4-FFF2-40B4-BE49-F238E27FC236}">
                <a16:creationId xmlns:a16="http://schemas.microsoft.com/office/drawing/2014/main" id="{03D0664F-EF28-2BCB-B6F1-51AAC3240A07}"/>
              </a:ext>
            </a:extLst>
          </p:cNvPr>
          <p:cNvSpPr>
            <a:spLocks noGrp="1"/>
          </p:cNvSpPr>
          <p:nvPr>
            <p:ph sz="half" idx="2"/>
          </p:nvPr>
        </p:nvSpPr>
        <p:spPr>
          <a:xfrm>
            <a:off x="6172200" y="1600201"/>
            <a:ext cx="4038600" cy="4983163"/>
          </a:xfrm>
        </p:spPr>
        <p:txBody>
          <a:bodyPr>
            <a:normAutofit fontScale="92500" lnSpcReduction="10000"/>
          </a:bodyPr>
          <a:lstStyle/>
          <a:p>
            <a:pPr marL="0" indent="0">
              <a:lnSpc>
                <a:spcPct val="107000"/>
              </a:lnSpc>
              <a:buNone/>
              <a:defRPr/>
            </a:pPr>
            <a:r>
              <a:rPr lang="hu-HU" sz="1800" kern="100" dirty="0">
                <a:latin typeface="Calibri" panose="020F0502020204030204" pitchFamily="34" charset="0"/>
                <a:ea typeface="Calibri" panose="020F0502020204030204" pitchFamily="34" charset="0"/>
                <a:cs typeface="Times New Roman" panose="02020603050405020304" pitchFamily="18" charset="0"/>
              </a:rPr>
              <a:t>29. Szerzői vagy szerzői joghoz kapcsolódó jogok megsértése. Iparjogvédelmi jogok megsértése. </a:t>
            </a:r>
          </a:p>
          <a:p>
            <a:pPr marL="0" indent="0">
              <a:lnSpc>
                <a:spcPct val="107000"/>
              </a:lnSpc>
              <a:buNone/>
              <a:defRPr/>
            </a:pPr>
            <a:r>
              <a:rPr lang="hu-HU" sz="1800" kern="100" dirty="0">
                <a:latin typeface="Calibri" panose="020F0502020204030204" pitchFamily="34" charset="0"/>
                <a:ea typeface="Calibri" panose="020F0502020204030204" pitchFamily="34" charset="0"/>
                <a:cs typeface="Times New Roman" panose="02020603050405020304" pitchFamily="18" charset="0"/>
              </a:rPr>
              <a:t>30. Csődbűncselekmény.</a:t>
            </a:r>
          </a:p>
          <a:p>
            <a:pPr marL="0" indent="0">
              <a:lnSpc>
                <a:spcPct val="107000"/>
              </a:lnSpc>
              <a:buNone/>
              <a:defRPr/>
            </a:pPr>
            <a:r>
              <a:rPr lang="hu-HU" sz="1800" kern="100" dirty="0">
                <a:latin typeface="Calibri" panose="020F0502020204030204" pitchFamily="34" charset="0"/>
                <a:ea typeface="Calibri" panose="020F0502020204030204" pitchFamily="34" charset="0"/>
                <a:cs typeface="Times New Roman" panose="02020603050405020304" pitchFamily="18" charset="0"/>
              </a:rPr>
              <a:t>31. Költségvetési csalás. </a:t>
            </a:r>
          </a:p>
          <a:p>
            <a:pPr marL="0" indent="0">
              <a:lnSpc>
                <a:spcPct val="107000"/>
              </a:lnSpc>
              <a:buNone/>
              <a:defRPr/>
            </a:pPr>
            <a:r>
              <a:rPr lang="hu-HU" sz="1800" kern="100" dirty="0">
                <a:latin typeface="Calibri" panose="020F0502020204030204" pitchFamily="34" charset="0"/>
                <a:ea typeface="Calibri" panose="020F0502020204030204" pitchFamily="34" charset="0"/>
                <a:cs typeface="Times New Roman" panose="02020603050405020304" pitchFamily="18" charset="0"/>
              </a:rPr>
              <a:t>32. Pénzmosás. </a:t>
            </a:r>
          </a:p>
          <a:p>
            <a:pPr marL="0" indent="0">
              <a:lnSpc>
                <a:spcPct val="107000"/>
              </a:lnSpc>
              <a:buNone/>
              <a:defRPr/>
            </a:pPr>
            <a:r>
              <a:rPr lang="hu-HU" sz="1800" kern="100" dirty="0">
                <a:latin typeface="Calibri" panose="020F0502020204030204" pitchFamily="34" charset="0"/>
                <a:ea typeface="Calibri" panose="020F0502020204030204" pitchFamily="34" charset="0"/>
                <a:cs typeface="Times New Roman" panose="02020603050405020304" pitchFamily="18" charset="0"/>
              </a:rPr>
              <a:t>33. Pénzhamisítás. Készpénz-helyettesítő fizetési eszköz hamisítása</a:t>
            </a:r>
          </a:p>
          <a:p>
            <a:pPr marL="0" indent="0">
              <a:lnSpc>
                <a:spcPct val="107000"/>
              </a:lnSpc>
              <a:buNone/>
              <a:defRPr/>
            </a:pPr>
            <a:r>
              <a:rPr lang="hu-HU" sz="1800" kern="100" dirty="0">
                <a:latin typeface="Calibri" panose="020F0502020204030204" pitchFamily="34" charset="0"/>
                <a:ea typeface="Calibri" panose="020F0502020204030204" pitchFamily="34" charset="0"/>
                <a:cs typeface="Times New Roman" panose="02020603050405020304" pitchFamily="18" charset="0"/>
              </a:rPr>
              <a:t>34. Készpénz-helyettesítő fizetési eszközzel visszaélés.</a:t>
            </a:r>
          </a:p>
          <a:p>
            <a:pPr marL="0" indent="0">
              <a:lnSpc>
                <a:spcPct val="107000"/>
              </a:lnSpc>
              <a:buNone/>
              <a:defRPr/>
            </a:pPr>
            <a:r>
              <a:rPr lang="hu-HU" sz="1800" kern="100" dirty="0">
                <a:latin typeface="Calibri" panose="020F0502020204030204" pitchFamily="34" charset="0"/>
                <a:ea typeface="Calibri" panose="020F0502020204030204" pitchFamily="34" charset="0"/>
                <a:cs typeface="Times New Roman" panose="02020603050405020304" pitchFamily="18" charset="0"/>
              </a:rPr>
              <a:t>35. Rossz minőség termék forgalomba hozatala. Fogyasztók megtévesztése. Versenytárs utánzása.</a:t>
            </a:r>
          </a:p>
          <a:p>
            <a:pPr marL="0" indent="0">
              <a:lnSpc>
                <a:spcPct val="107000"/>
              </a:lnSpc>
              <a:spcAft>
                <a:spcPts val="800"/>
              </a:spcAft>
              <a:buNone/>
              <a:defRPr/>
            </a:pPr>
            <a:r>
              <a:rPr lang="hu-HU" sz="1800" kern="100" dirty="0">
                <a:latin typeface="Calibri" panose="020F0502020204030204" pitchFamily="34" charset="0"/>
                <a:ea typeface="Calibri" panose="020F0502020204030204" pitchFamily="34" charset="0"/>
                <a:cs typeface="Times New Roman" panose="02020603050405020304" pitchFamily="18" charset="0"/>
              </a:rPr>
              <a:t>36. Tiltott adatszerzés. Információs rendszer vagy adat megsértése</a:t>
            </a:r>
          </a:p>
          <a:p>
            <a:pPr>
              <a:defRPr/>
            </a:pPr>
            <a:endParaRPr lang="hu-HU"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FC1108E7-FEA5-38B1-7952-A5467260B19D}"/>
              </a:ext>
            </a:extLst>
          </p:cNvPr>
          <p:cNvSpPr>
            <a:spLocks noGrp="1" noChangeArrowheads="1"/>
          </p:cNvSpPr>
          <p:nvPr>
            <p:ph type="title"/>
          </p:nvPr>
        </p:nvSpPr>
        <p:spPr/>
        <p:txBody>
          <a:bodyPr/>
          <a:lstStyle/>
          <a:p>
            <a:pPr eaLnBrk="1" hangingPunct="1"/>
            <a:r>
              <a:rPr lang="de-DE" altLang="hu-HU"/>
              <a:t>A tilalmak </a:t>
            </a:r>
            <a:r>
              <a:rPr lang="hu-HU" altLang="hu-HU"/>
              <a:t>lényegi </a:t>
            </a:r>
            <a:r>
              <a:rPr lang="de-DE" altLang="hu-HU"/>
              <a:t>rendszere</a:t>
            </a:r>
            <a:endParaRPr lang="en-US" altLang="hu-HU"/>
          </a:p>
        </p:txBody>
      </p:sp>
      <p:graphicFrame>
        <p:nvGraphicFramePr>
          <p:cNvPr id="28694" name="Group 22">
            <a:extLst>
              <a:ext uri="{FF2B5EF4-FFF2-40B4-BE49-F238E27FC236}">
                <a16:creationId xmlns:a16="http://schemas.microsoft.com/office/drawing/2014/main" id="{65D1BFE3-F9B8-8E7B-C2D5-BB8C5D8F9597}"/>
              </a:ext>
            </a:extLst>
          </p:cNvPr>
          <p:cNvGraphicFramePr>
            <a:graphicFrameLocks noGrp="1"/>
          </p:cNvGraphicFramePr>
          <p:nvPr>
            <p:ph idx="1"/>
          </p:nvPr>
        </p:nvGraphicFramePr>
        <p:xfrm>
          <a:off x="1992313" y="1628776"/>
          <a:ext cx="8229600" cy="4691063"/>
        </p:xfrm>
        <a:graphic>
          <a:graphicData uri="http://schemas.openxmlformats.org/drawingml/2006/table">
            <a:tbl>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10080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800" b="0" i="0" u="none" strike="noStrike" cap="none" normalizeH="0" baseline="0">
                          <a:ln>
                            <a:noFill/>
                          </a:ln>
                          <a:solidFill>
                            <a:schemeClr val="tx1"/>
                          </a:solidFill>
                          <a:effectLst/>
                          <a:latin typeface="Arial" pitchFamily="34" charset="0"/>
                        </a:rPr>
                        <a:t>Minden elkövet</a:t>
                      </a:r>
                      <a:r>
                        <a:rPr kumimoji="0" lang="hu-HU" sz="2800" b="0" i="0" u="none" strike="noStrike" cap="none" normalizeH="0" baseline="0">
                          <a:ln>
                            <a:noFill/>
                          </a:ln>
                          <a:solidFill>
                            <a:schemeClr val="tx1"/>
                          </a:solidFill>
                          <a:effectLst/>
                          <a:latin typeface="Arial" pitchFamily="34" charset="0"/>
                        </a:rPr>
                        <a:t>é</a:t>
                      </a:r>
                      <a:r>
                        <a:rPr kumimoji="0" lang="de-DE" sz="2800" b="0" i="0" u="none" strike="noStrike" cap="none" normalizeH="0" baseline="0">
                          <a:ln>
                            <a:noFill/>
                          </a:ln>
                          <a:solidFill>
                            <a:schemeClr val="tx1"/>
                          </a:solidFill>
                          <a:effectLst/>
                          <a:latin typeface="Arial" pitchFamily="34" charset="0"/>
                        </a:rPr>
                        <a:t>si magatart</a:t>
                      </a:r>
                      <a:r>
                        <a:rPr kumimoji="0" lang="hu-HU" sz="2800" b="0" i="0" u="none" strike="noStrike" cap="none" normalizeH="0" baseline="0">
                          <a:ln>
                            <a:noFill/>
                          </a:ln>
                          <a:solidFill>
                            <a:schemeClr val="tx1"/>
                          </a:solidFill>
                          <a:effectLst/>
                          <a:latin typeface="Arial" pitchFamily="34" charset="0"/>
                        </a:rPr>
                        <a:t>á</a:t>
                      </a:r>
                      <a:r>
                        <a:rPr kumimoji="0" lang="de-DE" sz="2800" b="0" i="0" u="none" strike="noStrike" cap="none" normalizeH="0" baseline="0">
                          <a:ln>
                            <a:noFill/>
                          </a:ln>
                          <a:solidFill>
                            <a:schemeClr val="tx1"/>
                          </a:solidFill>
                          <a:effectLst/>
                          <a:latin typeface="Arial" pitchFamily="34" charset="0"/>
                        </a:rPr>
                        <a:t>s tilalmazott</a:t>
                      </a:r>
                      <a:endParaRPr kumimoji="0" lang="en-US" sz="2800" b="0" i="0" u="none" strike="noStrike" cap="none" normalizeH="0" baseline="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800" b="0" i="0" u="none" strike="noStrike" cap="none" normalizeH="0" baseline="0">
                          <a:ln>
                            <a:noFill/>
                          </a:ln>
                          <a:solidFill>
                            <a:schemeClr val="tx1"/>
                          </a:solidFill>
                          <a:effectLst/>
                          <a:latin typeface="Arial" pitchFamily="34" charset="0"/>
                        </a:rPr>
                        <a:t>Csak r</a:t>
                      </a:r>
                      <a:r>
                        <a:rPr kumimoji="0" lang="hu-HU" sz="2800" b="0" i="0" u="none" strike="noStrike" cap="none" normalizeH="0" baseline="0">
                          <a:ln>
                            <a:noFill/>
                          </a:ln>
                          <a:solidFill>
                            <a:schemeClr val="tx1"/>
                          </a:solidFill>
                          <a:effectLst/>
                          <a:latin typeface="Arial" pitchFamily="34" charset="0"/>
                        </a:rPr>
                        <a:t>é</a:t>
                      </a:r>
                      <a:r>
                        <a:rPr kumimoji="0" lang="de-DE" sz="2800" b="0" i="0" u="none" strike="noStrike" cap="none" normalizeH="0" baseline="0">
                          <a:ln>
                            <a:noFill/>
                          </a:ln>
                          <a:solidFill>
                            <a:schemeClr val="tx1"/>
                          </a:solidFill>
                          <a:effectLst/>
                          <a:latin typeface="Arial" pitchFamily="34" charset="0"/>
                        </a:rPr>
                        <a:t>szben tilalmazott</a:t>
                      </a:r>
                      <a:endParaRPr kumimoji="0" lang="en-US" sz="2800" b="0" i="0" u="none" strike="noStrike" cap="none" normalizeH="0" baseline="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683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400" b="0" i="0" u="none" strike="noStrike" cap="none" normalizeH="0" baseline="0">
                          <a:ln>
                            <a:noFill/>
                          </a:ln>
                          <a:solidFill>
                            <a:schemeClr val="tx1"/>
                          </a:solidFill>
                          <a:effectLst/>
                          <a:latin typeface="Arial" pitchFamily="34" charset="0"/>
                        </a:rPr>
                        <a:t>Hivatali akt</a:t>
                      </a:r>
                      <a:r>
                        <a:rPr kumimoji="0" lang="hu-HU" sz="2400" b="0" i="0" u="none" strike="noStrike" cap="none" normalizeH="0" baseline="0">
                          <a:ln>
                            <a:noFill/>
                          </a:ln>
                          <a:solidFill>
                            <a:schemeClr val="tx1"/>
                          </a:solidFill>
                          <a:effectLst/>
                          <a:latin typeface="Arial" pitchFamily="34" charset="0"/>
                        </a:rPr>
                        <a:t>í</a:t>
                      </a:r>
                      <a:r>
                        <a:rPr kumimoji="0" lang="de-DE" sz="2400" b="0" i="0" u="none" strike="noStrike" cap="none" normalizeH="0" baseline="0">
                          <a:ln>
                            <a:noFill/>
                          </a:ln>
                          <a:solidFill>
                            <a:schemeClr val="tx1"/>
                          </a:solidFill>
                          <a:effectLst/>
                          <a:latin typeface="Arial" pitchFamily="34" charset="0"/>
                        </a:rPr>
                        <a:t>v es passz</a:t>
                      </a:r>
                      <a:r>
                        <a:rPr kumimoji="0" lang="hu-HU" sz="2400" b="0" i="0" u="none" strike="noStrike" cap="none" normalizeH="0" baseline="0">
                          <a:ln>
                            <a:noFill/>
                          </a:ln>
                          <a:solidFill>
                            <a:schemeClr val="tx1"/>
                          </a:solidFill>
                          <a:effectLst/>
                          <a:latin typeface="Arial" pitchFamily="34" charset="0"/>
                        </a:rPr>
                        <a:t>í</a:t>
                      </a:r>
                      <a:r>
                        <a:rPr kumimoji="0" lang="de-DE" sz="2400" b="0" i="0" u="none" strike="noStrike" cap="none" normalizeH="0" baseline="0">
                          <a:ln>
                            <a:noFill/>
                          </a:ln>
                          <a:solidFill>
                            <a:schemeClr val="tx1"/>
                          </a:solidFill>
                          <a:effectLst/>
                          <a:latin typeface="Arial" pitchFamily="34" charset="0"/>
                        </a:rPr>
                        <a:t>v</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hu-HU" sz="2400" b="0" i="0" u="none" strike="noStrike" cap="none" normalizeH="0" baseline="0">
                          <a:ln>
                            <a:noFill/>
                          </a:ln>
                          <a:solidFill>
                            <a:schemeClr val="tx1"/>
                          </a:solidFill>
                          <a:effectLst/>
                          <a:latin typeface="Arial" pitchFamily="34" charset="0"/>
                        </a:rPr>
                        <a:t>v</a:t>
                      </a:r>
                      <a:r>
                        <a:rPr kumimoji="0" lang="de-DE" sz="2400" b="0" i="0" u="none" strike="noStrike" cap="none" normalizeH="0" baseline="0">
                          <a:ln>
                            <a:noFill/>
                          </a:ln>
                          <a:solidFill>
                            <a:schemeClr val="tx1"/>
                          </a:solidFill>
                          <a:effectLst/>
                          <a:latin typeface="Arial" pitchFamily="34" charset="0"/>
                        </a:rPr>
                        <a:t>eszteget</a:t>
                      </a:r>
                      <a:r>
                        <a:rPr kumimoji="0" lang="hu-HU" sz="2400" b="0" i="0" u="none" strike="noStrike" cap="none" normalizeH="0" baseline="0">
                          <a:ln>
                            <a:noFill/>
                          </a:ln>
                          <a:solidFill>
                            <a:schemeClr val="tx1"/>
                          </a:solidFill>
                          <a:effectLst/>
                          <a:latin typeface="Arial" pitchFamily="34" charset="0"/>
                        </a:rPr>
                        <a:t>é</a:t>
                      </a:r>
                      <a:r>
                        <a:rPr kumimoji="0" lang="de-DE" sz="2400" b="0" i="0" u="none" strike="noStrike" cap="none" normalizeH="0" baseline="0">
                          <a:ln>
                            <a:noFill/>
                          </a:ln>
                          <a:solidFill>
                            <a:schemeClr val="tx1"/>
                          </a:solidFill>
                          <a:effectLst/>
                          <a:latin typeface="Arial" pitchFamily="34" charset="0"/>
                        </a:rPr>
                        <a:t>s eset</a:t>
                      </a:r>
                      <a:r>
                        <a:rPr kumimoji="0" lang="hu-HU" sz="2400" b="0" i="0" u="none" strike="noStrike" cap="none" normalizeH="0" baseline="0">
                          <a:ln>
                            <a:noFill/>
                          </a:ln>
                          <a:solidFill>
                            <a:schemeClr val="tx1"/>
                          </a:solidFill>
                          <a:effectLst/>
                          <a:latin typeface="Arial" pitchFamily="34" charset="0"/>
                        </a:rPr>
                        <a:t>é</a:t>
                      </a:r>
                      <a:r>
                        <a:rPr kumimoji="0" lang="de-DE" sz="2400" b="0" i="0" u="none" strike="noStrike" cap="none" normalizeH="0" baseline="0">
                          <a:ln>
                            <a:noFill/>
                          </a:ln>
                          <a:solidFill>
                            <a:schemeClr val="tx1"/>
                          </a:solidFill>
                          <a:effectLst/>
                          <a:latin typeface="Arial" pitchFamily="34" charset="0"/>
                        </a:rPr>
                        <a:t>ben</a:t>
                      </a:r>
                      <a:endParaRPr kumimoji="0" lang="hu-HU" sz="2400" b="0" i="0" u="none" strike="noStrike" cap="none" normalizeH="0" baseline="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hu-HU" sz="2400" b="0" i="0" u="none" strike="noStrike" cap="none" normalizeH="0" baseline="0">
                          <a:ln>
                            <a:noFill/>
                          </a:ln>
                          <a:solidFill>
                            <a:schemeClr val="tx1"/>
                          </a:solidFill>
                          <a:effectLst/>
                          <a:latin typeface="Arial" pitchFamily="34" charset="0"/>
                        </a:rPr>
                        <a:t>semmiféle előny nem adható, fogadható el.</a:t>
                      </a:r>
                      <a:endParaRPr kumimoji="0" lang="de-DE" sz="2400" b="0" i="0" u="none" strike="noStrike" cap="none" normalizeH="0" baseline="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400" b="0" i="0" u="none" strike="noStrike" cap="none" normalizeH="0" baseline="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400" b="0" i="0" u="none" strike="noStrike" cap="none" normalizeH="0" baseline="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u-HU" sz="2400" b="0" i="0" u="none" strike="noStrike" cap="none" normalizeH="0" baseline="0">
                          <a:ln>
                            <a:noFill/>
                          </a:ln>
                          <a:solidFill>
                            <a:schemeClr val="tx1"/>
                          </a:solidFill>
                          <a:effectLst/>
                          <a:latin typeface="Arial" pitchFamily="34" charset="0"/>
                        </a:rPr>
                        <a:t>A passzív gazdasági vesztegető </a:t>
                      </a:r>
                      <a:r>
                        <a:rPr kumimoji="0" lang="hu-HU" sz="2400" b="0" i="0" u="sng" strike="noStrike" cap="none" normalizeH="0" baseline="0">
                          <a:ln>
                            <a:noFill/>
                          </a:ln>
                          <a:solidFill>
                            <a:schemeClr val="tx1"/>
                          </a:solidFill>
                          <a:effectLst/>
                          <a:latin typeface="Arial" pitchFamily="34" charset="0"/>
                        </a:rPr>
                        <a:t>jogtalan</a:t>
                      </a:r>
                      <a:r>
                        <a:rPr kumimoji="0" lang="hu-HU" sz="2400" b="0" i="0" u="none" strike="noStrike" cap="none" normalizeH="0" baseline="0">
                          <a:ln>
                            <a:noFill/>
                          </a:ln>
                          <a:solidFill>
                            <a:schemeClr val="tx1"/>
                          </a:solidFill>
                          <a:effectLst/>
                          <a:latin typeface="Arial" pitchFamily="34" charset="0"/>
                        </a:rPr>
                        <a:t> előnyt nem kérhet és fogadhat el.</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400" b="0" i="1" u="none" strike="noStrike" cap="none" normalizeH="0" baseline="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400" b="0" i="0" u="none" strike="noStrike" cap="none" normalizeH="0" baseline="0">
                          <a:ln>
                            <a:noFill/>
                          </a:ln>
                          <a:solidFill>
                            <a:schemeClr val="tx1"/>
                          </a:solidFill>
                          <a:effectLst/>
                          <a:latin typeface="Arial" pitchFamily="34" charset="0"/>
                        </a:rPr>
                        <a:t>Az akt</a:t>
                      </a:r>
                      <a:r>
                        <a:rPr kumimoji="0" lang="hu-HU" sz="2400" b="0" i="0" u="none" strike="noStrike" cap="none" normalizeH="0" baseline="0">
                          <a:ln>
                            <a:noFill/>
                          </a:ln>
                          <a:solidFill>
                            <a:schemeClr val="tx1"/>
                          </a:solidFill>
                          <a:effectLst/>
                          <a:latin typeface="Arial" pitchFamily="34" charset="0"/>
                        </a:rPr>
                        <a:t>í</a:t>
                      </a:r>
                      <a:r>
                        <a:rPr kumimoji="0" lang="de-DE" sz="2400" b="0" i="0" u="none" strike="noStrike" cap="none" normalizeH="0" baseline="0">
                          <a:ln>
                            <a:noFill/>
                          </a:ln>
                          <a:solidFill>
                            <a:schemeClr val="tx1"/>
                          </a:solidFill>
                          <a:effectLst/>
                          <a:latin typeface="Arial" pitchFamily="34" charset="0"/>
                        </a:rPr>
                        <a:t>v gazdas</a:t>
                      </a:r>
                      <a:r>
                        <a:rPr kumimoji="0" lang="hu-HU" sz="2400" b="0" i="0" u="none" strike="noStrike" cap="none" normalizeH="0" baseline="0">
                          <a:ln>
                            <a:noFill/>
                          </a:ln>
                          <a:solidFill>
                            <a:schemeClr val="tx1"/>
                          </a:solidFill>
                          <a:effectLst/>
                          <a:latin typeface="Arial" pitchFamily="34" charset="0"/>
                        </a:rPr>
                        <a:t>á</a:t>
                      </a:r>
                      <a:r>
                        <a:rPr kumimoji="0" lang="de-DE" sz="2400" b="0" i="0" u="none" strike="noStrike" cap="none" normalizeH="0" baseline="0">
                          <a:ln>
                            <a:noFill/>
                          </a:ln>
                          <a:solidFill>
                            <a:schemeClr val="tx1"/>
                          </a:solidFill>
                          <a:effectLst/>
                          <a:latin typeface="Arial" pitchFamily="34" charset="0"/>
                        </a:rPr>
                        <a:t>gi vesztegetö</a:t>
                      </a:r>
                      <a:r>
                        <a:rPr kumimoji="0" lang="hu-HU" sz="2400" b="0" i="0" u="none" strike="noStrike" cap="none" normalizeH="0" baseline="0">
                          <a:ln>
                            <a:noFill/>
                          </a:ln>
                          <a:solidFill>
                            <a:schemeClr val="tx1"/>
                          </a:solidFill>
                          <a:effectLst/>
                          <a:latin typeface="Arial" pitchFamily="34" charset="0"/>
                        </a:rPr>
                        <a:t> csak</a:t>
                      </a:r>
                      <a:endParaRPr kumimoji="0" lang="de-DE" sz="2400" b="0" i="0" u="none" strike="noStrike" cap="none" normalizeH="0" baseline="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400" b="0" i="0" u="sng" strike="noStrike" cap="none" normalizeH="0" baseline="0">
                          <a:ln>
                            <a:noFill/>
                          </a:ln>
                          <a:solidFill>
                            <a:schemeClr val="tx1"/>
                          </a:solidFill>
                          <a:effectLst/>
                          <a:latin typeface="Arial" pitchFamily="34" charset="0"/>
                        </a:rPr>
                        <a:t>köte</a:t>
                      </a:r>
                      <a:r>
                        <a:rPr kumimoji="0" lang="hu-HU" sz="2400" b="0" i="0" u="sng" strike="noStrike" cap="none" normalizeH="0" baseline="0">
                          <a:ln>
                            <a:noFill/>
                          </a:ln>
                          <a:solidFill>
                            <a:schemeClr val="tx1"/>
                          </a:solidFill>
                          <a:effectLst/>
                          <a:latin typeface="Arial" pitchFamily="34" charset="0"/>
                        </a:rPr>
                        <a:t>lezettsé</a:t>
                      </a:r>
                      <a:r>
                        <a:rPr kumimoji="0" lang="de-DE" sz="2400" b="0" i="0" u="sng" strike="noStrike" cap="none" normalizeH="0" baseline="0">
                          <a:ln>
                            <a:noFill/>
                          </a:ln>
                          <a:solidFill>
                            <a:schemeClr val="tx1"/>
                          </a:solidFill>
                          <a:effectLst/>
                          <a:latin typeface="Arial" pitchFamily="34" charset="0"/>
                        </a:rPr>
                        <a:t>gszeg</a:t>
                      </a:r>
                      <a:r>
                        <a:rPr kumimoji="0" lang="hu-HU" sz="2400" b="0" i="0" u="sng" strike="noStrike" cap="none" normalizeH="0" baseline="0">
                          <a:ln>
                            <a:noFill/>
                          </a:ln>
                          <a:solidFill>
                            <a:schemeClr val="tx1"/>
                          </a:solidFill>
                          <a:effectLst/>
                          <a:latin typeface="Arial" pitchFamily="34" charset="0"/>
                        </a:rPr>
                        <a:t>é</a:t>
                      </a:r>
                      <a:r>
                        <a:rPr kumimoji="0" lang="de-DE" sz="2400" b="0" i="0" u="sng" strike="noStrike" cap="none" normalizeH="0" baseline="0">
                          <a:ln>
                            <a:noFill/>
                          </a:ln>
                          <a:solidFill>
                            <a:schemeClr val="tx1"/>
                          </a:solidFill>
                          <a:effectLst/>
                          <a:latin typeface="Arial" pitchFamily="34" charset="0"/>
                        </a:rPr>
                        <a:t>s</a:t>
                      </a:r>
                      <a:r>
                        <a:rPr kumimoji="0" lang="hu-HU" sz="2400" b="0" i="0" u="sng" strike="noStrike" cap="none" normalizeH="0" baseline="0">
                          <a:ln>
                            <a:noFill/>
                          </a:ln>
                          <a:solidFill>
                            <a:schemeClr val="tx1"/>
                          </a:solidFill>
                          <a:effectLst/>
                          <a:latin typeface="Arial" pitchFamily="34" charset="0"/>
                        </a:rPr>
                        <a:t>é</a:t>
                      </a:r>
                      <a:r>
                        <a:rPr kumimoji="0" lang="de-DE" sz="2400" b="0" i="0" u="sng" strike="noStrike" cap="none" normalizeH="0" baseline="0">
                          <a:ln>
                            <a:noFill/>
                          </a:ln>
                          <a:solidFill>
                            <a:schemeClr val="tx1"/>
                          </a:solidFill>
                          <a:effectLst/>
                          <a:latin typeface="Arial" pitchFamily="34" charset="0"/>
                        </a:rPr>
                        <a:t>rt</a:t>
                      </a:r>
                      <a:r>
                        <a:rPr kumimoji="0" lang="de-DE" sz="2400" b="0" i="0" u="none" strike="noStrike" cap="none" normalizeH="0" baseline="0">
                          <a:ln>
                            <a:noFill/>
                          </a:ln>
                          <a:solidFill>
                            <a:schemeClr val="tx1"/>
                          </a:solidFill>
                          <a:effectLst/>
                          <a:latin typeface="Arial" pitchFamily="34" charset="0"/>
                        </a:rPr>
                        <a:t> </a:t>
                      </a:r>
                      <a:r>
                        <a:rPr kumimoji="0" lang="hu-HU" sz="2400" b="0" i="0" u="none" strike="noStrike" cap="none" normalizeH="0" baseline="0">
                          <a:ln>
                            <a:noFill/>
                          </a:ln>
                          <a:solidFill>
                            <a:schemeClr val="tx1"/>
                          </a:solidFill>
                          <a:effectLst/>
                          <a:latin typeface="Arial" pitchFamily="34" charset="0"/>
                        </a:rPr>
                        <a:t>nem </a:t>
                      </a:r>
                      <a:r>
                        <a:rPr kumimoji="0" lang="de-DE" sz="2400" b="0" i="1" u="none" strike="noStrike" cap="none" normalizeH="0" baseline="0">
                          <a:ln>
                            <a:noFill/>
                          </a:ln>
                          <a:solidFill>
                            <a:schemeClr val="tx1"/>
                          </a:solidFill>
                          <a:effectLst/>
                          <a:latin typeface="Arial" pitchFamily="34" charset="0"/>
                        </a:rPr>
                        <a:t>adhat </a:t>
                      </a:r>
                      <a:r>
                        <a:rPr kumimoji="0" lang="hu-HU" sz="2400" b="0" i="1" u="none" strike="noStrike" cap="none" normalizeH="0" baseline="0">
                          <a:ln>
                            <a:noFill/>
                          </a:ln>
                          <a:solidFill>
                            <a:schemeClr val="tx1"/>
                          </a:solidFill>
                          <a:effectLst/>
                          <a:latin typeface="Arial" pitchFamily="34" charset="0"/>
                        </a:rPr>
                        <a:t>é</a:t>
                      </a:r>
                      <a:r>
                        <a:rPr kumimoji="0" lang="de-DE" sz="2400" b="0" i="1" u="none" strike="noStrike" cap="none" normalizeH="0" baseline="0">
                          <a:ln>
                            <a:noFill/>
                          </a:ln>
                          <a:solidFill>
                            <a:schemeClr val="tx1"/>
                          </a:solidFill>
                          <a:effectLst/>
                          <a:latin typeface="Arial" pitchFamily="34" charset="0"/>
                        </a:rPr>
                        <a:t>s </a:t>
                      </a:r>
                      <a:r>
                        <a:rPr kumimoji="0" lang="hu-HU" sz="2400" b="0" i="1" u="none" strike="noStrike" cap="none" normalizeH="0" baseline="0">
                          <a:ln>
                            <a:noFill/>
                          </a:ln>
                          <a:solidFill>
                            <a:schemeClr val="tx1"/>
                          </a:solidFill>
                          <a:effectLst/>
                          <a:latin typeface="Arial" pitchFamily="34" charset="0"/>
                        </a:rPr>
                        <a:t>nem í</a:t>
                      </a:r>
                      <a:r>
                        <a:rPr kumimoji="0" lang="de-DE" sz="2400" b="0" i="1" u="none" strike="noStrike" cap="none" normalizeH="0" baseline="0">
                          <a:ln>
                            <a:noFill/>
                          </a:ln>
                          <a:solidFill>
                            <a:schemeClr val="tx1"/>
                          </a:solidFill>
                          <a:effectLst/>
                          <a:latin typeface="Arial" pitchFamily="34" charset="0"/>
                        </a:rPr>
                        <a:t>g</a:t>
                      </a:r>
                      <a:r>
                        <a:rPr kumimoji="0" lang="hu-HU" sz="2400" b="0" i="1" u="none" strike="noStrike" cap="none" normalizeH="0" baseline="0">
                          <a:ln>
                            <a:noFill/>
                          </a:ln>
                          <a:solidFill>
                            <a:schemeClr val="tx1"/>
                          </a:solidFill>
                          <a:effectLst/>
                          <a:latin typeface="Arial" pitchFamily="34" charset="0"/>
                        </a:rPr>
                        <a:t>é</a:t>
                      </a:r>
                      <a:r>
                        <a:rPr kumimoji="0" lang="de-DE" sz="2400" b="0" i="1" u="none" strike="noStrike" cap="none" normalizeH="0" baseline="0">
                          <a:ln>
                            <a:noFill/>
                          </a:ln>
                          <a:solidFill>
                            <a:schemeClr val="tx1"/>
                          </a:solidFill>
                          <a:effectLst/>
                          <a:latin typeface="Arial" pitchFamily="34" charset="0"/>
                        </a:rPr>
                        <a:t>rhet</a:t>
                      </a:r>
                      <a:r>
                        <a:rPr kumimoji="0" lang="hu-HU" sz="2400" b="0" i="1" u="none" strike="noStrike" cap="none" normalizeH="0" baseline="0">
                          <a:ln>
                            <a:noFill/>
                          </a:ln>
                          <a:solidFill>
                            <a:schemeClr val="tx1"/>
                          </a:solidFill>
                          <a:effectLst/>
                          <a:latin typeface="Arial" pitchFamily="34" charset="0"/>
                        </a:rPr>
                        <a:t> </a:t>
                      </a:r>
                      <a:r>
                        <a:rPr kumimoji="0" lang="hu-HU" sz="2400" b="0" i="0" u="none" strike="noStrike" cap="none" normalizeH="0" baseline="0">
                          <a:ln>
                            <a:noFill/>
                          </a:ln>
                          <a:solidFill>
                            <a:schemeClr val="tx1"/>
                          </a:solidFill>
                          <a:effectLst/>
                          <a:latin typeface="Arial" pitchFamily="34" charset="0"/>
                        </a:rPr>
                        <a:t>előnyt.</a:t>
                      </a:r>
                      <a:endParaRPr kumimoji="0" lang="en-US" sz="2400" b="0" i="0" u="none" strike="noStrike" cap="none" normalizeH="0" baseline="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CA2066F7-991C-8E05-4264-81E8ABA581F0}"/>
              </a:ext>
            </a:extLst>
          </p:cNvPr>
          <p:cNvSpPr>
            <a:spLocks noGrp="1" noChangeArrowheads="1"/>
          </p:cNvSpPr>
          <p:nvPr>
            <p:ph type="title"/>
          </p:nvPr>
        </p:nvSpPr>
        <p:spPr>
          <a:xfrm>
            <a:off x="719328" y="1"/>
            <a:ext cx="9491472" cy="549275"/>
          </a:xfrm>
        </p:spPr>
        <p:txBody>
          <a:bodyPr>
            <a:normAutofit fontScale="90000"/>
          </a:bodyPr>
          <a:lstStyle/>
          <a:p>
            <a:r>
              <a:rPr lang="hu-HU" altLang="hu-HU" sz="4000" dirty="0"/>
              <a:t>Az „előny” fogalma, alkalmassága</a:t>
            </a:r>
          </a:p>
        </p:txBody>
      </p:sp>
      <p:sp>
        <p:nvSpPr>
          <p:cNvPr id="33795" name="Rectangle 3">
            <a:extLst>
              <a:ext uri="{FF2B5EF4-FFF2-40B4-BE49-F238E27FC236}">
                <a16:creationId xmlns:a16="http://schemas.microsoft.com/office/drawing/2014/main" id="{75542153-B306-EDE9-E629-FAE1FE21CABC}"/>
              </a:ext>
            </a:extLst>
          </p:cNvPr>
          <p:cNvSpPr>
            <a:spLocks noGrp="1" noChangeArrowheads="1"/>
          </p:cNvSpPr>
          <p:nvPr>
            <p:ph type="body" idx="1"/>
          </p:nvPr>
        </p:nvSpPr>
        <p:spPr>
          <a:xfrm>
            <a:off x="1981200" y="620714"/>
            <a:ext cx="8229600" cy="6237287"/>
          </a:xfrm>
          <a:ln>
            <a:solidFill>
              <a:srgbClr val="FF0000"/>
            </a:solidFill>
            <a:miter lim="800000"/>
            <a:headEnd/>
            <a:tailEnd/>
          </a:ln>
        </p:spPr>
        <p:txBody>
          <a:bodyPr/>
          <a:lstStyle/>
          <a:p>
            <a:pPr>
              <a:lnSpc>
                <a:spcPct val="80000"/>
              </a:lnSpc>
            </a:pPr>
            <a:r>
              <a:rPr lang="hu-HU" altLang="hu-HU" sz="2000"/>
              <a:t>Nem kizárólag </a:t>
            </a:r>
            <a:r>
              <a:rPr lang="hu-HU" altLang="hu-HU" sz="2000">
                <a:solidFill>
                  <a:srgbClr val="FF0000"/>
                </a:solidFill>
              </a:rPr>
              <a:t>„vagyoni”,</a:t>
            </a:r>
            <a:r>
              <a:rPr lang="hu-HU" altLang="hu-HU" sz="2000"/>
              <a:t> bármely személyes vagy erkölcsi jellegű dotáció.</a:t>
            </a:r>
          </a:p>
          <a:p>
            <a:pPr>
              <a:lnSpc>
                <a:spcPct val="80000"/>
              </a:lnSpc>
              <a:buFontTx/>
              <a:buNone/>
            </a:pPr>
            <a:r>
              <a:rPr lang="hu-HU" altLang="hu-HU" sz="2000"/>
              <a:t>     </a:t>
            </a:r>
            <a:r>
              <a:rPr lang="hu-HU" altLang="hu-HU" sz="2000">
                <a:solidFill>
                  <a:srgbClr val="FF0000"/>
                </a:solidFill>
              </a:rPr>
              <a:t>Személyes </a:t>
            </a:r>
            <a:r>
              <a:rPr lang="hu-HU" altLang="hu-HU" sz="2000"/>
              <a:t>előny körébe tartozik pl.</a:t>
            </a:r>
          </a:p>
          <a:p>
            <a:pPr>
              <a:lnSpc>
                <a:spcPct val="80000"/>
              </a:lnSpc>
              <a:buFontTx/>
              <a:buNone/>
            </a:pPr>
            <a:r>
              <a:rPr lang="hu-HU" altLang="hu-HU" sz="2000"/>
              <a:t>     - a kereseti lehetőség biztosítása, </a:t>
            </a:r>
          </a:p>
          <a:p>
            <a:pPr>
              <a:lnSpc>
                <a:spcPct val="80000"/>
              </a:lnSpc>
              <a:buFontTx/>
              <a:buNone/>
            </a:pPr>
            <a:r>
              <a:rPr lang="hu-HU" altLang="hu-HU" sz="2000"/>
              <a:t>     -  szaktanácsadóként való tényleges foglalkoztatás</a:t>
            </a:r>
          </a:p>
          <a:p>
            <a:pPr>
              <a:lnSpc>
                <a:spcPct val="80000"/>
              </a:lnSpc>
              <a:buFontTx/>
              <a:buNone/>
            </a:pPr>
            <a:r>
              <a:rPr lang="hu-HU" altLang="hu-HU" sz="2000"/>
              <a:t>     -  kitüntetés, előléptetés, utaztatás, jutalom,</a:t>
            </a:r>
          </a:p>
          <a:p>
            <a:pPr>
              <a:lnSpc>
                <a:spcPct val="80000"/>
              </a:lnSpc>
              <a:buFontTx/>
              <a:buNone/>
            </a:pPr>
            <a:r>
              <a:rPr lang="hu-HU" altLang="hu-HU" sz="2000"/>
              <a:t>     - szexuális kapcsolat létesítése,</a:t>
            </a:r>
          </a:p>
          <a:p>
            <a:pPr>
              <a:lnSpc>
                <a:spcPct val="80000"/>
              </a:lnSpc>
              <a:buFontTx/>
              <a:buNone/>
            </a:pPr>
            <a:r>
              <a:rPr lang="hu-HU" altLang="hu-HU" sz="2000"/>
              <a:t>     - információ (pl. hiavatali nyilvántartásokból)</a:t>
            </a:r>
          </a:p>
          <a:p>
            <a:pPr>
              <a:lnSpc>
                <a:spcPct val="80000"/>
              </a:lnSpc>
            </a:pPr>
            <a:r>
              <a:rPr lang="hu-HU" altLang="hu-HU" sz="2000" u="sng"/>
              <a:t>A gyakorlat azonban nem teljesen egységes</a:t>
            </a:r>
            <a:r>
              <a:rPr lang="hu-HU" altLang="hu-HU" sz="2000"/>
              <a:t>:</a:t>
            </a:r>
          </a:p>
          <a:p>
            <a:pPr>
              <a:lnSpc>
                <a:spcPct val="80000"/>
              </a:lnSpc>
              <a:buFontTx/>
              <a:buChar char="-"/>
            </a:pPr>
            <a:r>
              <a:rPr lang="hu-HU" altLang="hu-HU" sz="2000"/>
              <a:t>„ </a:t>
            </a:r>
            <a:r>
              <a:rPr lang="hu-HU" altLang="hu-HU" sz="2000">
                <a:solidFill>
                  <a:schemeClr val="folHlink"/>
                </a:solidFill>
              </a:rPr>
              <a:t>Egyrészt:</a:t>
            </a:r>
            <a:r>
              <a:rPr lang="hu-HU" altLang="hu-HU" sz="2000"/>
              <a:t> „a hivatalos személy számára sem »szokásos mértékű« ajándék, sem »szóróajándék« nem létezhet, a működése során, azzal összefüggésben elfogadott minden ajándék előny, s mivel a jogszabályok a hivatalos személy megajándékozását tiltják, az ilyen előnyök formálisan jogellenesek (jogtalanok) ebből következően tényállásszerűek is.” (Nógrád m. Törvényszék B. 219/2005/33. számú ítélete)</a:t>
            </a:r>
          </a:p>
          <a:p>
            <a:pPr>
              <a:lnSpc>
                <a:spcPct val="80000"/>
              </a:lnSpc>
              <a:buFontTx/>
              <a:buChar char="-"/>
            </a:pPr>
            <a:r>
              <a:rPr lang="hu-HU" altLang="hu-HU" sz="2000">
                <a:solidFill>
                  <a:schemeClr val="folHlink"/>
                </a:solidFill>
              </a:rPr>
              <a:t>Másrészt:</a:t>
            </a:r>
            <a:r>
              <a:rPr lang="hu-HU" altLang="hu-HU" sz="2000"/>
              <a:t> „</a:t>
            </a:r>
            <a:r>
              <a:rPr lang="hu-HU" altLang="hu-HU" sz="2000" i="1"/>
              <a:t>Előnynek </a:t>
            </a:r>
            <a:r>
              <a:rPr lang="hu-HU" altLang="hu-HU" sz="2000"/>
              <a:t>csak az olyan előny minősül, amely jellegénél fogva alkalmas arra, hogy a hivatalos személyt a közérdek kárára befolyásolhatja, vagyis absztrakt módon alkalmasnak kell lennie arra, hogy a hivatalos személy működésére befolyásoló hatással lehessen. […] Nem alkalmas az elenyészően jelentéktelen előny, például egy kávéval, egy pohár itallal, cigarettával való megkínálás, virágcsokor adása…” (Tk.)</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5937BAE2-A00A-C44B-3069-A6D65CEADB1E}"/>
              </a:ext>
            </a:extLst>
          </p:cNvPr>
          <p:cNvSpPr>
            <a:spLocks noGrp="1" noChangeArrowheads="1"/>
          </p:cNvSpPr>
          <p:nvPr>
            <p:ph type="title"/>
          </p:nvPr>
        </p:nvSpPr>
        <p:spPr>
          <a:xfrm>
            <a:off x="97536" y="533401"/>
            <a:ext cx="11935968" cy="1382156"/>
          </a:xfrm>
        </p:spPr>
        <p:txBody>
          <a:bodyPr>
            <a:normAutofit/>
          </a:bodyPr>
          <a:lstStyle/>
          <a:p>
            <a:r>
              <a:rPr lang="hu-HU" altLang="hu-HU" sz="4000" dirty="0"/>
              <a:t>A vezetőre kiterjesztett felelősség </a:t>
            </a:r>
            <a:br>
              <a:rPr lang="hu-HU" altLang="hu-HU" sz="4000" dirty="0"/>
            </a:br>
            <a:r>
              <a:rPr lang="hu-HU" altLang="hu-HU" sz="4000" dirty="0"/>
              <a:t>korrupció kacsán</a:t>
            </a:r>
          </a:p>
        </p:txBody>
      </p:sp>
      <p:sp>
        <p:nvSpPr>
          <p:cNvPr id="35843" name="Rectangle 3">
            <a:extLst>
              <a:ext uri="{FF2B5EF4-FFF2-40B4-BE49-F238E27FC236}">
                <a16:creationId xmlns:a16="http://schemas.microsoft.com/office/drawing/2014/main" id="{D49F8464-B215-4A56-B813-399FCAAB681F}"/>
              </a:ext>
            </a:extLst>
          </p:cNvPr>
          <p:cNvSpPr>
            <a:spLocks noGrp="1" noChangeArrowheads="1"/>
          </p:cNvSpPr>
          <p:nvPr>
            <p:ph type="body" idx="1"/>
          </p:nvPr>
        </p:nvSpPr>
        <p:spPr>
          <a:xfrm>
            <a:off x="2255520" y="1915557"/>
            <a:ext cx="7955280" cy="4210607"/>
          </a:xfrm>
        </p:spPr>
        <p:txBody>
          <a:bodyPr>
            <a:normAutofit fontScale="92500" lnSpcReduction="10000"/>
          </a:bodyPr>
          <a:lstStyle/>
          <a:p>
            <a:pPr>
              <a:lnSpc>
                <a:spcPct val="80000"/>
              </a:lnSpc>
              <a:buFontTx/>
              <a:buNone/>
            </a:pPr>
            <a:r>
              <a:rPr lang="hu-HU" altLang="hu-HU" b="1" dirty="0"/>
              <a:t>Hivatali vesztegetés [aktív]</a:t>
            </a:r>
          </a:p>
          <a:p>
            <a:pPr>
              <a:lnSpc>
                <a:spcPct val="80000"/>
              </a:lnSpc>
            </a:pPr>
            <a:r>
              <a:rPr lang="hu-HU" altLang="hu-HU" b="1" dirty="0"/>
              <a:t>293. § </a:t>
            </a:r>
            <a:r>
              <a:rPr lang="hu-HU" altLang="hu-HU" dirty="0"/>
              <a:t>(4) Az (1) bekezdés szerint büntetendő a gazdálkodó szervezet vezetője, illetve ellenőrzésre vagy felügyeletre feljogosított, a gazdálkodó szervezet részére vagy érdekében tevékenységet végző személy, ha a</a:t>
            </a:r>
          </a:p>
          <a:p>
            <a:pPr>
              <a:lnSpc>
                <a:spcPct val="80000"/>
              </a:lnSpc>
              <a:buFontTx/>
              <a:buNone/>
            </a:pPr>
            <a:r>
              <a:rPr lang="hu-HU" altLang="hu-HU" dirty="0"/>
              <a:t>    bűncselekményt a gazdálkodó szervezet részére vagy érdekében tevékenységet végző személy a gazdálkodó szervezet érdekében követi el, és felügyeleti vagy </a:t>
            </a:r>
            <a:r>
              <a:rPr lang="hu-HU" altLang="hu-HU" dirty="0" err="1"/>
              <a:t>ellenõrzési</a:t>
            </a:r>
            <a:r>
              <a:rPr lang="hu-HU" altLang="hu-HU" dirty="0"/>
              <a:t> kötelezettségének teljesítése a </a:t>
            </a:r>
            <a:r>
              <a:rPr lang="hu-HU" altLang="hu-HU" dirty="0" err="1"/>
              <a:t>bûncselekmény</a:t>
            </a:r>
            <a:r>
              <a:rPr lang="hu-HU" altLang="hu-HU" dirty="0"/>
              <a:t> elkövetését megakadályozhatta volna.</a:t>
            </a:r>
          </a:p>
          <a:p>
            <a:pPr>
              <a:lnSpc>
                <a:spcPct val="80000"/>
              </a:lnSpc>
              <a:buFontTx/>
              <a:buNone/>
            </a:pPr>
            <a:r>
              <a:rPr lang="hu-HU" altLang="hu-HU" dirty="0"/>
              <a:t>     (5) Vétség miatt két évig terjedő szabadságvesztéssel büntetendő a gazdálkodó szervezet vezetője, ellenőrzésre vagy felügyeletre feljogosított, a gazdálkodó szervezet részére vagy érdekében tevékenységet végző személy, ha a</a:t>
            </a:r>
          </a:p>
          <a:p>
            <a:pPr>
              <a:lnSpc>
                <a:spcPct val="80000"/>
              </a:lnSpc>
              <a:buFontTx/>
              <a:buNone/>
            </a:pPr>
            <a:r>
              <a:rPr lang="hu-HU" altLang="hu-HU" dirty="0"/>
              <a:t>     (4) bekezdésben meghatározott </a:t>
            </a:r>
            <a:r>
              <a:rPr lang="hu-HU" altLang="hu-HU" dirty="0" err="1"/>
              <a:t>bûncselekményt</a:t>
            </a:r>
            <a:r>
              <a:rPr lang="hu-HU" altLang="hu-HU" dirty="0"/>
              <a:t> gondatlanságból követi el.</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362F11A2-0863-D35F-B6CC-CE8F58F2F764}"/>
              </a:ext>
            </a:extLst>
          </p:cNvPr>
          <p:cNvSpPr>
            <a:spLocks noGrp="1" noChangeArrowheads="1"/>
          </p:cNvSpPr>
          <p:nvPr>
            <p:ph type="title"/>
          </p:nvPr>
        </p:nvSpPr>
        <p:spPr/>
        <p:txBody>
          <a:bodyPr/>
          <a:lstStyle/>
          <a:p>
            <a:r>
              <a:rPr lang="hu-HU" altLang="hu-HU"/>
              <a:t>A megoldás bírálata:</a:t>
            </a:r>
          </a:p>
        </p:txBody>
      </p:sp>
      <p:sp>
        <p:nvSpPr>
          <p:cNvPr id="38915" name="Rectangle 3">
            <a:extLst>
              <a:ext uri="{FF2B5EF4-FFF2-40B4-BE49-F238E27FC236}">
                <a16:creationId xmlns:a16="http://schemas.microsoft.com/office/drawing/2014/main" id="{BC07E65F-4DCC-F651-59A1-CDF682ACD7F4}"/>
              </a:ext>
            </a:extLst>
          </p:cNvPr>
          <p:cNvSpPr>
            <a:spLocks noGrp="1" noChangeArrowheads="1"/>
          </p:cNvSpPr>
          <p:nvPr>
            <p:ph type="body" idx="1"/>
          </p:nvPr>
        </p:nvSpPr>
        <p:spPr/>
        <p:txBody>
          <a:bodyPr/>
          <a:lstStyle/>
          <a:p>
            <a:r>
              <a:rPr lang="hu-HU" altLang="hu-HU" sz="2800"/>
              <a:t>Érdemi társadalmi egyeztetés nem folyik.</a:t>
            </a:r>
          </a:p>
          <a:p>
            <a:pPr>
              <a:buFontTx/>
              <a:buNone/>
            </a:pPr>
            <a:r>
              <a:rPr lang="hu-HU" altLang="hu-HU" sz="2800"/>
              <a:t>   Az észrevételezésre a 3-4 napos határidők is ritkák, noha „a tervezetet úgy kell közzétenni, hogy </a:t>
            </a:r>
            <a:r>
              <a:rPr lang="hu-HU" altLang="hu-HU" sz="2800" i="1"/>
              <a:t>megfelelő idő álljon rendelkezésre a tervezet érdemi megítéléséhez és a vélemények kifejtéséhez, továbbá a jogszabály előkészítőjének arra, hogy a beérkezett véleményeket, javaslatokat érdemben mérlegelhesse; „</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ím 1">
            <a:extLst>
              <a:ext uri="{FF2B5EF4-FFF2-40B4-BE49-F238E27FC236}">
                <a16:creationId xmlns:a16="http://schemas.microsoft.com/office/drawing/2014/main" id="{EA4F11E1-D4C4-8AD0-4B03-2C35C24A7A1C}"/>
              </a:ext>
            </a:extLst>
          </p:cNvPr>
          <p:cNvSpPr>
            <a:spLocks noGrp="1" noChangeArrowheads="1"/>
          </p:cNvSpPr>
          <p:nvPr>
            <p:ph type="title"/>
          </p:nvPr>
        </p:nvSpPr>
        <p:spPr>
          <a:xfrm>
            <a:off x="1981200" y="260350"/>
            <a:ext cx="8229600" cy="1157288"/>
          </a:xfrm>
        </p:spPr>
        <p:txBody>
          <a:bodyPr>
            <a:normAutofit fontScale="90000"/>
          </a:bodyPr>
          <a:lstStyle/>
          <a:p>
            <a:br>
              <a:rPr lang="hu-HU" altLang="hu-HU" sz="1600"/>
            </a:br>
            <a:br>
              <a:rPr lang="hu-HU" altLang="hu-HU" sz="1600"/>
            </a:br>
            <a:r>
              <a:rPr lang="hu-HU" altLang="hu-HU" sz="1600" b="1"/>
              <a:t>1025/2024. (II. 14.) Korm. határozat</a:t>
            </a:r>
            <a:br>
              <a:rPr lang="hu-HU" altLang="hu-HU" b="1"/>
            </a:br>
            <a:r>
              <a:rPr lang="hu-HU" altLang="hu-HU" sz="1800" b="1"/>
              <a:t>a 2024–2025 közötti időszakra szóló középtávú Nemzeti Korrupcióellenes Stratégia, valamint az annak végrehajtására vonatkozó intézkedési terv elfogadásáról</a:t>
            </a:r>
            <a:br>
              <a:rPr lang="hu-HU" altLang="hu-HU" b="1"/>
            </a:br>
            <a:endParaRPr lang="hu-HU" altLang="hu-HU" b="1"/>
          </a:p>
        </p:txBody>
      </p:sp>
      <p:sp>
        <p:nvSpPr>
          <p:cNvPr id="3" name="Tartalom helye 2">
            <a:extLst>
              <a:ext uri="{FF2B5EF4-FFF2-40B4-BE49-F238E27FC236}">
                <a16:creationId xmlns:a16="http://schemas.microsoft.com/office/drawing/2014/main" id="{5AD51F5E-B698-8B37-A1FF-7A0DFBE5060F}"/>
              </a:ext>
            </a:extLst>
          </p:cNvPr>
          <p:cNvSpPr>
            <a:spLocks noGrp="1"/>
          </p:cNvSpPr>
          <p:nvPr>
            <p:ph idx="1"/>
          </p:nvPr>
        </p:nvSpPr>
        <p:spPr>
          <a:xfrm>
            <a:off x="1981200" y="1268414"/>
            <a:ext cx="8229600" cy="5589587"/>
          </a:xfrm>
        </p:spPr>
        <p:txBody>
          <a:bodyPr/>
          <a:lstStyle/>
          <a:p>
            <a:pPr>
              <a:defRPr/>
            </a:pPr>
            <a:r>
              <a:rPr lang="hu-HU" dirty="0"/>
              <a:t>Átláthatóság</a:t>
            </a:r>
          </a:p>
          <a:p>
            <a:pPr>
              <a:defRPr/>
            </a:pPr>
            <a:r>
              <a:rPr lang="hu-HU" dirty="0"/>
              <a:t>Törvényhozási integritás</a:t>
            </a:r>
          </a:p>
          <a:p>
            <a:pPr>
              <a:defRPr/>
            </a:pPr>
            <a:r>
              <a:rPr lang="hu-HU" dirty="0"/>
              <a:t>Igazságügyi integritás</a:t>
            </a:r>
          </a:p>
          <a:p>
            <a:pPr>
              <a:defRPr/>
            </a:pPr>
            <a:r>
              <a:rPr lang="hu-HU" dirty="0"/>
              <a:t>A közszféra integritása</a:t>
            </a:r>
          </a:p>
          <a:p>
            <a:pPr>
              <a:defRPr/>
            </a:pPr>
            <a:r>
              <a:rPr lang="hu-HU" dirty="0"/>
              <a:t>Közbeszerzés, gazdasági verseny tisztasága</a:t>
            </a:r>
          </a:p>
          <a:p>
            <a:pPr>
              <a:defRPr/>
            </a:pPr>
            <a:r>
              <a:rPr lang="hu-HU" dirty="0"/>
              <a:t>Társadalmi integritás</a:t>
            </a:r>
          </a:p>
          <a:p>
            <a:pPr marL="0" indent="0">
              <a:spcBef>
                <a:spcPct val="0"/>
              </a:spcBef>
              <a:buNone/>
              <a:defRPr/>
            </a:pPr>
            <a:r>
              <a:rPr lang="hu-HU" altLang="hu-HU" sz="1600" dirty="0"/>
              <a:t>Pl. </a:t>
            </a:r>
            <a:r>
              <a:rPr lang="en-US" altLang="hu-HU" sz="1600" dirty="0"/>
              <a:t>A </a:t>
            </a:r>
            <a:r>
              <a:rPr lang="en-US" altLang="hu-HU" sz="1600" dirty="0" err="1"/>
              <a:t>Kormány</a:t>
            </a:r>
            <a:r>
              <a:rPr lang="en-US" altLang="hu-HU" sz="1600" dirty="0"/>
              <a:t> </a:t>
            </a:r>
            <a:r>
              <a:rPr lang="en-US" altLang="hu-HU" sz="1600" dirty="0" err="1"/>
              <a:t>felhívja</a:t>
            </a:r>
            <a:r>
              <a:rPr lang="en-US" altLang="hu-HU" sz="1600" dirty="0"/>
              <a:t> a </a:t>
            </a:r>
            <a:r>
              <a:rPr lang="en-US" altLang="hu-HU" sz="1600" dirty="0" err="1"/>
              <a:t>kultúráért</a:t>
            </a:r>
            <a:r>
              <a:rPr lang="en-US" altLang="hu-HU" sz="1600" dirty="0"/>
              <a:t> </a:t>
            </a:r>
            <a:r>
              <a:rPr lang="en-US" altLang="hu-HU" sz="1600" dirty="0" err="1"/>
              <a:t>és</a:t>
            </a:r>
            <a:r>
              <a:rPr lang="en-US" altLang="hu-HU" sz="1600" dirty="0"/>
              <a:t> </a:t>
            </a:r>
            <a:r>
              <a:rPr lang="en-US" altLang="hu-HU" sz="1600" dirty="0" err="1"/>
              <a:t>innovációért</a:t>
            </a:r>
            <a:r>
              <a:rPr lang="en-US" altLang="hu-HU" sz="1600" dirty="0"/>
              <a:t> </a:t>
            </a:r>
            <a:r>
              <a:rPr lang="en-US" altLang="hu-HU" sz="1600" dirty="0" err="1"/>
              <a:t>felelős</a:t>
            </a:r>
            <a:r>
              <a:rPr lang="en-US" altLang="hu-HU" sz="1600" dirty="0"/>
              <a:t> </a:t>
            </a:r>
            <a:r>
              <a:rPr lang="en-US" altLang="hu-HU" sz="1600" dirty="0" err="1"/>
              <a:t>minisztert</a:t>
            </a:r>
            <a:r>
              <a:rPr lang="en-US" altLang="hu-HU" sz="1600" dirty="0"/>
              <a:t>, </a:t>
            </a:r>
            <a:r>
              <a:rPr lang="en-US" altLang="hu-HU" sz="1600" dirty="0" err="1"/>
              <a:t>hogy</a:t>
            </a:r>
            <a:r>
              <a:rPr lang="en-US" altLang="hu-HU" sz="1600" dirty="0"/>
              <a:t> a </a:t>
            </a:r>
            <a:r>
              <a:rPr lang="en-US" altLang="hu-HU" sz="1600" dirty="0" err="1"/>
              <a:t>belügyminiszter</a:t>
            </a:r>
            <a:r>
              <a:rPr lang="en-US" altLang="hu-HU" sz="1600" dirty="0"/>
              <a:t> </a:t>
            </a:r>
            <a:r>
              <a:rPr lang="en-US" altLang="hu-HU" sz="1600" dirty="0" err="1"/>
              <a:t>bevonásával</a:t>
            </a:r>
            <a:r>
              <a:rPr lang="hu-HU" altLang="hu-HU" sz="1600" dirty="0"/>
              <a:t> </a:t>
            </a:r>
            <a:r>
              <a:rPr lang="en-US" altLang="hu-HU" sz="1600" dirty="0" err="1"/>
              <a:t>dolgozzon</a:t>
            </a:r>
            <a:r>
              <a:rPr lang="en-US" altLang="hu-HU" sz="1600" dirty="0"/>
              <a:t> ki </a:t>
            </a:r>
            <a:r>
              <a:rPr lang="en-US" altLang="hu-HU" sz="1600" dirty="0" err="1"/>
              <a:t>ajánlást</a:t>
            </a:r>
            <a:r>
              <a:rPr lang="en-US" altLang="hu-HU" sz="1600" dirty="0"/>
              <a:t> a </a:t>
            </a:r>
            <a:r>
              <a:rPr lang="en-US" altLang="hu-HU" sz="1600" dirty="0" err="1"/>
              <a:t>fiatal</a:t>
            </a:r>
            <a:r>
              <a:rPr lang="en-US" altLang="hu-HU" sz="1600" dirty="0"/>
              <a:t> </a:t>
            </a:r>
            <a:r>
              <a:rPr lang="en-US" altLang="hu-HU" sz="1600" dirty="0" err="1"/>
              <a:t>generáció</a:t>
            </a:r>
            <a:r>
              <a:rPr lang="en-US" altLang="hu-HU" sz="1600" dirty="0"/>
              <a:t> </a:t>
            </a:r>
            <a:r>
              <a:rPr lang="en-US" altLang="hu-HU" sz="1600" dirty="0" err="1"/>
              <a:t>szemléletformálása</a:t>
            </a:r>
            <a:r>
              <a:rPr lang="en-US" altLang="hu-HU" sz="1600" dirty="0"/>
              <a:t> </a:t>
            </a:r>
            <a:r>
              <a:rPr lang="en-US" altLang="hu-HU" sz="1600" dirty="0" err="1"/>
              <a:t>érdekében</a:t>
            </a:r>
            <a:r>
              <a:rPr lang="en-US" altLang="hu-HU" sz="1600" dirty="0"/>
              <a:t> a </a:t>
            </a:r>
            <a:r>
              <a:rPr lang="en-US" altLang="hu-HU" sz="1600" dirty="0" err="1"/>
              <a:t>korrupciómegelőzési</a:t>
            </a:r>
            <a:r>
              <a:rPr lang="en-US" altLang="hu-HU" sz="1600" dirty="0"/>
              <a:t> </a:t>
            </a:r>
            <a:r>
              <a:rPr lang="en-US" altLang="hu-HU" sz="1600" dirty="0" err="1"/>
              <a:t>ismeretek</a:t>
            </a:r>
            <a:r>
              <a:rPr lang="en-US" altLang="hu-HU" sz="1600" dirty="0"/>
              <a:t> </a:t>
            </a:r>
            <a:r>
              <a:rPr lang="en-US" altLang="hu-HU" sz="1600" dirty="0" err="1"/>
              <a:t>felsőoktatási</a:t>
            </a:r>
            <a:r>
              <a:rPr lang="en-US" altLang="hu-HU" sz="1600" dirty="0"/>
              <a:t> </a:t>
            </a:r>
            <a:r>
              <a:rPr lang="en-US" altLang="hu-HU" sz="1600" dirty="0" err="1"/>
              <a:t>tananyagba</a:t>
            </a:r>
            <a:r>
              <a:rPr lang="en-US" altLang="hu-HU" sz="1600" dirty="0"/>
              <a:t> </a:t>
            </a:r>
            <a:r>
              <a:rPr lang="en-US" altLang="hu-HU" sz="1600" dirty="0" err="1"/>
              <a:t>történő</a:t>
            </a:r>
            <a:r>
              <a:rPr lang="en-US" altLang="hu-HU" sz="1600" dirty="0"/>
              <a:t> </a:t>
            </a:r>
            <a:r>
              <a:rPr lang="en-US" altLang="hu-HU" sz="1600" dirty="0" err="1"/>
              <a:t>integrálására</a:t>
            </a:r>
            <a:r>
              <a:rPr lang="en-US" altLang="hu-HU" sz="1600" dirty="0"/>
              <a:t>;</a:t>
            </a:r>
          </a:p>
          <a:p>
            <a:pPr marL="0" indent="0">
              <a:buNone/>
              <a:defRPr/>
            </a:pPr>
            <a:r>
              <a:rPr lang="hu-HU" dirty="0"/>
              <a:t>* Külföldi vesztegetés elleni fellépés</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B88338FB-6F5A-82DD-62D9-58737DBCE071}"/>
              </a:ext>
            </a:extLst>
          </p:cNvPr>
          <p:cNvSpPr>
            <a:spLocks noGrp="1" noChangeArrowheads="1"/>
          </p:cNvSpPr>
          <p:nvPr>
            <p:ph type="ctrTitle"/>
          </p:nvPr>
        </p:nvSpPr>
        <p:spPr>
          <a:xfrm>
            <a:off x="2209800" y="2130426"/>
            <a:ext cx="7772400" cy="1470025"/>
          </a:xfrm>
        </p:spPr>
        <p:txBody>
          <a:bodyPr anchor="ctr"/>
          <a:lstStyle/>
          <a:p>
            <a:pPr eaLnBrk="1" hangingPunct="1"/>
            <a:r>
              <a:rPr lang="hu-HU" altLang="hu-HU" sz="4400"/>
              <a:t>HÁLAPÉNZ</a:t>
            </a:r>
          </a:p>
        </p:txBody>
      </p:sp>
      <p:sp>
        <p:nvSpPr>
          <p:cNvPr id="43011" name="Rectangle 3">
            <a:extLst>
              <a:ext uri="{FF2B5EF4-FFF2-40B4-BE49-F238E27FC236}">
                <a16:creationId xmlns:a16="http://schemas.microsoft.com/office/drawing/2014/main" id="{EC651D80-E212-1308-258B-17964ED2AF58}"/>
              </a:ext>
            </a:extLst>
          </p:cNvPr>
          <p:cNvSpPr>
            <a:spLocks noGrp="1" noChangeArrowheads="1"/>
          </p:cNvSpPr>
          <p:nvPr>
            <p:ph type="subTitle" idx="1"/>
          </p:nvPr>
        </p:nvSpPr>
        <p:spPr>
          <a:xfrm>
            <a:off x="2895600" y="3886200"/>
            <a:ext cx="6400800" cy="1752600"/>
          </a:xfrm>
        </p:spPr>
        <p:txBody>
          <a:bodyPr/>
          <a:lstStyle/>
          <a:p>
            <a:pPr eaLnBrk="1" hangingPunct="1"/>
            <a:r>
              <a:rPr lang="hu-HU" altLang="hu-HU" sz="3200"/>
              <a:t>A vitatott értékeléstől az egyértelmű szabályozásig</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98C7D4A4-BBE9-02C1-14B9-542306CFE935}"/>
              </a:ext>
            </a:extLst>
          </p:cNvPr>
          <p:cNvSpPr>
            <a:spLocks noGrp="1" noChangeArrowheads="1"/>
          </p:cNvSpPr>
          <p:nvPr>
            <p:ph type="title" idx="4294967295"/>
          </p:nvPr>
        </p:nvSpPr>
        <p:spPr/>
        <p:txBody>
          <a:bodyPr/>
          <a:lstStyle/>
          <a:p>
            <a:pPr eaLnBrk="1" hangingPunct="1"/>
            <a:r>
              <a:rPr lang="hu-HU" altLang="hu-HU" sz="3200"/>
              <a:t>Közvélemény: korrupciós forma-e a hálapénz?</a:t>
            </a:r>
          </a:p>
        </p:txBody>
      </p:sp>
      <p:sp>
        <p:nvSpPr>
          <p:cNvPr id="45059" name="Rectangle 3">
            <a:extLst>
              <a:ext uri="{FF2B5EF4-FFF2-40B4-BE49-F238E27FC236}">
                <a16:creationId xmlns:a16="http://schemas.microsoft.com/office/drawing/2014/main" id="{353D6B81-3C41-61BF-FD95-7D5E108089C4}"/>
              </a:ext>
            </a:extLst>
          </p:cNvPr>
          <p:cNvSpPr>
            <a:spLocks noGrp="1" noChangeArrowheads="1"/>
          </p:cNvSpPr>
          <p:nvPr>
            <p:ph type="body" idx="4294967295"/>
          </p:nvPr>
        </p:nvSpPr>
        <p:spPr>
          <a:xfrm>
            <a:off x="1919288" y="1773238"/>
            <a:ext cx="8748712" cy="4525962"/>
          </a:xfrm>
        </p:spPr>
        <p:txBody>
          <a:bodyPr/>
          <a:lstStyle/>
          <a:p>
            <a:pPr eaLnBrk="1" hangingPunct="1">
              <a:lnSpc>
                <a:spcPct val="90000"/>
              </a:lnSpc>
            </a:pPr>
            <a:r>
              <a:rPr lang="hu-HU" altLang="hu-HU"/>
              <a:t>Korábban megkérdezettek 30 %-a szokott hálapénzt adni háziorvosának, 15 év alatt jelentős változás nem történt (25-27 %)</a:t>
            </a:r>
          </a:p>
          <a:p>
            <a:pPr eaLnBrk="1" hangingPunct="1">
              <a:lnSpc>
                <a:spcPct val="90000"/>
              </a:lnSpc>
            </a:pPr>
            <a:r>
              <a:rPr lang="hu-HU" altLang="hu-HU"/>
              <a:t>Nem változott az sem, ahogyan az emberek a hálapénz és a korrupció viszonyáról ítélkeznek. Kb 40%-uk szerint a hálapénz nem tekinthető megvesztegetésnek, kb 30 %-uk vélte úgy, hogy a hálapénz a korrupció egy formája . </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Cím 1">
            <a:extLst>
              <a:ext uri="{FF2B5EF4-FFF2-40B4-BE49-F238E27FC236}">
                <a16:creationId xmlns:a16="http://schemas.microsoft.com/office/drawing/2014/main" id="{38CD2383-5B3E-C7CF-41F6-07F7CE992F8A}"/>
              </a:ext>
            </a:extLst>
          </p:cNvPr>
          <p:cNvSpPr>
            <a:spLocks noGrp="1" noChangeArrowheads="1"/>
          </p:cNvSpPr>
          <p:nvPr>
            <p:ph type="title"/>
          </p:nvPr>
        </p:nvSpPr>
        <p:spPr/>
        <p:txBody>
          <a:bodyPr/>
          <a:lstStyle/>
          <a:p>
            <a:r>
              <a:rPr lang="hu-HU" altLang="hu-HU"/>
              <a:t>Röviden:</a:t>
            </a:r>
          </a:p>
        </p:txBody>
      </p:sp>
      <p:sp>
        <p:nvSpPr>
          <p:cNvPr id="3" name="Tartalom helye 2">
            <a:extLst>
              <a:ext uri="{FF2B5EF4-FFF2-40B4-BE49-F238E27FC236}">
                <a16:creationId xmlns:a16="http://schemas.microsoft.com/office/drawing/2014/main" id="{7F2C4099-7F10-08A3-9A09-C98442E60312}"/>
              </a:ext>
            </a:extLst>
          </p:cNvPr>
          <p:cNvSpPr>
            <a:spLocks noGrp="1"/>
          </p:cNvSpPr>
          <p:nvPr>
            <p:ph idx="1"/>
          </p:nvPr>
        </p:nvSpPr>
        <p:spPr/>
        <p:txBody>
          <a:bodyPr/>
          <a:lstStyle/>
          <a:p>
            <a:pPr>
              <a:defRPr/>
            </a:pPr>
            <a:r>
              <a:rPr lang="hu-HU" dirty="0"/>
              <a:t>A korábbi </a:t>
            </a:r>
            <a:r>
              <a:rPr lang="hu-HU" dirty="0" err="1"/>
              <a:t>Btk</a:t>
            </a:r>
            <a:r>
              <a:rPr lang="hu-HU" dirty="0"/>
              <a:t> orvos részéről csak a hálapénz kérését tiltotta, az elfogadását csak akkor, ha azt </a:t>
            </a:r>
            <a:r>
              <a:rPr lang="hu-HU" i="1" dirty="0"/>
              <a:t>kötelességszegésért </a:t>
            </a:r>
            <a:r>
              <a:rPr lang="hu-HU" dirty="0"/>
              <a:t>fogadta el.</a:t>
            </a:r>
          </a:p>
          <a:p>
            <a:pPr marL="0" indent="0">
              <a:buNone/>
              <a:defRPr/>
            </a:pPr>
            <a:r>
              <a:rPr lang="hu-HU" dirty="0"/>
              <a:t>   Erre nyilván elvétve került sor.</a:t>
            </a:r>
          </a:p>
          <a:p>
            <a:pPr marL="0" indent="0">
              <a:buNone/>
              <a:defRPr/>
            </a:pPr>
            <a:r>
              <a:rPr lang="hu-HU" dirty="0"/>
              <a:t>Ez korábban „legalizálta a hálapénzt”  mert csak a kérést tiltotta.</a:t>
            </a:r>
          </a:p>
          <a:p>
            <a:pPr marL="0" indent="0">
              <a:buNone/>
              <a:defRPr/>
            </a:pPr>
            <a:r>
              <a:rPr lang="hu-HU" dirty="0"/>
              <a:t>    </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Line 94">
            <a:extLst>
              <a:ext uri="{FF2B5EF4-FFF2-40B4-BE49-F238E27FC236}">
                <a16:creationId xmlns:a16="http://schemas.microsoft.com/office/drawing/2014/main" id="{5B52C128-D741-D872-B790-E81F2010F4C2}"/>
              </a:ext>
            </a:extLst>
          </p:cNvPr>
          <p:cNvSpPr>
            <a:spLocks noChangeShapeType="1"/>
          </p:cNvSpPr>
          <p:nvPr/>
        </p:nvSpPr>
        <p:spPr bwMode="auto">
          <a:xfrm flipH="1">
            <a:off x="5969000" y="4668838"/>
            <a:ext cx="1028700" cy="4572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hu-HU"/>
          </a:p>
        </p:txBody>
      </p:sp>
      <p:sp>
        <p:nvSpPr>
          <p:cNvPr id="50179" name="Line 95">
            <a:extLst>
              <a:ext uri="{FF2B5EF4-FFF2-40B4-BE49-F238E27FC236}">
                <a16:creationId xmlns:a16="http://schemas.microsoft.com/office/drawing/2014/main" id="{5FB58999-550A-0417-C63A-DDC3DE38EDC5}"/>
              </a:ext>
            </a:extLst>
          </p:cNvPr>
          <p:cNvSpPr>
            <a:spLocks noChangeShapeType="1"/>
          </p:cNvSpPr>
          <p:nvPr/>
        </p:nvSpPr>
        <p:spPr bwMode="auto">
          <a:xfrm>
            <a:off x="7226300" y="4668838"/>
            <a:ext cx="1143000" cy="4572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hu-HU"/>
          </a:p>
        </p:txBody>
      </p:sp>
      <p:sp>
        <p:nvSpPr>
          <p:cNvPr id="50180" name="Rectangle 107">
            <a:extLst>
              <a:ext uri="{FF2B5EF4-FFF2-40B4-BE49-F238E27FC236}">
                <a16:creationId xmlns:a16="http://schemas.microsoft.com/office/drawing/2014/main" id="{9CBA97B4-1B78-0F51-D92A-47B6BE450E4B}"/>
              </a:ext>
            </a:extLst>
          </p:cNvPr>
          <p:cNvSpPr>
            <a:spLocks noChangeArrowheads="1"/>
          </p:cNvSpPr>
          <p:nvPr/>
        </p:nvSpPr>
        <p:spPr bwMode="auto">
          <a:xfrm>
            <a:off x="2667001" y="1168400"/>
            <a:ext cx="464146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hu-HU" altLang="hu-HU" sz="1200">
                <a:solidFill>
                  <a:srgbClr val="000000"/>
                </a:solidFill>
                <a:latin typeface="Times New Roman" panose="02020603050405020304" pitchFamily="18" charset="0"/>
                <a:cs typeface="Times New Roman" panose="02020603050405020304" pitchFamily="18" charset="0"/>
              </a:rPr>
              <a:t>           </a:t>
            </a:r>
            <a:r>
              <a:rPr lang="hu-HU" altLang="hu-HU" sz="1200" b="1">
                <a:solidFill>
                  <a:srgbClr val="000000"/>
                </a:solidFill>
                <a:latin typeface="Times New Roman" panose="02020603050405020304" pitchFamily="18" charset="0"/>
                <a:cs typeface="Times New Roman" panose="02020603050405020304" pitchFamily="18" charset="0"/>
              </a:rPr>
              <a:t>az</a:t>
            </a:r>
            <a:r>
              <a:rPr lang="hu-HU" altLang="hu-HU" sz="1200" b="1">
                <a:solidFill>
                  <a:srgbClr val="000000"/>
                </a:solidFill>
                <a:cs typeface="Times New Roman" panose="02020603050405020304" pitchFamily="18" charset="0"/>
              </a:rPr>
              <a:t>é</a:t>
            </a:r>
            <a:r>
              <a:rPr lang="hu-HU" altLang="hu-HU" sz="1200" b="1">
                <a:solidFill>
                  <a:srgbClr val="000000"/>
                </a:solidFill>
                <a:latin typeface="Times New Roman" panose="02020603050405020304" pitchFamily="18" charset="0"/>
                <a:cs typeface="Times New Roman" panose="02020603050405020304" pitchFamily="18" charset="0"/>
              </a:rPr>
              <a:t>rt, hogy a jog</a:t>
            </a:r>
            <a:r>
              <a:rPr lang="hu-HU" altLang="hu-HU" sz="1200" b="1">
                <a:solidFill>
                  <a:srgbClr val="000000"/>
                </a:solidFill>
                <a:cs typeface="Times New Roman" panose="02020603050405020304" pitchFamily="18" charset="0"/>
              </a:rPr>
              <a:t>á</a:t>
            </a:r>
            <a:r>
              <a:rPr lang="hu-HU" altLang="hu-HU" sz="1200" b="1">
                <a:solidFill>
                  <a:srgbClr val="000000"/>
                </a:solidFill>
                <a:latin typeface="Times New Roman" panose="02020603050405020304" pitchFamily="18" charset="0"/>
                <a:cs typeface="Times New Roman" panose="02020603050405020304" pitchFamily="18" charset="0"/>
              </a:rPr>
              <a:t>t  ne gyakorolja, k</a:t>
            </a:r>
            <a:r>
              <a:rPr lang="hu-HU" altLang="hu-HU" sz="1200" b="1">
                <a:solidFill>
                  <a:srgbClr val="000000"/>
                </a:solidFill>
                <a:cs typeface="Times New Roman" panose="02020603050405020304" pitchFamily="18" charset="0"/>
              </a:rPr>
              <a:t>ö</a:t>
            </a:r>
            <a:r>
              <a:rPr lang="hu-HU" altLang="hu-HU" sz="1200" b="1">
                <a:solidFill>
                  <a:srgbClr val="000000"/>
                </a:solidFill>
                <a:latin typeface="Times New Roman" panose="02020603050405020304" pitchFamily="18" charset="0"/>
                <a:cs typeface="Times New Roman" panose="02020603050405020304" pitchFamily="18" charset="0"/>
              </a:rPr>
              <a:t>teless</a:t>
            </a:r>
            <a:r>
              <a:rPr lang="hu-HU" altLang="hu-HU" sz="1200" b="1">
                <a:solidFill>
                  <a:srgbClr val="000000"/>
                </a:solidFill>
                <a:cs typeface="Times New Roman" panose="02020603050405020304" pitchFamily="18" charset="0"/>
              </a:rPr>
              <a:t>é</a:t>
            </a:r>
            <a:r>
              <a:rPr lang="hu-HU" altLang="hu-HU" sz="1200" b="1">
                <a:solidFill>
                  <a:srgbClr val="000000"/>
                </a:solidFill>
                <a:latin typeface="Times New Roman" panose="02020603050405020304" pitchFamily="18" charset="0"/>
                <a:cs typeface="Times New Roman" panose="02020603050405020304" pitchFamily="18" charset="0"/>
              </a:rPr>
              <a:t>g</a:t>
            </a:r>
            <a:r>
              <a:rPr lang="hu-HU" altLang="hu-HU" sz="1200" b="1">
                <a:solidFill>
                  <a:srgbClr val="000000"/>
                </a:solidFill>
                <a:cs typeface="Times New Roman" panose="02020603050405020304" pitchFamily="18" charset="0"/>
              </a:rPr>
              <a:t>é</a:t>
            </a:r>
            <a:r>
              <a:rPr lang="hu-HU" altLang="hu-HU" sz="1200" b="1">
                <a:solidFill>
                  <a:srgbClr val="000000"/>
                </a:solidFill>
                <a:latin typeface="Times New Roman" panose="02020603050405020304" pitchFamily="18" charset="0"/>
                <a:cs typeface="Times New Roman" panose="02020603050405020304" pitchFamily="18" charset="0"/>
              </a:rPr>
              <a:t>t ne teljes</a:t>
            </a:r>
            <a:r>
              <a:rPr lang="hu-HU" altLang="hu-HU" sz="1200" b="1">
                <a:solidFill>
                  <a:srgbClr val="000000"/>
                </a:solidFill>
                <a:cs typeface="Times New Roman" panose="02020603050405020304" pitchFamily="18" charset="0"/>
              </a:rPr>
              <a:t>í</a:t>
            </a:r>
            <a:r>
              <a:rPr lang="hu-HU" altLang="hu-HU" sz="1200" b="1">
                <a:solidFill>
                  <a:srgbClr val="000000"/>
                </a:solidFill>
                <a:latin typeface="Times New Roman" panose="02020603050405020304" pitchFamily="18" charset="0"/>
                <a:cs typeface="Times New Roman" panose="02020603050405020304" pitchFamily="18" charset="0"/>
              </a:rPr>
              <a:t>tse,  </a:t>
            </a:r>
            <a:endParaRPr lang="hu-HU" altLang="hu-HU" sz="1000">
              <a:solidFill>
                <a:srgbClr val="000000"/>
              </a:solidFill>
              <a:latin typeface="Times New Roman" panose="02020603050405020304" pitchFamily="18" charset="0"/>
              <a:cs typeface="Times New Roman" panose="02020603050405020304" pitchFamily="18" charset="0"/>
            </a:endParaRPr>
          </a:p>
          <a:p>
            <a:pPr>
              <a:spcBef>
                <a:spcPct val="0"/>
              </a:spcBef>
              <a:buFontTx/>
              <a:buNone/>
            </a:pPr>
            <a:r>
              <a:rPr lang="hu-HU" altLang="hu-HU" sz="1200" b="1">
                <a:solidFill>
                  <a:srgbClr val="000000"/>
                </a:solidFill>
                <a:latin typeface="Times New Roman" panose="02020603050405020304" pitchFamily="18" charset="0"/>
                <a:cs typeface="Times New Roman" panose="02020603050405020304" pitchFamily="18" charset="0"/>
              </a:rPr>
              <a:t>                                               ELŐNYT</a:t>
            </a:r>
            <a:endParaRPr lang="hu-HU" altLang="hu-HU" sz="1000">
              <a:solidFill>
                <a:srgbClr val="000000"/>
              </a:solidFill>
              <a:latin typeface="Times New Roman" panose="02020603050405020304" pitchFamily="18" charset="0"/>
              <a:cs typeface="Times New Roman" panose="02020603050405020304" pitchFamily="18" charset="0"/>
            </a:endParaRPr>
          </a:p>
          <a:p>
            <a:pPr>
              <a:spcBef>
                <a:spcPct val="0"/>
              </a:spcBef>
              <a:buFontTx/>
              <a:buNone/>
            </a:pPr>
            <a:endParaRPr lang="hu-HU" altLang="hu-HU" sz="1800">
              <a:solidFill>
                <a:srgbClr val="000000"/>
              </a:solidFill>
            </a:endParaRPr>
          </a:p>
        </p:txBody>
      </p:sp>
      <p:graphicFrame>
        <p:nvGraphicFramePr>
          <p:cNvPr id="8225" name="Group 33">
            <a:extLst>
              <a:ext uri="{FF2B5EF4-FFF2-40B4-BE49-F238E27FC236}">
                <a16:creationId xmlns:a16="http://schemas.microsoft.com/office/drawing/2014/main" id="{1DBE76FD-AFF0-D731-ED84-09D8E1EC60C4}"/>
              </a:ext>
            </a:extLst>
          </p:cNvPr>
          <p:cNvGraphicFramePr>
            <a:graphicFrameLocks noGrp="1"/>
          </p:cNvGraphicFramePr>
          <p:nvPr/>
        </p:nvGraphicFramePr>
        <p:xfrm>
          <a:off x="1847851" y="908050"/>
          <a:ext cx="8397875" cy="5932488"/>
        </p:xfrm>
        <a:graphic>
          <a:graphicData uri="http://schemas.openxmlformats.org/drawingml/2006/table">
            <a:tbl>
              <a:tblPr/>
              <a:tblGrid>
                <a:gridCol w="3105150">
                  <a:extLst>
                    <a:ext uri="{9D8B030D-6E8A-4147-A177-3AD203B41FA5}">
                      <a16:colId xmlns:a16="http://schemas.microsoft.com/office/drawing/2014/main" val="20000"/>
                    </a:ext>
                  </a:extLst>
                </a:gridCol>
                <a:gridCol w="2319338">
                  <a:extLst>
                    <a:ext uri="{9D8B030D-6E8A-4147-A177-3AD203B41FA5}">
                      <a16:colId xmlns:a16="http://schemas.microsoft.com/office/drawing/2014/main" val="20001"/>
                    </a:ext>
                  </a:extLst>
                </a:gridCol>
                <a:gridCol w="2973387">
                  <a:extLst>
                    <a:ext uri="{9D8B030D-6E8A-4147-A177-3AD203B41FA5}">
                      <a16:colId xmlns:a16="http://schemas.microsoft.com/office/drawing/2014/main" val="20002"/>
                    </a:ext>
                  </a:extLst>
                </a:gridCol>
              </a:tblGrid>
              <a:tr h="601663">
                <a:tc>
                  <a:txBody>
                    <a:bodyPr/>
                    <a:lstStyle>
                      <a:lvl1pPr marL="273050" indent="-27305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273050" marR="0" lvl="0" indent="-273050" algn="l" defTabSz="914400" rtl="0" eaLnBrk="1" fontAlgn="base" latinLnBrk="0" hangingPunct="1">
                        <a:lnSpc>
                          <a:spcPct val="100000"/>
                        </a:lnSpc>
                        <a:spcBef>
                          <a:spcPct val="0"/>
                        </a:spcBef>
                        <a:spcAft>
                          <a:spcPct val="0"/>
                        </a:spcAft>
                        <a:buClrTx/>
                        <a:buSzTx/>
                        <a:buFontTx/>
                        <a:buNone/>
                        <a:tabLst/>
                      </a:pPr>
                      <a:r>
                        <a:rPr kumimoji="0" lang="en-US" altLang="hu-HU" sz="1600" b="0" i="0" u="none" strike="noStrike" cap="none" normalizeH="0" baseline="0">
                          <a:ln>
                            <a:noFill/>
                          </a:ln>
                          <a:solidFill>
                            <a:schemeClr val="bg1"/>
                          </a:solidFill>
                          <a:effectLst/>
                          <a:latin typeface="Times New Roman" panose="02020603050405020304" pitchFamily="18" charset="0"/>
                          <a:cs typeface="Times New Roman" panose="02020603050405020304" pitchFamily="18" charset="0"/>
                        </a:rPr>
                        <a:t>a veszteget</a:t>
                      </a:r>
                      <a:r>
                        <a:rPr kumimoji="0" lang="en-US" altLang="hu-HU" sz="1600" b="0" i="0" u="none" strike="noStrike" cap="none" normalizeH="0" baseline="0">
                          <a:ln>
                            <a:noFill/>
                          </a:ln>
                          <a:solidFill>
                            <a:schemeClr val="bg1"/>
                          </a:solidFill>
                          <a:effectLst/>
                          <a:latin typeface="Arial" panose="020B0604020202020204" pitchFamily="34" charset="0"/>
                          <a:cs typeface="Times New Roman" panose="02020603050405020304" pitchFamily="18" charset="0"/>
                        </a:rPr>
                        <a:t>é</a:t>
                      </a:r>
                      <a:r>
                        <a:rPr kumimoji="0" lang="en-US" altLang="hu-HU" sz="1600" b="0" i="0" u="none" strike="noStrike" cap="none" normalizeH="0" baseline="0">
                          <a:ln>
                            <a:noFill/>
                          </a:ln>
                          <a:solidFill>
                            <a:schemeClr val="bg1"/>
                          </a:solidFill>
                          <a:effectLst/>
                          <a:latin typeface="Times New Roman" panose="02020603050405020304" pitchFamily="18" charset="0"/>
                          <a:cs typeface="Times New Roman" panose="02020603050405020304" pitchFamily="18" charset="0"/>
                        </a:rPr>
                        <a:t>ssel </a:t>
                      </a:r>
                      <a:r>
                        <a:rPr kumimoji="0" lang="en-US" altLang="hu-HU" sz="1600" b="0" i="0" u="none" strike="noStrike" cap="none" normalizeH="0" baseline="0">
                          <a:ln>
                            <a:noFill/>
                          </a:ln>
                          <a:solidFill>
                            <a:schemeClr val="bg1"/>
                          </a:solidFill>
                          <a:effectLst/>
                          <a:latin typeface="Arial" panose="020B0604020202020204" pitchFamily="34" charset="0"/>
                          <a:cs typeface="Times New Roman" panose="02020603050405020304" pitchFamily="18" charset="0"/>
                        </a:rPr>
                        <a:t>é</a:t>
                      </a:r>
                      <a:r>
                        <a:rPr kumimoji="0" lang="en-US" altLang="hu-HU" sz="1600" b="0" i="0" u="none" strike="noStrike" cap="none" normalizeH="0" baseline="0">
                          <a:ln>
                            <a:noFill/>
                          </a:ln>
                          <a:solidFill>
                            <a:schemeClr val="bg1"/>
                          </a:solidFill>
                          <a:effectLst/>
                          <a:latin typeface="Times New Roman" panose="02020603050405020304" pitchFamily="18" charset="0"/>
                          <a:cs typeface="Times New Roman" panose="02020603050405020304" pitchFamily="18" charset="0"/>
                        </a:rPr>
                        <a:t>rintett szem</a:t>
                      </a:r>
                      <a:r>
                        <a:rPr kumimoji="0" lang="en-US" altLang="hu-HU" sz="1600" b="0" i="0" u="none" strike="noStrike" cap="none" normalizeH="0" baseline="0">
                          <a:ln>
                            <a:noFill/>
                          </a:ln>
                          <a:solidFill>
                            <a:schemeClr val="bg1"/>
                          </a:solidFill>
                          <a:effectLst/>
                          <a:latin typeface="Arial" panose="020B0604020202020204" pitchFamily="34" charset="0"/>
                          <a:cs typeface="Times New Roman" panose="02020603050405020304" pitchFamily="18" charset="0"/>
                        </a:rPr>
                        <a:t>é</a:t>
                      </a:r>
                      <a:r>
                        <a:rPr kumimoji="0" lang="en-US" altLang="hu-HU" sz="1600" b="0" i="0" u="none" strike="noStrike" cap="none" normalizeH="0" baseline="0">
                          <a:ln>
                            <a:noFill/>
                          </a:ln>
                          <a:solidFill>
                            <a:schemeClr val="bg1"/>
                          </a:solidFill>
                          <a:effectLst/>
                          <a:latin typeface="Times New Roman" panose="02020603050405020304" pitchFamily="18" charset="0"/>
                          <a:cs typeface="Times New Roman" panose="02020603050405020304" pitchFamily="18" charset="0"/>
                        </a:rPr>
                        <a:t>ly</a:t>
                      </a:r>
                      <a:endParaRPr kumimoji="0" lang="en-US" altLang="hu-HU" sz="1600" b="0" i="0" u="none" strike="noStrike" cap="none" normalizeH="0" baseline="0">
                        <a:ln>
                          <a:noFill/>
                        </a:ln>
                        <a:solidFill>
                          <a:schemeClr val="bg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48A54"/>
                    </a:solidFill>
                  </a:tcPr>
                </a:tc>
                <a:tc>
                  <a:txBody>
                    <a:bodyPr/>
                    <a:lstStyle>
                      <a:lvl1pPr marL="273050" indent="-27305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273050" marR="0" lvl="0" indent="-273050" algn="l" defTabSz="914400" rtl="0" eaLnBrk="1" fontAlgn="base" latinLnBrk="0" hangingPunct="1">
                        <a:lnSpc>
                          <a:spcPct val="100000"/>
                        </a:lnSpc>
                        <a:spcBef>
                          <a:spcPct val="0"/>
                        </a:spcBef>
                        <a:spcAft>
                          <a:spcPct val="0"/>
                        </a:spcAft>
                        <a:buClrTx/>
                        <a:buSzTx/>
                        <a:buFontTx/>
                        <a:buNone/>
                        <a:tabLst/>
                      </a:pPr>
                      <a:r>
                        <a:rPr kumimoji="0" lang="en-US" altLang="hu-HU" sz="1600" b="0" i="0" u="none" strike="noStrike" cap="none" normalizeH="0" baseline="0">
                          <a:ln>
                            <a:noFill/>
                          </a:ln>
                          <a:solidFill>
                            <a:schemeClr val="bg1"/>
                          </a:solidFill>
                          <a:effectLst/>
                          <a:latin typeface="Times New Roman" panose="02020603050405020304" pitchFamily="18" charset="0"/>
                          <a:cs typeface="Times New Roman" panose="02020603050405020304" pitchFamily="18" charset="0"/>
                        </a:rPr>
                        <a:t>a </a:t>
                      </a:r>
                      <a:r>
                        <a:rPr kumimoji="0" lang="en-US" altLang="hu-HU" sz="1600" b="1" i="0" u="none" strike="noStrike" cap="none" normalizeH="0" baseline="0">
                          <a:ln>
                            <a:noFill/>
                          </a:ln>
                          <a:solidFill>
                            <a:schemeClr val="bg1"/>
                          </a:solidFill>
                          <a:effectLst/>
                          <a:latin typeface="Times New Roman" panose="02020603050405020304" pitchFamily="18" charset="0"/>
                          <a:cs typeface="Times New Roman" panose="02020603050405020304" pitchFamily="18" charset="0"/>
                        </a:rPr>
                        <a:t>passz</a:t>
                      </a:r>
                      <a:r>
                        <a:rPr kumimoji="0" lang="en-US" altLang="hu-HU" sz="1600" b="1" i="0" u="none" strike="noStrike" cap="none" normalizeH="0" baseline="0">
                          <a:ln>
                            <a:noFill/>
                          </a:ln>
                          <a:solidFill>
                            <a:schemeClr val="bg1"/>
                          </a:solidFill>
                          <a:effectLst/>
                          <a:latin typeface="Arial" panose="020B0604020202020204" pitchFamily="34" charset="0"/>
                          <a:cs typeface="Times New Roman" panose="02020603050405020304" pitchFamily="18" charset="0"/>
                        </a:rPr>
                        <a:t>í</a:t>
                      </a:r>
                      <a:r>
                        <a:rPr kumimoji="0" lang="en-US" altLang="hu-HU" sz="1600" b="1" i="0" u="none" strike="noStrike" cap="none" normalizeH="0" baseline="0">
                          <a:ln>
                            <a:noFill/>
                          </a:ln>
                          <a:solidFill>
                            <a:schemeClr val="bg1"/>
                          </a:solidFill>
                          <a:effectLst/>
                          <a:latin typeface="Times New Roman" panose="02020603050405020304" pitchFamily="18" charset="0"/>
                          <a:cs typeface="Times New Roman" panose="02020603050405020304" pitchFamily="18" charset="0"/>
                        </a:rPr>
                        <a:t>v</a:t>
                      </a:r>
                      <a:r>
                        <a:rPr kumimoji="0" lang="en-US" altLang="hu-HU" sz="1600" b="0" i="0" u="none" strike="noStrike" cap="none" normalizeH="0" baseline="0">
                          <a:ln>
                            <a:noFill/>
                          </a:ln>
                          <a:solidFill>
                            <a:schemeClr val="bg1"/>
                          </a:solidFill>
                          <a:effectLst/>
                          <a:latin typeface="Times New Roman" panose="02020603050405020304" pitchFamily="18" charset="0"/>
                          <a:cs typeface="Times New Roman" panose="02020603050405020304" pitchFamily="18" charset="0"/>
                        </a:rPr>
                        <a:t> vesztegető b</a:t>
                      </a:r>
                      <a:r>
                        <a:rPr kumimoji="0" lang="en-US" altLang="hu-HU" sz="1600" b="0" i="0" u="none" strike="noStrike" cap="none" normalizeH="0" baseline="0">
                          <a:ln>
                            <a:noFill/>
                          </a:ln>
                          <a:solidFill>
                            <a:schemeClr val="bg1"/>
                          </a:solidFill>
                          <a:effectLst/>
                          <a:latin typeface="Arial" panose="020B0604020202020204" pitchFamily="34" charset="0"/>
                          <a:cs typeface="Times New Roman" panose="02020603050405020304" pitchFamily="18" charset="0"/>
                        </a:rPr>
                        <a:t>ü</a:t>
                      </a:r>
                      <a:r>
                        <a:rPr kumimoji="0" lang="en-US" altLang="hu-HU" sz="1600" b="0" i="0" u="none" strike="noStrike" cap="none" normalizeH="0" baseline="0">
                          <a:ln>
                            <a:noFill/>
                          </a:ln>
                          <a:solidFill>
                            <a:schemeClr val="bg1"/>
                          </a:solidFill>
                          <a:effectLst/>
                          <a:latin typeface="Times New Roman" panose="02020603050405020304" pitchFamily="18" charset="0"/>
                          <a:cs typeface="Times New Roman" panose="02020603050405020304" pitchFamily="18" charset="0"/>
                        </a:rPr>
                        <a:t>ntetendő:</a:t>
                      </a:r>
                      <a:endParaRPr kumimoji="0" lang="en-US" altLang="hu-HU" sz="1600" b="0" i="0" u="none" strike="noStrike" cap="none" normalizeH="0" baseline="0">
                        <a:ln>
                          <a:noFill/>
                        </a:ln>
                        <a:solidFill>
                          <a:schemeClr val="bg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48A54"/>
                    </a:solidFill>
                  </a:tcPr>
                </a:tc>
                <a:tc>
                  <a:txBody>
                    <a:bodyPr/>
                    <a:lstStyle>
                      <a:lvl1pPr marL="273050" indent="-27305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273050" marR="0" lvl="0" indent="-273050" algn="l" defTabSz="914400" rtl="0" eaLnBrk="1" fontAlgn="base" latinLnBrk="0" hangingPunct="1">
                        <a:lnSpc>
                          <a:spcPct val="100000"/>
                        </a:lnSpc>
                        <a:spcBef>
                          <a:spcPct val="0"/>
                        </a:spcBef>
                        <a:spcAft>
                          <a:spcPct val="0"/>
                        </a:spcAft>
                        <a:buClrTx/>
                        <a:buSzTx/>
                        <a:buFontTx/>
                        <a:buNone/>
                        <a:tabLst/>
                      </a:pPr>
                      <a:r>
                        <a:rPr kumimoji="0" lang="hu-HU" altLang="hu-HU" sz="1600" b="0" i="0" u="none" strike="noStrike" cap="none" normalizeH="0" baseline="0">
                          <a:ln>
                            <a:noFill/>
                          </a:ln>
                          <a:solidFill>
                            <a:schemeClr val="bg1"/>
                          </a:solidFill>
                          <a:effectLst/>
                          <a:latin typeface="Times New Roman" panose="02020603050405020304" pitchFamily="18" charset="0"/>
                          <a:cs typeface="Times New Roman" panose="02020603050405020304" pitchFamily="18" charset="0"/>
                        </a:rPr>
                        <a:t>az</a:t>
                      </a:r>
                      <a:r>
                        <a:rPr kumimoji="0" lang="hu-HU" altLang="hu-HU" sz="1600" b="1" i="0" u="none" strike="noStrike" cap="none" normalizeH="0" baseline="0">
                          <a:ln>
                            <a:noFill/>
                          </a:ln>
                          <a:solidFill>
                            <a:schemeClr val="bg1"/>
                          </a:solidFill>
                          <a:effectLst/>
                          <a:latin typeface="Times New Roman" panose="02020603050405020304" pitchFamily="18" charset="0"/>
                          <a:cs typeface="Times New Roman" panose="02020603050405020304" pitchFamily="18" charset="0"/>
                        </a:rPr>
                        <a:t> </a:t>
                      </a:r>
                      <a:r>
                        <a:rPr kumimoji="0" lang="en-US" altLang="hu-HU" sz="1600" b="1" i="0" u="none" strike="noStrike" cap="none" normalizeH="0" baseline="0">
                          <a:ln>
                            <a:noFill/>
                          </a:ln>
                          <a:solidFill>
                            <a:schemeClr val="bg1"/>
                          </a:solidFill>
                          <a:effectLst/>
                          <a:latin typeface="Times New Roman" panose="02020603050405020304" pitchFamily="18" charset="0"/>
                          <a:cs typeface="Times New Roman" panose="02020603050405020304" pitchFamily="18" charset="0"/>
                        </a:rPr>
                        <a:t>akt</a:t>
                      </a:r>
                      <a:r>
                        <a:rPr kumimoji="0" lang="en-US" altLang="hu-HU" sz="1600" b="1" i="0" u="none" strike="noStrike" cap="none" normalizeH="0" baseline="0">
                          <a:ln>
                            <a:noFill/>
                          </a:ln>
                          <a:solidFill>
                            <a:schemeClr val="bg1"/>
                          </a:solidFill>
                          <a:effectLst/>
                          <a:latin typeface="Arial" panose="020B0604020202020204" pitchFamily="34" charset="0"/>
                          <a:cs typeface="Times New Roman" panose="02020603050405020304" pitchFamily="18" charset="0"/>
                        </a:rPr>
                        <a:t>í</a:t>
                      </a:r>
                      <a:r>
                        <a:rPr kumimoji="0" lang="en-US" altLang="hu-HU" sz="1600" b="1" i="0" u="none" strike="noStrike" cap="none" normalizeH="0" baseline="0">
                          <a:ln>
                            <a:noFill/>
                          </a:ln>
                          <a:solidFill>
                            <a:schemeClr val="bg1"/>
                          </a:solidFill>
                          <a:effectLst/>
                          <a:latin typeface="Times New Roman" panose="02020603050405020304" pitchFamily="18" charset="0"/>
                          <a:cs typeface="Times New Roman" panose="02020603050405020304" pitchFamily="18" charset="0"/>
                        </a:rPr>
                        <a:t>v </a:t>
                      </a:r>
                      <a:r>
                        <a:rPr kumimoji="0" lang="en-US" altLang="hu-HU" sz="1600" b="0" i="0" u="none" strike="noStrike" cap="none" normalizeH="0" baseline="0">
                          <a:ln>
                            <a:noFill/>
                          </a:ln>
                          <a:solidFill>
                            <a:schemeClr val="bg1"/>
                          </a:solidFill>
                          <a:effectLst/>
                          <a:latin typeface="Times New Roman" panose="02020603050405020304" pitchFamily="18" charset="0"/>
                          <a:cs typeface="Times New Roman" panose="02020603050405020304" pitchFamily="18" charset="0"/>
                        </a:rPr>
                        <a:t>vesztegető b</a:t>
                      </a:r>
                      <a:r>
                        <a:rPr kumimoji="0" lang="en-US" altLang="hu-HU" sz="1600" b="0" i="0" u="none" strike="noStrike" cap="none" normalizeH="0" baseline="0">
                          <a:ln>
                            <a:noFill/>
                          </a:ln>
                          <a:solidFill>
                            <a:schemeClr val="bg1"/>
                          </a:solidFill>
                          <a:effectLst/>
                          <a:latin typeface="Arial" panose="020B0604020202020204" pitchFamily="34" charset="0"/>
                          <a:cs typeface="Times New Roman" panose="02020603050405020304" pitchFamily="18" charset="0"/>
                        </a:rPr>
                        <a:t>ü</a:t>
                      </a:r>
                      <a:r>
                        <a:rPr kumimoji="0" lang="en-US" altLang="hu-HU" sz="1600" b="0" i="0" u="none" strike="noStrike" cap="none" normalizeH="0" baseline="0">
                          <a:ln>
                            <a:noFill/>
                          </a:ln>
                          <a:solidFill>
                            <a:schemeClr val="bg1"/>
                          </a:solidFill>
                          <a:effectLst/>
                          <a:latin typeface="Times New Roman" panose="02020603050405020304" pitchFamily="18" charset="0"/>
                          <a:cs typeface="Times New Roman" panose="02020603050405020304" pitchFamily="18" charset="0"/>
                        </a:rPr>
                        <a:t>ntetendő</a:t>
                      </a:r>
                      <a:endParaRPr kumimoji="0" lang="en-US" altLang="hu-HU" sz="1600" b="0" i="0" u="none" strike="noStrike" cap="none" normalizeH="0" baseline="0">
                        <a:ln>
                          <a:noFill/>
                        </a:ln>
                        <a:solidFill>
                          <a:schemeClr val="bg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48A54"/>
                    </a:solidFill>
                  </a:tcPr>
                </a:tc>
                <a:extLst>
                  <a:ext uri="{0D108BD9-81ED-4DB2-BD59-A6C34878D82A}">
                    <a16:rowId xmlns:a16="http://schemas.microsoft.com/office/drawing/2014/main" val="10000"/>
                  </a:ext>
                </a:extLst>
              </a:tr>
              <a:tr h="2279650">
                <a:tc>
                  <a:txBody>
                    <a:bodyPr/>
                    <a:lstStyle>
                      <a:lvl1pPr marL="273050" indent="-27305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273050" marR="0" lvl="0" indent="-273050" algn="l" defTabSz="914400" rtl="0" eaLnBrk="1" fontAlgn="base" latinLnBrk="0" hangingPunct="1">
                        <a:lnSpc>
                          <a:spcPct val="100000"/>
                        </a:lnSpc>
                        <a:spcBef>
                          <a:spcPct val="0"/>
                        </a:spcBef>
                        <a:spcAft>
                          <a:spcPct val="0"/>
                        </a:spcAft>
                        <a:buClrTx/>
                        <a:buSzTx/>
                        <a:buFontTx/>
                        <a:buNone/>
                        <a:tabLst/>
                      </a:pPr>
                      <a:r>
                        <a:rPr kumimoji="0" lang="hu-HU" altLang="hu-HU" sz="2400" b="1" i="0" u="none" strike="noStrike" cap="none" normalizeH="0" baseline="0">
                          <a:ln>
                            <a:noFill/>
                          </a:ln>
                          <a:solidFill>
                            <a:schemeClr val="bg1"/>
                          </a:solidFill>
                          <a:effectLst/>
                          <a:latin typeface="Times New Roman" panose="02020603050405020304" pitchFamily="18" charset="0"/>
                          <a:cs typeface="Times New Roman" panose="02020603050405020304" pitchFamily="18" charset="0"/>
                        </a:rPr>
                        <a:t>Hivatalos személyek</a:t>
                      </a:r>
                      <a:endParaRPr kumimoji="0" lang="en-US" altLang="hu-HU" sz="2400" b="0" i="0" u="none" strike="noStrike" cap="none" normalizeH="0" baseline="0">
                        <a:ln>
                          <a:noFill/>
                        </a:ln>
                        <a:solidFill>
                          <a:schemeClr val="bg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48A54"/>
                    </a:solidFill>
                  </a:tcPr>
                </a:tc>
                <a:tc>
                  <a:txBody>
                    <a:bodyPr/>
                    <a:lstStyle>
                      <a:lvl1pPr marL="273050" indent="-27305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273050" marR="0" lvl="0" indent="-273050" algn="l" defTabSz="914400" rtl="0" eaLnBrk="1" fontAlgn="base" latinLnBrk="0" hangingPunct="1">
                        <a:lnSpc>
                          <a:spcPct val="100000"/>
                        </a:lnSpc>
                        <a:spcBef>
                          <a:spcPct val="0"/>
                        </a:spcBef>
                        <a:spcAft>
                          <a:spcPct val="0"/>
                        </a:spcAft>
                        <a:buClrTx/>
                        <a:buSzTx/>
                        <a:buFontTx/>
                        <a:buNone/>
                        <a:tabLst/>
                      </a:pPr>
                      <a:r>
                        <a:rPr kumimoji="0" lang="en-US" altLang="hu-HU" sz="13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a:t>
                      </a:r>
                      <a:endParaRPr kumimoji="0" lang="hu-HU" altLang="hu-HU" sz="11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endParaRPr>
                    </a:p>
                    <a:p>
                      <a:pPr marL="273050" marR="0" lvl="0" indent="-273050" algn="l" defTabSz="914400" rtl="0" eaLnBrk="1" fontAlgn="base" latinLnBrk="0" hangingPunct="1">
                        <a:lnSpc>
                          <a:spcPct val="100000"/>
                        </a:lnSpc>
                        <a:spcBef>
                          <a:spcPct val="0"/>
                        </a:spcBef>
                        <a:spcAft>
                          <a:spcPct val="0"/>
                        </a:spcAft>
                        <a:buClrTx/>
                        <a:buSzTx/>
                        <a:buFontTx/>
                        <a:buNone/>
                        <a:tabLst/>
                      </a:pPr>
                      <a:r>
                        <a:rPr kumimoji="0" lang="en-US" altLang="hu-HU" sz="13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a:t>
                      </a:r>
                      <a:r>
                        <a:rPr kumimoji="0" lang="en-US" altLang="hu-HU" sz="16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294. §</a:t>
                      </a:r>
                      <a:endParaRPr kumimoji="0" lang="hu-HU" altLang="hu-HU" sz="16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endParaRPr>
                    </a:p>
                    <a:p>
                      <a:pPr marL="273050" marR="0" lvl="0" indent="-273050" algn="l" defTabSz="914400" rtl="0" eaLnBrk="1" fontAlgn="base" latinLnBrk="0" hangingPunct="1">
                        <a:lnSpc>
                          <a:spcPct val="100000"/>
                        </a:lnSpc>
                        <a:spcBef>
                          <a:spcPct val="0"/>
                        </a:spcBef>
                        <a:spcAft>
                          <a:spcPct val="0"/>
                        </a:spcAft>
                        <a:buClrTx/>
                        <a:buSzTx/>
                        <a:buFontTx/>
                        <a:buNone/>
                        <a:tabLst/>
                      </a:pPr>
                      <a:r>
                        <a:rPr kumimoji="0" lang="hu-HU" altLang="hu-HU" sz="16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a:t>
                      </a:r>
                      <a:r>
                        <a:rPr kumimoji="0" lang="en-US" altLang="hu-HU" sz="16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a:t>
                      </a:r>
                      <a:endParaRPr kumimoji="0" lang="hu-HU" altLang="hu-HU" sz="16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endParaRPr>
                    </a:p>
                    <a:p>
                      <a:pPr marL="273050" marR="0" lvl="0" indent="-273050" algn="l" defTabSz="914400" rtl="0" eaLnBrk="1" fontAlgn="base" latinLnBrk="0" hangingPunct="1">
                        <a:lnSpc>
                          <a:spcPct val="100000"/>
                        </a:lnSpc>
                        <a:spcBef>
                          <a:spcPct val="0"/>
                        </a:spcBef>
                        <a:spcAft>
                          <a:spcPct val="0"/>
                        </a:spcAft>
                        <a:buClrTx/>
                        <a:buSzTx/>
                        <a:buFontTx/>
                        <a:buNone/>
                        <a:tabLst/>
                      </a:pPr>
                      <a:r>
                        <a:rPr kumimoji="0" lang="hu-HU" altLang="hu-HU" sz="16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jogtalan       </a:t>
                      </a:r>
                    </a:p>
                    <a:p>
                      <a:pPr marL="273050" marR="0" lvl="0" indent="-273050" algn="l" defTabSz="914400" rtl="0" eaLnBrk="1" fontAlgn="base" latinLnBrk="0" hangingPunct="1">
                        <a:lnSpc>
                          <a:spcPct val="100000"/>
                        </a:lnSpc>
                        <a:spcBef>
                          <a:spcPct val="0"/>
                        </a:spcBef>
                        <a:spcAft>
                          <a:spcPct val="0"/>
                        </a:spcAft>
                        <a:buClrTx/>
                        <a:buSzTx/>
                        <a:buFontTx/>
                        <a:buNone/>
                        <a:tabLst/>
                      </a:pPr>
                      <a:r>
                        <a:rPr kumimoji="0" lang="hu-HU" altLang="hu-HU" sz="16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ELŐNYT  </a:t>
                      </a:r>
                      <a:r>
                        <a:rPr kumimoji="0" lang="en-US" altLang="hu-HU" sz="16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K</a:t>
                      </a:r>
                      <a:r>
                        <a:rPr kumimoji="0" lang="en-US" altLang="hu-HU" sz="1600" b="0" i="0" u="none" strike="noStrike" cap="none" normalizeH="0" baseline="0" dirty="0">
                          <a:ln>
                            <a:noFill/>
                          </a:ln>
                          <a:solidFill>
                            <a:schemeClr val="bg1"/>
                          </a:solidFill>
                          <a:effectLst/>
                          <a:latin typeface="Arial" panose="020B0604020202020204" pitchFamily="34" charset="0"/>
                          <a:cs typeface="Times New Roman" panose="02020603050405020304" pitchFamily="18" charset="0"/>
                        </a:rPr>
                        <a:t>É</a:t>
                      </a:r>
                      <a:r>
                        <a:rPr kumimoji="0" lang="en-US" altLang="hu-HU" sz="16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R,   ELFOGAD,EGYET</a:t>
                      </a:r>
                      <a:r>
                        <a:rPr kumimoji="0" lang="en-US" altLang="hu-HU" sz="1600" b="0" i="0" u="none" strike="noStrike" cap="none" normalizeH="0" baseline="0" dirty="0">
                          <a:ln>
                            <a:noFill/>
                          </a:ln>
                          <a:solidFill>
                            <a:schemeClr val="bg1"/>
                          </a:solidFill>
                          <a:effectLst/>
                          <a:latin typeface="Arial" panose="020B0604020202020204" pitchFamily="34" charset="0"/>
                          <a:cs typeface="Times New Roman" panose="02020603050405020304" pitchFamily="18" charset="0"/>
                        </a:rPr>
                        <a:t>É</a:t>
                      </a:r>
                      <a:r>
                        <a:rPr kumimoji="0" lang="en-US" altLang="hu-HU" sz="16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RT</a:t>
                      </a:r>
                      <a:endParaRPr kumimoji="0" lang="hu-HU" altLang="hu-HU" sz="16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endParaRPr>
                    </a:p>
                    <a:p>
                      <a:pPr marL="273050" marR="0" lvl="0" indent="-273050" algn="l" defTabSz="914400" rtl="0" eaLnBrk="1" fontAlgn="base" latinLnBrk="0" hangingPunct="1">
                        <a:lnSpc>
                          <a:spcPct val="100000"/>
                        </a:lnSpc>
                        <a:spcBef>
                          <a:spcPct val="0"/>
                        </a:spcBef>
                        <a:spcAft>
                          <a:spcPct val="0"/>
                        </a:spcAft>
                        <a:buClrTx/>
                        <a:buSzTx/>
                        <a:buFontTx/>
                        <a:buNone/>
                        <a:tabLst/>
                      </a:pPr>
                      <a:r>
                        <a:rPr kumimoji="0" lang="en-US" altLang="hu-HU" sz="16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a:t>
                      </a:r>
                      <a:endParaRPr kumimoji="0" lang="hu-HU" altLang="hu-HU" sz="16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endParaRPr>
                    </a:p>
                    <a:p>
                      <a:pPr marL="273050" marR="0" lvl="0" indent="-273050" algn="l" defTabSz="914400" rtl="0" eaLnBrk="1" fontAlgn="base" latinLnBrk="0" hangingPunct="1">
                        <a:lnSpc>
                          <a:spcPct val="100000"/>
                        </a:lnSpc>
                        <a:spcBef>
                          <a:spcPct val="0"/>
                        </a:spcBef>
                        <a:spcAft>
                          <a:spcPct val="0"/>
                        </a:spcAft>
                        <a:buClrTx/>
                        <a:buSzTx/>
                        <a:buFontTx/>
                        <a:buNone/>
                        <a:tabLst/>
                      </a:pPr>
                      <a:r>
                        <a:rPr kumimoji="0" lang="en-US" altLang="hu-HU" sz="13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a:t>
                      </a:r>
                      <a:endParaRPr kumimoji="0" lang="en-US" altLang="hu-HU" sz="1800" b="0" i="0" u="none" strike="noStrike" cap="none" normalizeH="0" baseline="0" dirty="0">
                        <a:ln>
                          <a:noFill/>
                        </a:ln>
                        <a:solidFill>
                          <a:schemeClr val="bg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48A54"/>
                    </a:solidFill>
                  </a:tcPr>
                </a:tc>
                <a:tc>
                  <a:txBody>
                    <a:bodyPr/>
                    <a:lstStyle>
                      <a:lvl1pPr marL="273050" indent="-27305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273050" marR="0" lvl="0" indent="-273050" algn="l" defTabSz="914400" rtl="0" eaLnBrk="1" fontAlgn="base" latinLnBrk="0" hangingPunct="1">
                        <a:lnSpc>
                          <a:spcPct val="100000"/>
                        </a:lnSpc>
                        <a:spcBef>
                          <a:spcPct val="0"/>
                        </a:spcBef>
                        <a:spcAft>
                          <a:spcPct val="0"/>
                        </a:spcAft>
                        <a:buClrTx/>
                        <a:buSzTx/>
                        <a:buFontTx/>
                        <a:buNone/>
                        <a:tabLst/>
                      </a:pPr>
                      <a:r>
                        <a:rPr kumimoji="0" lang="hu-HU" altLang="hu-HU" sz="13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a:t>
                      </a:r>
                      <a:endParaRPr kumimoji="0" lang="hu-HU" altLang="hu-HU" sz="11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endParaRPr>
                    </a:p>
                    <a:p>
                      <a:pPr marL="273050" marR="0" lvl="0" indent="-273050" algn="l" defTabSz="914400" rtl="0" eaLnBrk="1" fontAlgn="base" latinLnBrk="0" hangingPunct="1">
                        <a:lnSpc>
                          <a:spcPct val="100000"/>
                        </a:lnSpc>
                        <a:spcBef>
                          <a:spcPct val="0"/>
                        </a:spcBef>
                        <a:spcAft>
                          <a:spcPct val="0"/>
                        </a:spcAft>
                        <a:buClrTx/>
                        <a:buSzTx/>
                        <a:buFontTx/>
                        <a:buNone/>
                        <a:tabLst/>
                      </a:pPr>
                      <a:r>
                        <a:rPr kumimoji="0" lang="hu-HU" altLang="hu-HU" sz="13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a:t>
                      </a:r>
                      <a:r>
                        <a:rPr kumimoji="0" lang="hu-HU" altLang="hu-HU" sz="16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ADOTT, </a:t>
                      </a:r>
                      <a:r>
                        <a:rPr kumimoji="0" lang="hu-HU" altLang="hu-HU" sz="1600" b="0" i="0" u="none" strike="noStrike" cap="none" normalizeH="0" baseline="0" dirty="0">
                          <a:ln>
                            <a:noFill/>
                          </a:ln>
                          <a:solidFill>
                            <a:schemeClr val="bg1"/>
                          </a:solidFill>
                          <a:effectLst/>
                          <a:latin typeface="Arial" panose="020B0604020202020204" pitchFamily="34" charset="0"/>
                          <a:cs typeface="Times New Roman" panose="02020603050405020304" pitchFamily="18" charset="0"/>
                        </a:rPr>
                        <a:t>Í</a:t>
                      </a:r>
                      <a:r>
                        <a:rPr kumimoji="0" lang="hu-HU" altLang="hu-HU" sz="16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G</a:t>
                      </a:r>
                      <a:r>
                        <a:rPr kumimoji="0" lang="hu-HU" altLang="hu-HU" sz="1600" b="0" i="0" u="none" strike="noStrike" cap="none" normalizeH="0" baseline="0" dirty="0">
                          <a:ln>
                            <a:noFill/>
                          </a:ln>
                          <a:solidFill>
                            <a:schemeClr val="bg1"/>
                          </a:solidFill>
                          <a:effectLst/>
                          <a:latin typeface="Arial" panose="020B0604020202020204" pitchFamily="34" charset="0"/>
                          <a:cs typeface="Times New Roman" panose="02020603050405020304" pitchFamily="18" charset="0"/>
                        </a:rPr>
                        <a:t>É</a:t>
                      </a:r>
                      <a:r>
                        <a:rPr kumimoji="0" lang="hu-HU" altLang="hu-HU" sz="16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RT</a:t>
                      </a:r>
                    </a:p>
                    <a:p>
                      <a:pPr marL="273050" marR="0" lvl="0" indent="-273050" algn="l" defTabSz="914400" rtl="0" eaLnBrk="1" fontAlgn="base" latinLnBrk="0" hangingPunct="1">
                        <a:lnSpc>
                          <a:spcPct val="100000"/>
                        </a:lnSpc>
                        <a:spcBef>
                          <a:spcPct val="0"/>
                        </a:spcBef>
                        <a:spcAft>
                          <a:spcPct val="0"/>
                        </a:spcAft>
                        <a:buClrTx/>
                        <a:buSzTx/>
                        <a:buFontTx/>
                        <a:buNone/>
                        <a:tabLst/>
                      </a:pPr>
                      <a:r>
                        <a:rPr kumimoji="0" lang="hu-HU" altLang="hu-HU" sz="16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jogtalan  ELŐNNYEL</a:t>
                      </a:r>
                    </a:p>
                    <a:p>
                      <a:pPr marL="273050" marR="0" lvl="0" indent="-273050" algn="l" defTabSz="914400" rtl="0" eaLnBrk="1" fontAlgn="base" latinLnBrk="0" hangingPunct="1">
                        <a:lnSpc>
                          <a:spcPct val="100000"/>
                        </a:lnSpc>
                        <a:spcBef>
                          <a:spcPct val="0"/>
                        </a:spcBef>
                        <a:spcAft>
                          <a:spcPct val="0"/>
                        </a:spcAft>
                        <a:buClrTx/>
                        <a:buSzTx/>
                        <a:buFontTx/>
                        <a:buNone/>
                        <a:tabLst/>
                      </a:pPr>
                      <a:r>
                        <a:rPr kumimoji="0" lang="hu-HU" altLang="hu-HU" sz="16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BEFOLY</a:t>
                      </a:r>
                      <a:r>
                        <a:rPr kumimoji="0" lang="hu-HU" altLang="hu-HU" sz="1600" b="0" i="0" u="none" strike="noStrike" cap="none" normalizeH="0" baseline="0" dirty="0">
                          <a:ln>
                            <a:noFill/>
                          </a:ln>
                          <a:solidFill>
                            <a:schemeClr val="bg1"/>
                          </a:solidFill>
                          <a:effectLst/>
                          <a:latin typeface="Arial" panose="020B0604020202020204" pitchFamily="34" charset="0"/>
                          <a:cs typeface="Times New Roman" panose="02020603050405020304" pitchFamily="18" charset="0"/>
                        </a:rPr>
                        <a:t>Á</a:t>
                      </a:r>
                      <a:r>
                        <a:rPr kumimoji="0" lang="hu-HU" altLang="hu-HU" sz="16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SOLNI</a:t>
                      </a:r>
                      <a:br>
                        <a:rPr kumimoji="0" lang="hu-HU" altLang="hu-HU" sz="16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br>
                      <a:r>
                        <a:rPr kumimoji="0" lang="hu-HU" altLang="hu-HU" sz="16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T</a:t>
                      </a:r>
                      <a:r>
                        <a:rPr kumimoji="0" lang="hu-HU" altLang="hu-HU" sz="1600" b="0" i="0" u="none" strike="noStrike" cap="none" normalizeH="0" baseline="0" dirty="0">
                          <a:ln>
                            <a:noFill/>
                          </a:ln>
                          <a:solidFill>
                            <a:schemeClr val="bg1"/>
                          </a:solidFill>
                          <a:effectLst/>
                          <a:latin typeface="Arial" panose="020B0604020202020204" pitchFamily="34" charset="0"/>
                          <a:cs typeface="Times New Roman" panose="02020603050405020304" pitchFamily="18" charset="0"/>
                        </a:rPr>
                        <a:t>Ö</a:t>
                      </a:r>
                      <a:r>
                        <a:rPr kumimoji="0" lang="hu-HU" altLang="hu-HU" sz="16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REKSZIK</a:t>
                      </a:r>
                    </a:p>
                    <a:p>
                      <a:pPr marL="273050" marR="0" lvl="0" indent="-273050" algn="l" defTabSz="914400" rtl="0" eaLnBrk="1" fontAlgn="base" latinLnBrk="0" hangingPunct="1">
                        <a:lnSpc>
                          <a:spcPct val="100000"/>
                        </a:lnSpc>
                        <a:spcBef>
                          <a:spcPct val="0"/>
                        </a:spcBef>
                        <a:spcAft>
                          <a:spcPct val="0"/>
                        </a:spcAft>
                        <a:buClrTx/>
                        <a:buSzTx/>
                        <a:buFontTx/>
                        <a:buNone/>
                        <a:tabLst/>
                      </a:pPr>
                      <a:r>
                        <a:rPr kumimoji="0" lang="hu-HU" altLang="hu-HU" sz="16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293 (1). </a:t>
                      </a:r>
                      <a:r>
                        <a:rPr kumimoji="0" lang="en-US" altLang="hu-HU" sz="16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a:t>
                      </a:r>
                      <a:endParaRPr kumimoji="0" lang="en-US" altLang="hu-HU" sz="1600" b="0" i="0" u="none" strike="noStrike" cap="none" normalizeH="0" baseline="0" dirty="0">
                        <a:ln>
                          <a:noFill/>
                        </a:ln>
                        <a:solidFill>
                          <a:schemeClr val="bg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48A54"/>
                    </a:solidFill>
                  </a:tcPr>
                </a:tc>
                <a:extLst>
                  <a:ext uri="{0D108BD9-81ED-4DB2-BD59-A6C34878D82A}">
                    <a16:rowId xmlns:a16="http://schemas.microsoft.com/office/drawing/2014/main" val="10001"/>
                  </a:ext>
                </a:extLst>
              </a:tr>
              <a:tr h="3051175">
                <a:tc>
                  <a:txBody>
                    <a:bodyPr/>
                    <a:lstStyle>
                      <a:lvl1pPr marL="273050" indent="-27305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273050" marR="0" lvl="0" indent="-273050" algn="l" defTabSz="914400" rtl="0" eaLnBrk="1" fontAlgn="base" latinLnBrk="0" hangingPunct="1">
                        <a:lnSpc>
                          <a:spcPct val="100000"/>
                        </a:lnSpc>
                        <a:spcBef>
                          <a:spcPct val="0"/>
                        </a:spcBef>
                        <a:spcAft>
                          <a:spcPct val="0"/>
                        </a:spcAft>
                        <a:buClrTx/>
                        <a:buSzTx/>
                        <a:buFontTx/>
                        <a:buNone/>
                        <a:tabLst/>
                      </a:pPr>
                      <a:r>
                        <a:rPr kumimoji="0" lang="hu-HU" altLang="hu-HU" sz="2200" b="1" i="0" u="none" strike="noStrike" cap="none" normalizeH="0" baseline="0">
                          <a:ln>
                            <a:noFill/>
                          </a:ln>
                          <a:solidFill>
                            <a:schemeClr val="bg1"/>
                          </a:solidFill>
                          <a:effectLst/>
                          <a:latin typeface="Times New Roman" panose="02020603050405020304" pitchFamily="18" charset="0"/>
                          <a:cs typeface="Times New Roman" panose="02020603050405020304" pitchFamily="18" charset="0"/>
                        </a:rPr>
                        <a:t>Gazdasági jogalanyok</a:t>
                      </a:r>
                    </a:p>
                    <a:p>
                      <a:pPr marL="273050" marR="0" lvl="0" indent="-273050" algn="l" defTabSz="914400" rtl="0" eaLnBrk="1" fontAlgn="base" latinLnBrk="0" hangingPunct="1">
                        <a:lnSpc>
                          <a:spcPct val="100000"/>
                        </a:lnSpc>
                        <a:spcBef>
                          <a:spcPct val="0"/>
                        </a:spcBef>
                        <a:spcAft>
                          <a:spcPct val="0"/>
                        </a:spcAft>
                        <a:buClrTx/>
                        <a:buSzTx/>
                        <a:buFontTx/>
                        <a:buNone/>
                        <a:tabLst/>
                      </a:pPr>
                      <a:r>
                        <a:rPr kumimoji="0" lang="hu-HU" altLang="hu-HU" sz="1600" b="1" i="0" u="none" strike="noStrike" cap="none" normalizeH="0" baseline="0">
                          <a:ln>
                            <a:noFill/>
                          </a:ln>
                          <a:solidFill>
                            <a:schemeClr val="bg1"/>
                          </a:solidFill>
                          <a:effectLst/>
                          <a:latin typeface="Times New Roman" panose="02020603050405020304" pitchFamily="18" charset="0"/>
                          <a:cs typeface="Times New Roman" panose="02020603050405020304" pitchFamily="18" charset="0"/>
                        </a:rPr>
                        <a:t>(„állami” orvosok is)</a:t>
                      </a:r>
                    </a:p>
                    <a:p>
                      <a:pPr marL="273050" marR="0" lvl="0" indent="-273050" algn="l" defTabSz="914400" rtl="0" eaLnBrk="1" fontAlgn="base" latinLnBrk="0" hangingPunct="1">
                        <a:lnSpc>
                          <a:spcPct val="100000"/>
                        </a:lnSpc>
                        <a:spcBef>
                          <a:spcPct val="0"/>
                        </a:spcBef>
                        <a:spcAft>
                          <a:spcPct val="0"/>
                        </a:spcAft>
                        <a:buClrTx/>
                        <a:buSzTx/>
                        <a:buFontTx/>
                        <a:buNone/>
                        <a:tabLst/>
                      </a:pPr>
                      <a:endParaRPr kumimoji="0" lang="en-US" altLang="hu-HU" sz="1600" b="0" i="0" u="none" strike="noStrike" cap="none" normalizeH="0" baseline="0">
                        <a:ln>
                          <a:noFill/>
                        </a:ln>
                        <a:solidFill>
                          <a:schemeClr val="bg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48A54"/>
                    </a:solidFill>
                  </a:tcPr>
                </a:tc>
                <a:tc>
                  <a:txBody>
                    <a:bodyPr/>
                    <a:lstStyle>
                      <a:lvl1pPr marL="273050" indent="-27305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273050" marR="0" lvl="0" indent="-273050" algn="l" defTabSz="914400" rtl="0" eaLnBrk="1" fontAlgn="base" latinLnBrk="0" hangingPunct="1">
                        <a:lnSpc>
                          <a:spcPct val="100000"/>
                        </a:lnSpc>
                        <a:spcBef>
                          <a:spcPct val="0"/>
                        </a:spcBef>
                        <a:spcAft>
                          <a:spcPct val="0"/>
                        </a:spcAft>
                        <a:buClrTx/>
                        <a:buSzTx/>
                        <a:buFontTx/>
                        <a:buNone/>
                        <a:tabLst/>
                      </a:pPr>
                      <a:r>
                        <a:rPr kumimoji="0" lang="hu-HU" altLang="hu-HU" sz="1300" b="1"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a:t>
                      </a:r>
                      <a:r>
                        <a:rPr kumimoji="0" lang="hu-HU" altLang="hu-HU" sz="16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MAI BTK:</a:t>
                      </a:r>
                    </a:p>
                    <a:p>
                      <a:pPr marL="273050" marR="0" lvl="0" indent="-273050" algn="l" defTabSz="914400" rtl="0" eaLnBrk="1" fontAlgn="base" latinLnBrk="0" hangingPunct="1">
                        <a:lnSpc>
                          <a:spcPct val="100000"/>
                        </a:lnSpc>
                        <a:spcBef>
                          <a:spcPct val="0"/>
                        </a:spcBef>
                        <a:spcAft>
                          <a:spcPct val="0"/>
                        </a:spcAft>
                        <a:buClrTx/>
                        <a:buSzTx/>
                        <a:buFontTx/>
                        <a:buNone/>
                        <a:tabLst/>
                      </a:pPr>
                      <a:r>
                        <a:rPr kumimoji="0" lang="hu-HU" altLang="hu-HU" sz="16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jogtalan</a:t>
                      </a:r>
                      <a:endParaRPr kumimoji="0" lang="hu-HU" altLang="hu-HU" sz="1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p>
                      <a:pPr marL="273050" marR="0" lvl="0" indent="-273050" algn="l" defTabSz="914400" rtl="0" eaLnBrk="1" fontAlgn="base" latinLnBrk="0" hangingPunct="1">
                        <a:lnSpc>
                          <a:spcPct val="100000"/>
                        </a:lnSpc>
                        <a:spcBef>
                          <a:spcPct val="0"/>
                        </a:spcBef>
                        <a:spcAft>
                          <a:spcPct val="0"/>
                        </a:spcAft>
                        <a:buClrTx/>
                        <a:buSzTx/>
                        <a:buFontTx/>
                        <a:buNone/>
                        <a:tabLst/>
                      </a:pPr>
                      <a:r>
                        <a:rPr kumimoji="0" lang="hu-HU" altLang="hu-HU" sz="13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előnyt</a:t>
                      </a:r>
                      <a:endParaRPr kumimoji="0" lang="hu-HU" altLang="hu-HU" sz="11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p>
                      <a:pPr marL="273050" marR="0" lvl="0" indent="-273050" algn="l" defTabSz="914400" rtl="0" eaLnBrk="1" fontAlgn="base" latinLnBrk="0" hangingPunct="1">
                        <a:lnSpc>
                          <a:spcPct val="100000"/>
                        </a:lnSpc>
                        <a:spcBef>
                          <a:spcPct val="0"/>
                        </a:spcBef>
                        <a:spcAft>
                          <a:spcPct val="0"/>
                        </a:spcAft>
                        <a:buClrTx/>
                        <a:buSzTx/>
                        <a:buFontTx/>
                        <a:buNone/>
                        <a:tabLst/>
                      </a:pPr>
                      <a:r>
                        <a:rPr kumimoji="0" lang="hu-HU" altLang="hu-HU" sz="13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K</a:t>
                      </a:r>
                      <a:r>
                        <a:rPr kumimoji="0" lang="hu-HU" altLang="hu-HU" sz="1300" b="0" i="0" u="none" strike="noStrike" cap="none" normalizeH="0" baseline="0" dirty="0">
                          <a:ln>
                            <a:noFill/>
                          </a:ln>
                          <a:solidFill>
                            <a:srgbClr val="FF0000"/>
                          </a:solidFill>
                          <a:effectLst/>
                          <a:latin typeface="Arial" panose="020B0604020202020204" pitchFamily="34" charset="0"/>
                          <a:cs typeface="Times New Roman" panose="02020603050405020304" pitchFamily="18" charset="0"/>
                        </a:rPr>
                        <a:t>É</a:t>
                      </a:r>
                      <a:r>
                        <a:rPr kumimoji="0" lang="hu-HU" altLang="hu-HU" sz="13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R  ELFOGAD</a:t>
                      </a:r>
                      <a:endParaRPr kumimoji="0" lang="hu-HU" altLang="hu-HU" sz="11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p>
                      <a:pPr marL="273050" marR="0" lvl="0" indent="-273050" algn="l" defTabSz="914400" rtl="0" eaLnBrk="1" fontAlgn="base" latinLnBrk="0" hangingPunct="1">
                        <a:lnSpc>
                          <a:spcPct val="100000"/>
                        </a:lnSpc>
                        <a:spcBef>
                          <a:spcPct val="0"/>
                        </a:spcBef>
                        <a:spcAft>
                          <a:spcPct val="0"/>
                        </a:spcAft>
                        <a:buClrTx/>
                        <a:buSzTx/>
                        <a:buFontTx/>
                        <a:buNone/>
                        <a:tabLst/>
                      </a:pPr>
                      <a:r>
                        <a:rPr kumimoji="0" lang="hu-HU" altLang="hu-HU" sz="13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EGYET</a:t>
                      </a:r>
                      <a:r>
                        <a:rPr kumimoji="0" lang="hu-HU" altLang="hu-HU" sz="1300" b="0" i="0" u="none" strike="noStrike" cap="none" normalizeH="0" baseline="0" dirty="0">
                          <a:ln>
                            <a:noFill/>
                          </a:ln>
                          <a:solidFill>
                            <a:srgbClr val="FF0000"/>
                          </a:solidFill>
                          <a:effectLst/>
                          <a:latin typeface="Arial" panose="020B0604020202020204" pitchFamily="34" charset="0"/>
                          <a:cs typeface="Times New Roman" panose="02020603050405020304" pitchFamily="18" charset="0"/>
                        </a:rPr>
                        <a:t>É</a:t>
                      </a:r>
                      <a:r>
                        <a:rPr kumimoji="0" lang="hu-HU" altLang="hu-HU" sz="13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RT</a:t>
                      </a:r>
                      <a:endParaRPr kumimoji="0" lang="hu-HU" altLang="hu-HU" sz="11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p>
                      <a:pPr marL="273050" marR="0" lvl="0" indent="-273050" algn="l" defTabSz="914400" rtl="0" eaLnBrk="1" fontAlgn="base" latinLnBrk="0" hangingPunct="1">
                        <a:lnSpc>
                          <a:spcPct val="100000"/>
                        </a:lnSpc>
                        <a:spcBef>
                          <a:spcPct val="0"/>
                        </a:spcBef>
                        <a:spcAft>
                          <a:spcPct val="0"/>
                        </a:spcAft>
                        <a:buClrTx/>
                        <a:buSzTx/>
                        <a:buFontTx/>
                        <a:buNone/>
                        <a:tabLst/>
                      </a:pPr>
                      <a:r>
                        <a:rPr kumimoji="0" lang="hu-HU" altLang="hu-HU" sz="13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291. §</a:t>
                      </a:r>
                    </a:p>
                    <a:p>
                      <a:pPr marL="273050" marR="0" lvl="0" indent="-273050" algn="l" defTabSz="914400" rtl="0" eaLnBrk="1" fontAlgn="base" latinLnBrk="0" hangingPunct="1">
                        <a:lnSpc>
                          <a:spcPct val="100000"/>
                        </a:lnSpc>
                        <a:spcBef>
                          <a:spcPct val="0"/>
                        </a:spcBef>
                        <a:spcAft>
                          <a:spcPct val="0"/>
                        </a:spcAft>
                        <a:buClrTx/>
                        <a:buSzTx/>
                        <a:buFontTx/>
                        <a:buNone/>
                        <a:tabLst/>
                      </a:pPr>
                      <a:endParaRPr kumimoji="0" lang="hu-HU" altLang="hu-HU" sz="13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273050" marR="0" lvl="0" indent="-273050" algn="l" defTabSz="914400" rtl="0" eaLnBrk="1" fontAlgn="base" latinLnBrk="0" hangingPunct="1">
                        <a:lnSpc>
                          <a:spcPct val="100000"/>
                        </a:lnSpc>
                        <a:spcBef>
                          <a:spcPct val="0"/>
                        </a:spcBef>
                        <a:spcAft>
                          <a:spcPct val="0"/>
                        </a:spcAft>
                        <a:buClrTx/>
                        <a:buSzTx/>
                        <a:buFontTx/>
                        <a:buNone/>
                        <a:tabLst/>
                      </a:pPr>
                      <a:endParaRPr kumimoji="0" lang="hu-HU" altLang="hu-HU" sz="13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endParaRPr>
                    </a:p>
                    <a:p>
                      <a:pPr marL="273050" marR="0" lvl="0" indent="-273050" algn="l" defTabSz="914400" rtl="0" eaLnBrk="1" fontAlgn="base" latinLnBrk="0" hangingPunct="1">
                        <a:lnSpc>
                          <a:spcPct val="100000"/>
                        </a:lnSpc>
                        <a:spcBef>
                          <a:spcPct val="0"/>
                        </a:spcBef>
                        <a:spcAft>
                          <a:spcPct val="0"/>
                        </a:spcAft>
                        <a:buClrTx/>
                        <a:buSzTx/>
                        <a:buFontTx/>
                        <a:buNone/>
                        <a:tabLst/>
                      </a:pPr>
                      <a:r>
                        <a:rPr kumimoji="0" lang="hu-HU" altLang="hu-HU" sz="13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a:t>
                      </a:r>
                      <a:r>
                        <a:rPr kumimoji="0" lang="hu-HU" altLang="hu-HU" sz="15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a:t>
                      </a:r>
                      <a:r>
                        <a:rPr kumimoji="0" lang="hu-HU" altLang="hu-HU" sz="1500" b="1" i="0" u="sng" strike="noStrike" cap="none" normalizeH="0" baseline="0" dirty="0">
                          <a:ln>
                            <a:noFill/>
                          </a:ln>
                          <a:solidFill>
                            <a:srgbClr val="FFFF66"/>
                          </a:solidFill>
                          <a:effectLst/>
                          <a:latin typeface="Times New Roman" panose="02020603050405020304" pitchFamily="18" charset="0"/>
                          <a:cs typeface="Times New Roman" panose="02020603050405020304" pitchFamily="18" charset="0"/>
                        </a:rPr>
                        <a:t>KORÁBBI BTK:</a:t>
                      </a:r>
                      <a:r>
                        <a:rPr kumimoji="0" lang="hu-HU" altLang="hu-HU" sz="1300" b="1" i="0" u="none" strike="noStrike" cap="none" normalizeH="0" baseline="0" dirty="0">
                          <a:ln>
                            <a:noFill/>
                          </a:ln>
                          <a:solidFill>
                            <a:srgbClr val="FFFF66"/>
                          </a:solidFill>
                          <a:effectLst/>
                          <a:latin typeface="Times New Roman" panose="02020603050405020304" pitchFamily="18" charset="0"/>
                          <a:cs typeface="Times New Roman" panose="02020603050405020304" pitchFamily="18" charset="0"/>
                        </a:rPr>
                        <a:t> </a:t>
                      </a:r>
                      <a:r>
                        <a:rPr kumimoji="0" lang="hu-HU" altLang="hu-HU" sz="1300" b="0" i="0" u="none" strike="noStrike" cap="none" normalizeH="0" baseline="0" dirty="0">
                          <a:ln>
                            <a:noFill/>
                          </a:ln>
                          <a:solidFill>
                            <a:srgbClr val="FFFF66"/>
                          </a:solidFill>
                          <a:effectLst/>
                          <a:latin typeface="Times New Roman" panose="02020603050405020304" pitchFamily="18" charset="0"/>
                          <a:cs typeface="Times New Roman" panose="02020603050405020304" pitchFamily="18" charset="0"/>
                        </a:rPr>
                        <a:t>         KÉR, vagy </a:t>
                      </a:r>
                      <a:r>
                        <a:rPr kumimoji="0" lang="hu-HU" altLang="hu-HU" sz="1300" b="1" i="0" u="sng" strike="noStrike" cap="none" normalizeH="0" baseline="0" dirty="0">
                          <a:ln>
                            <a:noFill/>
                          </a:ln>
                          <a:solidFill>
                            <a:srgbClr val="FFFF66"/>
                          </a:solidFill>
                          <a:effectLst/>
                          <a:latin typeface="Times New Roman" panose="02020603050405020304" pitchFamily="18" charset="0"/>
                          <a:cs typeface="Times New Roman" panose="02020603050405020304" pitchFamily="18" charset="0"/>
                        </a:rPr>
                        <a:t>KÖTELESSÉGSZEGÉ-SÉRT</a:t>
                      </a:r>
                      <a:r>
                        <a:rPr kumimoji="0" lang="hu-HU" altLang="hu-HU" sz="1300" b="0" i="0" u="sng" strike="noStrike" cap="none" normalizeH="0" baseline="0" dirty="0">
                          <a:ln>
                            <a:noFill/>
                          </a:ln>
                          <a:solidFill>
                            <a:srgbClr val="FFFF66"/>
                          </a:solidFill>
                          <a:effectLst/>
                          <a:latin typeface="Times New Roman" panose="02020603050405020304" pitchFamily="18" charset="0"/>
                          <a:cs typeface="Times New Roman" panose="02020603050405020304" pitchFamily="18" charset="0"/>
                        </a:rPr>
                        <a:t> ELFOGAD</a:t>
                      </a:r>
                      <a:endParaRPr kumimoji="0" lang="hu-HU" altLang="hu-HU" sz="1800" b="0" i="0" u="sng" strike="noStrike" cap="none" normalizeH="0" baseline="0" dirty="0">
                        <a:ln>
                          <a:noFill/>
                        </a:ln>
                        <a:solidFill>
                          <a:srgbClr val="FFFF66"/>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folHlink"/>
                    </a:solidFill>
                  </a:tcPr>
                </a:tc>
                <a:tc>
                  <a:txBody>
                    <a:bodyPr/>
                    <a:lstStyle>
                      <a:lvl1pPr marL="273050" indent="-27305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273050" marR="0" lvl="0" indent="-273050" algn="l" defTabSz="914400" rtl="0" eaLnBrk="1" fontAlgn="base" latinLnBrk="0" hangingPunct="1">
                        <a:lnSpc>
                          <a:spcPct val="100000"/>
                        </a:lnSpc>
                        <a:spcBef>
                          <a:spcPct val="0"/>
                        </a:spcBef>
                        <a:spcAft>
                          <a:spcPct val="0"/>
                        </a:spcAft>
                        <a:buClrTx/>
                        <a:buSzTx/>
                        <a:buFontTx/>
                        <a:buNone/>
                        <a:tabLst/>
                      </a:pPr>
                      <a:r>
                        <a:rPr kumimoji="0" lang="hu-HU" altLang="hu-HU" sz="1300" b="1"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a:t>
                      </a:r>
                      <a:r>
                        <a:rPr kumimoji="0" lang="en-US" altLang="hu-HU" sz="1300" b="1" i="0" u="sng"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K</a:t>
                      </a:r>
                      <a:r>
                        <a:rPr kumimoji="0" lang="en-US" altLang="hu-HU" sz="1300" b="1" i="0" u="sng" strike="noStrike" cap="none" normalizeH="0" baseline="0" dirty="0">
                          <a:ln>
                            <a:noFill/>
                          </a:ln>
                          <a:solidFill>
                            <a:schemeClr val="bg1"/>
                          </a:solidFill>
                          <a:effectLst/>
                          <a:latin typeface="Arial" panose="020B0604020202020204" pitchFamily="34" charset="0"/>
                          <a:cs typeface="Times New Roman" panose="02020603050405020304" pitchFamily="18" charset="0"/>
                        </a:rPr>
                        <a:t>Ö</a:t>
                      </a:r>
                      <a:r>
                        <a:rPr kumimoji="0" lang="en-US" altLang="hu-HU" sz="1300" b="1" i="0" u="sng"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TELESS</a:t>
                      </a:r>
                      <a:r>
                        <a:rPr kumimoji="0" lang="en-US" altLang="hu-HU" sz="1300" b="1" i="0" u="sng" strike="noStrike" cap="none" normalizeH="0" baseline="0" dirty="0">
                          <a:ln>
                            <a:noFill/>
                          </a:ln>
                          <a:solidFill>
                            <a:schemeClr val="bg1"/>
                          </a:solidFill>
                          <a:effectLst/>
                          <a:latin typeface="Arial" panose="020B0604020202020204" pitchFamily="34" charset="0"/>
                          <a:cs typeface="Times New Roman" panose="02020603050405020304" pitchFamily="18" charset="0"/>
                        </a:rPr>
                        <a:t>É</a:t>
                      </a:r>
                      <a:r>
                        <a:rPr kumimoji="0" lang="en-US" altLang="hu-HU" sz="1300" b="1" i="0" u="sng"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GSZEG</a:t>
                      </a:r>
                      <a:r>
                        <a:rPr kumimoji="0" lang="en-US" altLang="hu-HU" sz="1300" b="1" i="0" u="sng" strike="noStrike" cap="none" normalizeH="0" baseline="0" dirty="0">
                          <a:ln>
                            <a:noFill/>
                          </a:ln>
                          <a:solidFill>
                            <a:schemeClr val="bg1"/>
                          </a:solidFill>
                          <a:effectLst/>
                          <a:latin typeface="Arial" panose="020B0604020202020204" pitchFamily="34" charset="0"/>
                          <a:cs typeface="Times New Roman" panose="02020603050405020304" pitchFamily="18" charset="0"/>
                        </a:rPr>
                        <a:t>É</a:t>
                      </a:r>
                      <a:r>
                        <a:rPr kumimoji="0" lang="en-US" altLang="hu-HU" sz="1300" b="1" i="0" u="sng"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S</a:t>
                      </a:r>
                      <a:r>
                        <a:rPr kumimoji="0" lang="en-US" altLang="hu-HU" sz="1300" b="1" i="0" u="sng" strike="noStrike" cap="none" normalizeH="0" baseline="0" dirty="0">
                          <a:ln>
                            <a:noFill/>
                          </a:ln>
                          <a:solidFill>
                            <a:schemeClr val="bg1"/>
                          </a:solidFill>
                          <a:effectLst/>
                          <a:latin typeface="Arial" panose="020B0604020202020204" pitchFamily="34" charset="0"/>
                          <a:cs typeface="Times New Roman" panose="02020603050405020304" pitchFamily="18" charset="0"/>
                        </a:rPr>
                        <a:t>É</a:t>
                      </a:r>
                      <a:r>
                        <a:rPr kumimoji="0" lang="en-US" altLang="hu-HU" sz="1300" b="1" i="0" u="sng"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RT</a:t>
                      </a:r>
                      <a:endParaRPr kumimoji="0" lang="hu-HU" altLang="hu-HU" sz="11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endParaRPr>
                    </a:p>
                    <a:p>
                      <a:pPr marL="273050" marR="0" lvl="0" indent="-273050" algn="l" defTabSz="914400" rtl="0" eaLnBrk="1" fontAlgn="base" latinLnBrk="0" hangingPunct="1">
                        <a:lnSpc>
                          <a:spcPct val="100000"/>
                        </a:lnSpc>
                        <a:spcBef>
                          <a:spcPct val="0"/>
                        </a:spcBef>
                        <a:spcAft>
                          <a:spcPct val="0"/>
                        </a:spcAft>
                        <a:buClrTx/>
                        <a:buSzTx/>
                        <a:buFontTx/>
                        <a:buNone/>
                        <a:tabLst/>
                      </a:pPr>
                      <a:r>
                        <a:rPr kumimoji="0" lang="en-US" altLang="hu-HU" sz="13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a:t>
                      </a:r>
                      <a:r>
                        <a:rPr kumimoji="0" lang="hu-HU" altLang="hu-HU" sz="13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a:t>
                      </a:r>
                      <a:r>
                        <a:rPr kumimoji="0" lang="en-US" altLang="hu-HU" sz="1300" b="1"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a:t>
                      </a:r>
                      <a:endParaRPr kumimoji="0" lang="hu-HU" altLang="hu-HU" sz="11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endParaRPr>
                    </a:p>
                    <a:p>
                      <a:pPr marL="273050" marR="0" lvl="0" indent="-273050" algn="l" defTabSz="914400" rtl="0" eaLnBrk="1" fontAlgn="base" latinLnBrk="0" hangingPunct="1">
                        <a:lnSpc>
                          <a:spcPct val="100000"/>
                        </a:lnSpc>
                        <a:spcBef>
                          <a:spcPct val="0"/>
                        </a:spcBef>
                        <a:spcAft>
                          <a:spcPct val="0"/>
                        </a:spcAft>
                        <a:buClrTx/>
                        <a:buSzTx/>
                        <a:buFontTx/>
                        <a:buNone/>
                        <a:tabLst/>
                      </a:pPr>
                      <a:r>
                        <a:rPr kumimoji="0" lang="en-US" altLang="hu-HU" sz="1300" b="1"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a:t>
                      </a:r>
                      <a:r>
                        <a:rPr kumimoji="0" lang="en-US" altLang="hu-HU" sz="13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AD , </a:t>
                      </a:r>
                      <a:r>
                        <a:rPr kumimoji="0" lang="en-US" altLang="hu-HU" sz="1300" b="0" i="0" u="none" strike="noStrike" cap="none" normalizeH="0" baseline="0" dirty="0">
                          <a:ln>
                            <a:noFill/>
                          </a:ln>
                          <a:solidFill>
                            <a:schemeClr val="bg1"/>
                          </a:solidFill>
                          <a:effectLst/>
                          <a:latin typeface="Arial" panose="020B0604020202020204" pitchFamily="34" charset="0"/>
                          <a:cs typeface="Times New Roman" panose="02020603050405020304" pitchFamily="18" charset="0"/>
                        </a:rPr>
                        <a:t>Í</a:t>
                      </a:r>
                      <a:r>
                        <a:rPr kumimoji="0" lang="en-US" altLang="hu-HU" sz="13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G</a:t>
                      </a:r>
                      <a:r>
                        <a:rPr kumimoji="0" lang="en-US" altLang="hu-HU" sz="1300" b="0" i="0" u="none" strike="noStrike" cap="none" normalizeH="0" baseline="0" dirty="0">
                          <a:ln>
                            <a:noFill/>
                          </a:ln>
                          <a:solidFill>
                            <a:schemeClr val="bg1"/>
                          </a:solidFill>
                          <a:effectLst/>
                          <a:latin typeface="Arial" panose="020B0604020202020204" pitchFamily="34" charset="0"/>
                          <a:cs typeface="Times New Roman" panose="02020603050405020304" pitchFamily="18" charset="0"/>
                        </a:rPr>
                        <a:t>É</a:t>
                      </a:r>
                      <a:r>
                        <a:rPr kumimoji="0" lang="en-US" altLang="hu-HU" sz="13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R</a:t>
                      </a:r>
                      <a:endParaRPr kumimoji="0" lang="hu-HU" altLang="hu-HU" sz="11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endParaRPr>
                    </a:p>
                    <a:p>
                      <a:pPr marL="273050" marR="0" lvl="0" indent="-273050" algn="l" defTabSz="914400" rtl="0" eaLnBrk="1" fontAlgn="base" latinLnBrk="0" hangingPunct="1">
                        <a:lnSpc>
                          <a:spcPct val="100000"/>
                        </a:lnSpc>
                        <a:spcBef>
                          <a:spcPct val="0"/>
                        </a:spcBef>
                        <a:spcAft>
                          <a:spcPct val="0"/>
                        </a:spcAft>
                        <a:buClrTx/>
                        <a:buSzTx/>
                        <a:buFontTx/>
                        <a:buNone/>
                        <a:tabLst/>
                      </a:pPr>
                      <a:r>
                        <a:rPr kumimoji="0" lang="en-US" altLang="hu-HU" sz="13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a:t>
                      </a:r>
                      <a:r>
                        <a:rPr kumimoji="0" lang="hu-HU" altLang="hu-HU" sz="13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a:t>
                      </a:r>
                      <a:r>
                        <a:rPr kumimoji="0" lang="en-US" altLang="hu-HU" sz="13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2</a:t>
                      </a:r>
                      <a:r>
                        <a:rPr kumimoji="0" lang="hu-HU" altLang="hu-HU" sz="13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90</a:t>
                      </a:r>
                      <a:r>
                        <a:rPr kumimoji="0" lang="en-US" altLang="hu-HU" sz="13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 (</a:t>
                      </a:r>
                      <a:r>
                        <a:rPr kumimoji="0" lang="hu-HU" altLang="hu-HU" sz="13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1</a:t>
                      </a:r>
                      <a:r>
                        <a:rPr kumimoji="0" lang="en-US" altLang="hu-HU" sz="13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a:t>
                      </a:r>
                      <a:endParaRPr kumimoji="0" lang="hu-HU" altLang="hu-HU" sz="11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endParaRPr>
                    </a:p>
                    <a:p>
                      <a:pPr marL="273050" marR="0" lvl="0" indent="-273050" algn="l" defTabSz="914400" rtl="0" eaLnBrk="1" fontAlgn="base" latinLnBrk="0" hangingPunct="1">
                        <a:lnSpc>
                          <a:spcPct val="100000"/>
                        </a:lnSpc>
                        <a:spcBef>
                          <a:spcPct val="0"/>
                        </a:spcBef>
                        <a:spcAft>
                          <a:spcPct val="0"/>
                        </a:spcAft>
                        <a:buClrTx/>
                        <a:buSzTx/>
                        <a:buFontTx/>
                        <a:buNone/>
                        <a:tabLst/>
                      </a:pPr>
                      <a:r>
                        <a:rPr kumimoji="0" lang="en-US" altLang="hu-HU" sz="13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a:t>
                      </a:r>
                      <a:endParaRPr kumimoji="0" lang="hu-HU" altLang="hu-HU" sz="11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endParaRPr>
                    </a:p>
                    <a:p>
                      <a:pPr marL="273050" marR="0" lvl="0" indent="-273050" algn="l" defTabSz="914400" rtl="0" eaLnBrk="1" fontAlgn="base" latinLnBrk="0" hangingPunct="1">
                        <a:lnSpc>
                          <a:spcPct val="100000"/>
                        </a:lnSpc>
                        <a:spcBef>
                          <a:spcPct val="0"/>
                        </a:spcBef>
                        <a:spcAft>
                          <a:spcPct val="0"/>
                        </a:spcAft>
                        <a:buClrTx/>
                        <a:buSzTx/>
                        <a:buFontTx/>
                        <a:buNone/>
                        <a:tabLst/>
                      </a:pPr>
                      <a:r>
                        <a:rPr kumimoji="0" lang="en-US" altLang="hu-HU" sz="13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a:t>
                      </a:r>
                      <a:r>
                        <a:rPr kumimoji="0" lang="hu-HU" altLang="hu-HU" sz="13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jogtalan </a:t>
                      </a:r>
                      <a:r>
                        <a:rPr kumimoji="0" lang="en-US" altLang="hu-HU" sz="1300" b="1"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ELŐNYT</a:t>
                      </a:r>
                      <a:endParaRPr kumimoji="0" lang="hu-HU" altLang="hu-HU" sz="11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48A54"/>
                    </a:solidFill>
                  </a:tcPr>
                </a:tc>
                <a:extLst>
                  <a:ext uri="{0D108BD9-81ED-4DB2-BD59-A6C34878D82A}">
                    <a16:rowId xmlns:a16="http://schemas.microsoft.com/office/drawing/2014/main" val="10002"/>
                  </a:ext>
                </a:extLst>
              </a:tr>
            </a:tbl>
          </a:graphicData>
        </a:graphic>
      </p:graphicFrame>
      <p:sp>
        <p:nvSpPr>
          <p:cNvPr id="50199" name="Rectangle 187">
            <a:extLst>
              <a:ext uri="{FF2B5EF4-FFF2-40B4-BE49-F238E27FC236}">
                <a16:creationId xmlns:a16="http://schemas.microsoft.com/office/drawing/2014/main" id="{5D276C22-4BFA-AFAC-5615-E26BFCB97A4C}"/>
              </a:ext>
            </a:extLst>
          </p:cNvPr>
          <p:cNvSpPr>
            <a:spLocks noGrp="1" noChangeArrowheads="1"/>
          </p:cNvSpPr>
          <p:nvPr>
            <p:ph type="title" idx="4294967295"/>
          </p:nvPr>
        </p:nvSpPr>
        <p:spPr>
          <a:xfrm>
            <a:off x="1981200" y="152400"/>
            <a:ext cx="8229600" cy="755650"/>
          </a:xfrm>
        </p:spPr>
        <p:txBody>
          <a:bodyPr/>
          <a:lstStyle/>
          <a:p>
            <a:pPr eaLnBrk="1" hangingPunct="1"/>
            <a:r>
              <a:rPr lang="hu-HU" altLang="hu-HU"/>
              <a:t>A hatályos törvény:</a:t>
            </a:r>
          </a:p>
        </p:txBody>
      </p:sp>
      <p:sp>
        <p:nvSpPr>
          <p:cNvPr id="50200" name="Line 26">
            <a:extLst>
              <a:ext uri="{FF2B5EF4-FFF2-40B4-BE49-F238E27FC236}">
                <a16:creationId xmlns:a16="http://schemas.microsoft.com/office/drawing/2014/main" id="{A3FD8587-FDCA-F3E5-E777-7128380E398F}"/>
              </a:ext>
            </a:extLst>
          </p:cNvPr>
          <p:cNvSpPr>
            <a:spLocks noChangeShapeType="1"/>
          </p:cNvSpPr>
          <p:nvPr/>
        </p:nvSpPr>
        <p:spPr bwMode="auto">
          <a:xfrm>
            <a:off x="4295776" y="5516564"/>
            <a:ext cx="1008063" cy="649287"/>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50201" name="Line 27">
            <a:extLst>
              <a:ext uri="{FF2B5EF4-FFF2-40B4-BE49-F238E27FC236}">
                <a16:creationId xmlns:a16="http://schemas.microsoft.com/office/drawing/2014/main" id="{7AB80691-C4F3-D36E-C762-10633FD76066}"/>
              </a:ext>
            </a:extLst>
          </p:cNvPr>
          <p:cNvSpPr>
            <a:spLocks noChangeShapeType="1"/>
          </p:cNvSpPr>
          <p:nvPr/>
        </p:nvSpPr>
        <p:spPr bwMode="auto">
          <a:xfrm flipV="1">
            <a:off x="4295776" y="4508501"/>
            <a:ext cx="792163" cy="936625"/>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4">
            <a:extLst>
              <a:ext uri="{FF2B5EF4-FFF2-40B4-BE49-F238E27FC236}">
                <a16:creationId xmlns:a16="http://schemas.microsoft.com/office/drawing/2014/main" id="{551783FD-FD77-63B8-6DCA-BD1897F97C96}"/>
              </a:ext>
            </a:extLst>
          </p:cNvPr>
          <p:cNvSpPr>
            <a:spLocks noGrp="1" noChangeArrowheads="1"/>
          </p:cNvSpPr>
          <p:nvPr>
            <p:ph type="title"/>
          </p:nvPr>
        </p:nvSpPr>
        <p:spPr/>
        <p:txBody>
          <a:bodyPr/>
          <a:lstStyle/>
          <a:p>
            <a:pPr eaLnBrk="1" hangingPunct="1"/>
            <a:r>
              <a:rPr lang="hu-HU" altLang="hu-HU"/>
              <a:t>A jelenlegi kriminalizálás</a:t>
            </a:r>
          </a:p>
        </p:txBody>
      </p:sp>
      <p:sp>
        <p:nvSpPr>
          <p:cNvPr id="3" name="Tartalom helye 2">
            <a:extLst>
              <a:ext uri="{FF2B5EF4-FFF2-40B4-BE49-F238E27FC236}">
                <a16:creationId xmlns:a16="http://schemas.microsoft.com/office/drawing/2014/main" id="{00A0EC0A-3D54-98FB-D48C-5C41C3325316}"/>
              </a:ext>
            </a:extLst>
          </p:cNvPr>
          <p:cNvSpPr>
            <a:spLocks noGrp="1"/>
          </p:cNvSpPr>
          <p:nvPr>
            <p:ph idx="1"/>
          </p:nvPr>
        </p:nvSpPr>
        <p:spPr/>
        <p:txBody>
          <a:bodyPr/>
          <a:lstStyle/>
          <a:p>
            <a:pPr>
              <a:defRPr/>
            </a:pPr>
            <a:r>
              <a:rPr lang="hu-HU" dirty="0"/>
              <a:t>Az egyértelműség érdekében orvosok esetében kimondták a hálapénz elfogadásának </a:t>
            </a:r>
            <a:r>
              <a:rPr lang="hu-HU" dirty="0">
                <a:solidFill>
                  <a:srgbClr val="FF0000"/>
                </a:solidFill>
              </a:rPr>
              <a:t>„jogellenességét”,</a:t>
            </a:r>
          </a:p>
          <a:p>
            <a:pPr marL="0" indent="0">
              <a:buNone/>
              <a:defRPr/>
            </a:pPr>
            <a:r>
              <a:rPr lang="hu-HU" dirty="0"/>
              <a:t>   páciensek esetében pedig </a:t>
            </a:r>
            <a:r>
              <a:rPr lang="hu-HU" dirty="0">
                <a:solidFill>
                  <a:srgbClr val="FF0000"/>
                </a:solidFill>
              </a:rPr>
              <a:t>aktív vesztegetésnek minősítették kifejezetten a hálapénz </a:t>
            </a:r>
            <a:r>
              <a:rPr lang="hu-HU" dirty="0"/>
              <a:t>adását.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ím 1">
            <a:extLst>
              <a:ext uri="{FF2B5EF4-FFF2-40B4-BE49-F238E27FC236}">
                <a16:creationId xmlns:a16="http://schemas.microsoft.com/office/drawing/2014/main" id="{B04EB4E3-B306-01FC-4A9D-CFE2BBF7AB8B}"/>
              </a:ext>
            </a:extLst>
          </p:cNvPr>
          <p:cNvSpPr>
            <a:spLocks noGrp="1" noChangeArrowheads="1"/>
          </p:cNvSpPr>
          <p:nvPr>
            <p:ph type="title"/>
          </p:nvPr>
        </p:nvSpPr>
        <p:spPr>
          <a:xfrm>
            <a:off x="198305" y="188914"/>
            <a:ext cx="9858510" cy="1152525"/>
          </a:xfrm>
        </p:spPr>
        <p:txBody>
          <a:bodyPr>
            <a:normAutofit fontScale="90000"/>
          </a:bodyPr>
          <a:lstStyle/>
          <a:p>
            <a:r>
              <a:rPr lang="hu-HU" altLang="hu-HU" sz="2800" dirty="0"/>
              <a:t>A bűncselekmények dogmatikai kérdései tárgyalásának szokásos rendszere (ismétlés)</a:t>
            </a:r>
            <a:br>
              <a:rPr lang="hu-HU" altLang="hu-HU" sz="2800" dirty="0"/>
            </a:br>
            <a:r>
              <a:rPr lang="hu-HU" altLang="hu-HU" sz="2800" dirty="0">
                <a:solidFill>
                  <a:srgbClr val="FF0000"/>
                </a:solidFill>
              </a:rPr>
              <a:t>A vizsgán </a:t>
            </a:r>
            <a:r>
              <a:rPr lang="hu-HU" altLang="hu-HU" sz="2800" dirty="0" err="1">
                <a:solidFill>
                  <a:srgbClr val="FF0000"/>
                </a:solidFill>
              </a:rPr>
              <a:t>alapkövetelmnény</a:t>
            </a:r>
            <a:r>
              <a:rPr lang="hu-HU" altLang="hu-HU" sz="2800" dirty="0">
                <a:solidFill>
                  <a:srgbClr val="FF0000"/>
                </a:solidFill>
              </a:rPr>
              <a:t> a pirossal jelölt</a:t>
            </a:r>
          </a:p>
        </p:txBody>
      </p:sp>
      <p:sp>
        <p:nvSpPr>
          <p:cNvPr id="3" name="Tartalom helye 2">
            <a:extLst>
              <a:ext uri="{FF2B5EF4-FFF2-40B4-BE49-F238E27FC236}">
                <a16:creationId xmlns:a16="http://schemas.microsoft.com/office/drawing/2014/main" id="{58D12EC4-423E-221F-C441-C4B3B85B430A}"/>
              </a:ext>
            </a:extLst>
          </p:cNvPr>
          <p:cNvSpPr>
            <a:spLocks noGrp="1"/>
          </p:cNvSpPr>
          <p:nvPr>
            <p:ph idx="1"/>
          </p:nvPr>
        </p:nvSpPr>
        <p:spPr>
          <a:xfrm>
            <a:off x="1255922" y="1773716"/>
            <a:ext cx="8954877" cy="4895372"/>
          </a:xfrm>
        </p:spPr>
        <p:txBody>
          <a:bodyPr>
            <a:normAutofit fontScale="92500" lnSpcReduction="20000"/>
          </a:bodyPr>
          <a:lstStyle/>
          <a:p>
            <a:pPr>
              <a:defRPr/>
            </a:pPr>
            <a:r>
              <a:rPr lang="hu-HU" sz="2800" dirty="0">
                <a:solidFill>
                  <a:srgbClr val="00B0F0"/>
                </a:solidFill>
              </a:rPr>
              <a:t>Történet</a:t>
            </a:r>
          </a:p>
          <a:p>
            <a:pPr>
              <a:defRPr/>
            </a:pPr>
            <a:r>
              <a:rPr lang="hu-HU" sz="2800" dirty="0">
                <a:solidFill>
                  <a:srgbClr val="00B0F0"/>
                </a:solidFill>
              </a:rPr>
              <a:t>Összehasonlítás</a:t>
            </a:r>
          </a:p>
          <a:p>
            <a:pPr>
              <a:defRPr/>
            </a:pPr>
            <a:r>
              <a:rPr lang="hu-HU" sz="2800" dirty="0">
                <a:solidFill>
                  <a:srgbClr val="00B0F0"/>
                </a:solidFill>
              </a:rPr>
              <a:t>Hatályos tényállás </a:t>
            </a:r>
          </a:p>
          <a:p>
            <a:pPr marL="0" indent="0">
              <a:buNone/>
              <a:defRPr/>
            </a:pPr>
            <a:r>
              <a:rPr lang="hu-HU" dirty="0">
                <a:solidFill>
                  <a:srgbClr val="FF0000"/>
                </a:solidFill>
              </a:rPr>
              <a:t>   - a bűncselekmény tárgya, tárgyi oldala</a:t>
            </a:r>
          </a:p>
          <a:p>
            <a:pPr marL="0" indent="0">
              <a:buNone/>
              <a:defRPr/>
            </a:pPr>
            <a:r>
              <a:rPr lang="hu-HU" dirty="0">
                <a:solidFill>
                  <a:srgbClr val="FF0000"/>
                </a:solidFill>
              </a:rPr>
              <a:t>   - alanya, alanyi oldala</a:t>
            </a:r>
          </a:p>
          <a:p>
            <a:pPr marL="0" indent="0">
              <a:buNone/>
              <a:defRPr/>
            </a:pPr>
            <a:r>
              <a:rPr lang="hu-HU" dirty="0">
                <a:solidFill>
                  <a:srgbClr val="FF0000"/>
                </a:solidFill>
              </a:rPr>
              <a:t>   - minősített, privilegizált esetek</a:t>
            </a:r>
          </a:p>
          <a:p>
            <a:pPr marL="0" indent="0">
              <a:buNone/>
              <a:defRPr/>
            </a:pPr>
            <a:r>
              <a:rPr lang="hu-HU" dirty="0"/>
              <a:t>   - szabálysértési alakzat</a:t>
            </a:r>
          </a:p>
          <a:p>
            <a:pPr marL="0" indent="0">
              <a:buNone/>
              <a:defRPr/>
            </a:pPr>
            <a:r>
              <a:rPr lang="hu-HU" dirty="0"/>
              <a:t>   - halmazat, egység, többség</a:t>
            </a:r>
          </a:p>
          <a:p>
            <a:pPr marL="0" indent="0">
              <a:buNone/>
              <a:defRPr/>
            </a:pPr>
            <a:r>
              <a:rPr lang="hu-HU" dirty="0"/>
              <a:t>   - elhatárolási kérdések</a:t>
            </a:r>
          </a:p>
          <a:p>
            <a:pPr marL="0" indent="0">
              <a:buNone/>
              <a:defRPr/>
            </a:pPr>
            <a:r>
              <a:rPr lang="hu-HU" dirty="0"/>
              <a:t>   - elvi, gyakorlati problémák (EJEB, AB, ügyészi, bírói gyakorlat)</a:t>
            </a:r>
          </a:p>
          <a:p>
            <a:pPr>
              <a:defRPr/>
            </a:pPr>
            <a:r>
              <a:rPr lang="hu-HU" sz="2800" dirty="0">
                <a:solidFill>
                  <a:srgbClr val="00B0F0"/>
                </a:solidFill>
              </a:rPr>
              <a:t>Kritika</a:t>
            </a:r>
          </a:p>
          <a:p>
            <a:pPr marL="0" indent="0">
              <a:buNone/>
              <a:defRPr/>
            </a:pPr>
            <a:endParaRPr lang="hu-HU"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394A4354-7C90-A82A-F02E-B09DB466EBC9}"/>
              </a:ext>
            </a:extLst>
          </p:cNvPr>
          <p:cNvSpPr>
            <a:spLocks noGrp="1" noChangeArrowheads="1"/>
          </p:cNvSpPr>
          <p:nvPr>
            <p:ph type="title"/>
          </p:nvPr>
        </p:nvSpPr>
        <p:spPr/>
        <p:txBody>
          <a:bodyPr>
            <a:normAutofit fontScale="90000"/>
          </a:bodyPr>
          <a:lstStyle/>
          <a:p>
            <a:pPr eaLnBrk="1" hangingPunct="1"/>
            <a:r>
              <a:rPr lang="hu-HU" altLang="hu-HU" sz="4000"/>
              <a:t>Az orvos esetében</a:t>
            </a:r>
            <a:br>
              <a:rPr lang="hu-HU" altLang="hu-HU" sz="4000"/>
            </a:br>
            <a:r>
              <a:rPr lang="hu-HU" altLang="hu-HU" sz="2800"/>
              <a:t>(az Eütv. Módosításával tehát – „jogellenessé” vált)</a:t>
            </a:r>
          </a:p>
        </p:txBody>
      </p:sp>
      <p:sp>
        <p:nvSpPr>
          <p:cNvPr id="53251" name="Rectangle 3">
            <a:extLst>
              <a:ext uri="{FF2B5EF4-FFF2-40B4-BE49-F238E27FC236}">
                <a16:creationId xmlns:a16="http://schemas.microsoft.com/office/drawing/2014/main" id="{7D30AE6A-04A0-860C-8D58-172774C715CC}"/>
              </a:ext>
            </a:extLst>
          </p:cNvPr>
          <p:cNvSpPr>
            <a:spLocks noGrp="1" noChangeArrowheads="1"/>
          </p:cNvSpPr>
          <p:nvPr>
            <p:ph type="body" idx="1"/>
          </p:nvPr>
        </p:nvSpPr>
        <p:spPr/>
        <p:txBody>
          <a:bodyPr/>
          <a:lstStyle/>
          <a:p>
            <a:pPr eaLnBrk="1" hangingPunct="1">
              <a:lnSpc>
                <a:spcPct val="80000"/>
              </a:lnSpc>
            </a:pPr>
            <a:r>
              <a:rPr lang="hu-HU" altLang="hu-HU" sz="2000"/>
              <a:t>Az egészségügyről szóló 1997. évi CLIV. törvény a következő alcímmel és 138/A. §-sal egészül ki:</a:t>
            </a:r>
          </a:p>
          <a:p>
            <a:pPr eaLnBrk="1" hangingPunct="1">
              <a:lnSpc>
                <a:spcPct val="80000"/>
              </a:lnSpc>
              <a:buFontTx/>
              <a:buNone/>
            </a:pPr>
            <a:r>
              <a:rPr lang="hu-HU" altLang="hu-HU" sz="2000"/>
              <a:t>138/A. § (1) Az egészségügyi dolgozó vagy az egészségügyben dolgozó az egészségügyi szolgáltatás nyújtása során </a:t>
            </a:r>
            <a:r>
              <a:rPr lang="hu-HU" altLang="hu-HU" sz="2000">
                <a:solidFill>
                  <a:srgbClr val="00CC00"/>
                </a:solidFill>
              </a:rPr>
              <a:t>[további rendelkezések szerint alatta vagy azt követően sem]</a:t>
            </a:r>
            <a:r>
              <a:rPr lang="hu-HU" altLang="hu-HU" sz="2000"/>
              <a:t> jogszabályban vagy jogszabály alapján meghatározott térítési díjon felül az egészségügyi szolgáltatás nyújtásáért semmilyen pénzbeli, gazdasági szolgáltatás keretében nyújtott vagy természetbeni ellenszolgáltatást vagy egyéb előnyt nem kérhet, illetve nem fogadhat el.</a:t>
            </a:r>
          </a:p>
          <a:p>
            <a:pPr eaLnBrk="1" hangingPunct="1">
              <a:lnSpc>
                <a:spcPct val="80000"/>
              </a:lnSpc>
              <a:buFontTx/>
              <a:buNone/>
            </a:pPr>
            <a:r>
              <a:rPr lang="hu-HU" altLang="hu-HU" sz="2000"/>
              <a:t>    (4) Az egészségügyi dolgozó vagy az egészségügyben dolgozó a szolgáltatás nyújtását követően egy alkalommal </a:t>
            </a:r>
            <a:r>
              <a:rPr lang="hu-HU" altLang="hu-HU" sz="2000">
                <a:solidFill>
                  <a:srgbClr val="00CC00"/>
                </a:solidFill>
              </a:rPr>
              <a:t>[további rendelkezések szerint tartós benntartózkodás során kéthavonta egyszer]</a:t>
            </a:r>
            <a:r>
              <a:rPr lang="hu-HU" altLang="hu-HU" sz="2000"/>
              <a:t> elfogadhat a beteg vagy rá tekintettel más által ajándékként adott olyan tárgyat, amelynek értéke nem haladja meg a mindenkori minimálbér havi összegének 5%-át.</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C1E94E9E-CAA2-8918-F720-98A5EF059D23}"/>
              </a:ext>
            </a:extLst>
          </p:cNvPr>
          <p:cNvSpPr>
            <a:spLocks noGrp="1" noChangeArrowheads="1"/>
          </p:cNvSpPr>
          <p:nvPr>
            <p:ph type="title"/>
          </p:nvPr>
        </p:nvSpPr>
        <p:spPr/>
        <p:txBody>
          <a:bodyPr/>
          <a:lstStyle/>
          <a:p>
            <a:pPr eaLnBrk="1" hangingPunct="1"/>
            <a:r>
              <a:rPr lang="hu-HU" altLang="hu-HU" sz="4000"/>
              <a:t>A beteg esetében a Btk. módosításával tiltottá vált</a:t>
            </a:r>
          </a:p>
        </p:txBody>
      </p:sp>
      <p:sp>
        <p:nvSpPr>
          <p:cNvPr id="54275" name="Rectangle 3">
            <a:extLst>
              <a:ext uri="{FF2B5EF4-FFF2-40B4-BE49-F238E27FC236}">
                <a16:creationId xmlns:a16="http://schemas.microsoft.com/office/drawing/2014/main" id="{6309DAF6-999B-ECD9-4BFA-18EE1AD5F9DA}"/>
              </a:ext>
            </a:extLst>
          </p:cNvPr>
          <p:cNvSpPr>
            <a:spLocks noGrp="1" noChangeArrowheads="1"/>
          </p:cNvSpPr>
          <p:nvPr>
            <p:ph type="body" idx="1"/>
          </p:nvPr>
        </p:nvSpPr>
        <p:spPr/>
        <p:txBody>
          <a:bodyPr/>
          <a:lstStyle/>
          <a:p>
            <a:pPr eaLnBrk="1" hangingPunct="1">
              <a:lnSpc>
                <a:spcPct val="80000"/>
              </a:lnSpc>
              <a:buFontTx/>
              <a:buNone/>
            </a:pPr>
            <a:endParaRPr lang="hu-HU" altLang="hu-HU" sz="2000"/>
          </a:p>
          <a:p>
            <a:pPr eaLnBrk="1" hangingPunct="1">
              <a:lnSpc>
                <a:spcPct val="80000"/>
              </a:lnSpc>
              <a:buFontTx/>
              <a:buNone/>
            </a:pPr>
            <a:r>
              <a:rPr lang="hu-HU" altLang="hu-HU" sz="2000"/>
              <a:t> A Büntető Törvénykönyvről szóló 2012. évi C. törvény (a továbbiakban: Btk.) 290. §-a a következő (6) bekezdéssel egészül ki:</a:t>
            </a:r>
          </a:p>
          <a:p>
            <a:pPr eaLnBrk="1" hangingPunct="1">
              <a:lnSpc>
                <a:spcPct val="80000"/>
              </a:lnSpc>
              <a:buFontTx/>
              <a:buNone/>
            </a:pPr>
            <a:r>
              <a:rPr lang="hu-HU" altLang="hu-HU" sz="2000"/>
              <a:t>    (6) Aki egészségügyi szolgáltatás nyújtásával összefüggésben egészségügyi dolgozónak, egészségügyben dolgozónak vagy ezekre tekintettel másnak az egészségügyről szóló törvényben meghatározottak szerint jogtalan előnyt ad  vagy ígér, ha súlyosabb bűncselekmény nem valósul meg, vétség miatt egy évig terjedő szabadságvesztéssel büntetendő.”</a:t>
            </a:r>
          </a:p>
          <a:p>
            <a:pPr eaLnBrk="1" hangingPunct="1">
              <a:lnSpc>
                <a:spcPct val="80000"/>
              </a:lnSpc>
              <a:buFontTx/>
              <a:buNone/>
            </a:pPr>
            <a:r>
              <a:rPr lang="hu-HU" altLang="hu-HU" sz="2000"/>
              <a:t> A Btk. 291. § -a a következő (6) bekezdéssel egészül ki:</a:t>
            </a:r>
          </a:p>
          <a:p>
            <a:pPr eaLnBrk="1" hangingPunct="1">
              <a:lnSpc>
                <a:spcPct val="80000"/>
              </a:lnSpc>
              <a:buFontTx/>
              <a:buNone/>
            </a:pPr>
            <a:r>
              <a:rPr lang="hu-HU" altLang="hu-HU" sz="2000"/>
              <a:t>    (6) E § alkalmazásában az egészségügyi   szolgáltatással összefüggésben jogtalan előnynek minősül az egészségügyről szóló törvényben meghatározottak szerinti jogtalan előny</a:t>
            </a:r>
          </a:p>
          <a:p>
            <a:pPr eaLnBrk="1" hangingPunct="1">
              <a:lnSpc>
                <a:spcPct val="80000"/>
              </a:lnSpc>
              <a:buFontTx/>
              <a:buNone/>
            </a:pPr>
            <a:r>
              <a:rPr lang="hu-HU" altLang="hu-HU" sz="2000"/>
              <a:t>     </a:t>
            </a:r>
            <a:r>
              <a:rPr lang="hu-HU" altLang="hu-HU" sz="2000">
                <a:solidFill>
                  <a:srgbClr val="00CC00"/>
                </a:solidFill>
              </a:rPr>
              <a:t>(a minimálbér max 5 %-ának érétkét kitevő tárgy – kb. 13.000.-Ft)</a:t>
            </a:r>
          </a:p>
          <a:p>
            <a:pPr eaLnBrk="1" hangingPunct="1">
              <a:lnSpc>
                <a:spcPct val="80000"/>
              </a:lnSpc>
            </a:pPr>
            <a:endParaRPr lang="hu-HU" altLang="hu-HU" sz="1800">
              <a:solidFill>
                <a:srgbClr val="00CC00"/>
              </a:solidFil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Cím 1">
            <a:extLst>
              <a:ext uri="{FF2B5EF4-FFF2-40B4-BE49-F238E27FC236}">
                <a16:creationId xmlns:a16="http://schemas.microsoft.com/office/drawing/2014/main" id="{08DED367-42BB-9442-EE31-71CFDF36B112}"/>
              </a:ext>
            </a:extLst>
          </p:cNvPr>
          <p:cNvSpPr>
            <a:spLocks noGrp="1" noChangeArrowheads="1"/>
          </p:cNvSpPr>
          <p:nvPr>
            <p:ph type="title"/>
          </p:nvPr>
        </p:nvSpPr>
        <p:spPr/>
        <p:txBody>
          <a:bodyPr/>
          <a:lstStyle/>
          <a:p>
            <a:r>
              <a:rPr lang="hu-HU" altLang="hu-HU"/>
              <a:t>A minimálbér 2024-ben</a:t>
            </a:r>
          </a:p>
        </p:txBody>
      </p:sp>
      <p:sp>
        <p:nvSpPr>
          <p:cNvPr id="55299" name="Tartalom helye 2">
            <a:extLst>
              <a:ext uri="{FF2B5EF4-FFF2-40B4-BE49-F238E27FC236}">
                <a16:creationId xmlns:a16="http://schemas.microsoft.com/office/drawing/2014/main" id="{F4C8836F-7443-EEEA-E468-F1D74C99E63F}"/>
              </a:ext>
            </a:extLst>
          </p:cNvPr>
          <p:cNvSpPr>
            <a:spLocks noGrp="1" noChangeArrowheads="1"/>
          </p:cNvSpPr>
          <p:nvPr>
            <p:ph idx="1"/>
          </p:nvPr>
        </p:nvSpPr>
        <p:spPr/>
        <p:txBody>
          <a:bodyPr/>
          <a:lstStyle/>
          <a:p>
            <a:r>
              <a:rPr lang="hu-HU" altLang="hu-HU"/>
              <a:t>Bruttó 266.800.- Ft</a:t>
            </a:r>
          </a:p>
          <a:p>
            <a:r>
              <a:rPr lang="hu-HU" altLang="hu-HU"/>
              <a:t>(nettó  177.400.- Ft)</a:t>
            </a:r>
          </a:p>
          <a:p>
            <a:endParaRPr lang="hu-HU" altLang="hu-HU"/>
          </a:p>
          <a:p>
            <a:r>
              <a:rPr lang="hu-HU" altLang="hu-HU"/>
              <a:t>A bruttó összeget alapul véve ez</a:t>
            </a:r>
          </a:p>
          <a:p>
            <a:r>
              <a:rPr lang="hu-HU" altLang="hu-HU"/>
              <a:t>13.400.- Ft  max. értékű ajándékot jelent.</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Cím 1">
            <a:extLst>
              <a:ext uri="{FF2B5EF4-FFF2-40B4-BE49-F238E27FC236}">
                <a16:creationId xmlns:a16="http://schemas.microsoft.com/office/drawing/2014/main" id="{A0489734-5065-0736-2206-7F86DCB3B4B4}"/>
              </a:ext>
            </a:extLst>
          </p:cNvPr>
          <p:cNvSpPr>
            <a:spLocks noGrp="1" noChangeArrowheads="1"/>
          </p:cNvSpPr>
          <p:nvPr>
            <p:ph type="title"/>
          </p:nvPr>
        </p:nvSpPr>
        <p:spPr/>
        <p:txBody>
          <a:bodyPr/>
          <a:lstStyle/>
          <a:p>
            <a:r>
              <a:rPr lang="hu-HU" altLang="hu-HU"/>
              <a:t>A Nemzeti Védelmi Szolgálat</a:t>
            </a:r>
            <a:br>
              <a:rPr lang="hu-HU" altLang="hu-HU"/>
            </a:br>
            <a:r>
              <a:rPr lang="hu-HU" altLang="hu-HU"/>
              <a:t>adatai (2021 márciusától)</a:t>
            </a:r>
          </a:p>
        </p:txBody>
      </p:sp>
      <p:sp>
        <p:nvSpPr>
          <p:cNvPr id="56323" name="Tartalom helye 2">
            <a:extLst>
              <a:ext uri="{FF2B5EF4-FFF2-40B4-BE49-F238E27FC236}">
                <a16:creationId xmlns:a16="http://schemas.microsoft.com/office/drawing/2014/main" id="{290F0B35-BECE-291A-6C2F-D9E7C9ED2795}"/>
              </a:ext>
            </a:extLst>
          </p:cNvPr>
          <p:cNvSpPr>
            <a:spLocks noGrp="1" noChangeArrowheads="1"/>
          </p:cNvSpPr>
          <p:nvPr>
            <p:ph idx="1"/>
          </p:nvPr>
        </p:nvSpPr>
        <p:spPr/>
        <p:txBody>
          <a:bodyPr/>
          <a:lstStyle/>
          <a:p>
            <a:r>
              <a:rPr lang="hu-HU" altLang="hu-HU"/>
              <a:t>A Nemzeti Védelmi Szolgálat (NVSZ) 105 ügyben 250 ügyben kezdeményezett eljárást  az egészségügy területén, amelyek közül 75 ügyben tettek feljelentést bűncselekmények gyanúja miatt.</a:t>
            </a:r>
          </a:p>
          <a:p>
            <a:r>
              <a:rPr lang="hu-HU" altLang="hu-HU"/>
              <a:t>2022-ben 11, 2023-ban 10 olyan ügyben történt feljelentés, ahol – 10 és 800 ezer forint közötti összegű – hálapénz átadása történt.</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ím 1">
            <a:extLst>
              <a:ext uri="{FF2B5EF4-FFF2-40B4-BE49-F238E27FC236}">
                <a16:creationId xmlns:a16="http://schemas.microsoft.com/office/drawing/2014/main" id="{A12DB61D-51C1-37EB-13FD-D8C8D35470DA}"/>
              </a:ext>
            </a:extLst>
          </p:cNvPr>
          <p:cNvSpPr>
            <a:spLocks noGrp="1"/>
          </p:cNvSpPr>
          <p:nvPr>
            <p:ph type="ctrTitle"/>
          </p:nvPr>
        </p:nvSpPr>
        <p:spPr/>
        <p:txBody>
          <a:bodyPr>
            <a:normAutofit fontScale="90000"/>
          </a:bodyPr>
          <a:lstStyle/>
          <a:p>
            <a:pPr eaLnBrk="1" hangingPunct="1"/>
            <a:r>
              <a:rPr lang="hu-HU" altLang="hu-HU"/>
              <a:t>Hivatali bűncselekmények</a:t>
            </a:r>
            <a:br>
              <a:rPr lang="hu-HU" altLang="hu-HU"/>
            </a:br>
            <a:r>
              <a:rPr lang="hu-HU" altLang="hu-HU"/>
              <a:t>Hivatalos személy elleni bűncselekmények</a:t>
            </a:r>
          </a:p>
        </p:txBody>
      </p:sp>
      <p:sp>
        <p:nvSpPr>
          <p:cNvPr id="8195" name="Alcím 2">
            <a:extLst>
              <a:ext uri="{FF2B5EF4-FFF2-40B4-BE49-F238E27FC236}">
                <a16:creationId xmlns:a16="http://schemas.microsoft.com/office/drawing/2014/main" id="{50E07A74-9F6F-405E-E9DF-ED2C5CEF38F3}"/>
              </a:ext>
            </a:extLst>
          </p:cNvPr>
          <p:cNvSpPr>
            <a:spLocks noGrp="1"/>
          </p:cNvSpPr>
          <p:nvPr>
            <p:ph type="subTitle" idx="1"/>
          </p:nvPr>
        </p:nvSpPr>
        <p:spPr/>
        <p:txBody>
          <a:bodyPr>
            <a:normAutofit fontScale="92500" lnSpcReduction="10000"/>
          </a:bodyPr>
          <a:lstStyle/>
          <a:p>
            <a:pPr eaLnBrk="1" hangingPunct="1"/>
            <a:r>
              <a:rPr lang="hu-HU" altLang="hu-HU">
                <a:solidFill>
                  <a:srgbClr val="898989"/>
                </a:solidFill>
              </a:rPr>
              <a:t>Btk. 301-309.§</a:t>
            </a:r>
          </a:p>
          <a:p>
            <a:pPr eaLnBrk="1" hangingPunct="1"/>
            <a:r>
              <a:rPr lang="hu-HU" altLang="hu-HU">
                <a:solidFill>
                  <a:srgbClr val="898989"/>
                </a:solidFill>
                <a:latin typeface="Arial" panose="020B0604020202020204" pitchFamily="34" charset="0"/>
              </a:rPr>
              <a:t>310-313. §</a:t>
            </a:r>
          </a:p>
          <a:p>
            <a:pPr eaLnBrk="1" hangingPunct="1"/>
            <a:r>
              <a:rPr lang="hu-HU" altLang="hu-HU" sz="1200">
                <a:solidFill>
                  <a:srgbClr val="898989"/>
                </a:solidFill>
                <a:latin typeface="Arial" panose="020B0604020202020204" pitchFamily="34" charset="0"/>
              </a:rPr>
              <a:t>Tóth Mihály</a:t>
            </a:r>
          </a:p>
          <a:p>
            <a:pPr eaLnBrk="1" hangingPunct="1"/>
            <a:endParaRPr lang="hu-HU" altLang="hu-HU">
              <a:solidFill>
                <a:srgbClr val="898989"/>
              </a:solidFill>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788E4DA3-31A4-7564-67FA-D4DD3667D0B5}"/>
              </a:ext>
            </a:extLst>
          </p:cNvPr>
          <p:cNvSpPr>
            <a:spLocks noGrp="1"/>
          </p:cNvSpPr>
          <p:nvPr>
            <p:ph type="title"/>
          </p:nvPr>
        </p:nvSpPr>
        <p:spPr>
          <a:xfrm>
            <a:off x="3009900" y="1063626"/>
            <a:ext cx="6172200" cy="474663"/>
          </a:xfrm>
        </p:spPr>
        <p:txBody>
          <a:bodyPr>
            <a:normAutofit fontScale="90000"/>
          </a:bodyPr>
          <a:lstStyle/>
          <a:p>
            <a:pPr>
              <a:defRPr/>
            </a:pPr>
            <a:r>
              <a:rPr lang="hu-HU" altLang="hu-HU" sz="2700">
                <a:solidFill>
                  <a:schemeClr val="tx1">
                    <a:lumMod val="95000"/>
                    <a:lumOff val="5000"/>
                  </a:schemeClr>
                </a:solidFill>
              </a:rPr>
              <a:t>Hivatalos személyek köre (459. § (1) 11. )</a:t>
            </a:r>
          </a:p>
        </p:txBody>
      </p:sp>
      <p:sp>
        <p:nvSpPr>
          <p:cNvPr id="3075" name="Rectangle 3">
            <a:extLst>
              <a:ext uri="{FF2B5EF4-FFF2-40B4-BE49-F238E27FC236}">
                <a16:creationId xmlns:a16="http://schemas.microsoft.com/office/drawing/2014/main" id="{053CC0D9-9FE5-AEF5-B5FA-B1FF908B71A4}"/>
              </a:ext>
            </a:extLst>
          </p:cNvPr>
          <p:cNvSpPr>
            <a:spLocks noGrp="1"/>
          </p:cNvSpPr>
          <p:nvPr>
            <p:ph type="body" idx="1"/>
          </p:nvPr>
        </p:nvSpPr>
        <p:spPr>
          <a:xfrm>
            <a:off x="3009900" y="1593850"/>
            <a:ext cx="6172200" cy="4406900"/>
          </a:xfrm>
        </p:spPr>
        <p:txBody>
          <a:bodyPr rtlCol="0">
            <a:normAutofit lnSpcReduction="10000"/>
          </a:bodyPr>
          <a:lstStyle/>
          <a:p>
            <a:pPr marL="68580" indent="-68580">
              <a:lnSpc>
                <a:spcPct val="80000"/>
              </a:lnSpc>
              <a:buFont typeface="Tw Cen MT" panose="020B0602020104020603" pitchFamily="34" charset="0"/>
              <a:buChar char=" "/>
              <a:defRPr/>
            </a:pPr>
            <a:r>
              <a:rPr lang="hu-HU" altLang="hu-HU" sz="1350" i="1"/>
              <a:t>a)</a:t>
            </a:r>
            <a:r>
              <a:rPr lang="hu-HU" altLang="hu-HU" sz="1350"/>
              <a:t> a köztársasági elnök,</a:t>
            </a:r>
            <a:endParaRPr lang="hu-HU" altLang="hu-HU" sz="1350" i="1"/>
          </a:p>
          <a:p>
            <a:pPr marL="68580" indent="-68580">
              <a:lnSpc>
                <a:spcPct val="80000"/>
              </a:lnSpc>
              <a:buFont typeface="Tw Cen MT" panose="020B0602020104020603" pitchFamily="34" charset="0"/>
              <a:buChar char=" "/>
              <a:defRPr/>
            </a:pPr>
            <a:r>
              <a:rPr lang="hu-HU" altLang="hu-HU" sz="1350" i="1"/>
              <a:t>b)</a:t>
            </a:r>
            <a:r>
              <a:rPr lang="hu-HU" altLang="hu-HU" sz="1350"/>
              <a:t> az országgyűlési képviselő és a Magyarországon megválasztott európai parlamenti képviselő,</a:t>
            </a:r>
            <a:endParaRPr lang="hu-HU" altLang="hu-HU" sz="1350" i="1"/>
          </a:p>
          <a:p>
            <a:pPr marL="68580" indent="-68580">
              <a:lnSpc>
                <a:spcPct val="80000"/>
              </a:lnSpc>
              <a:buFont typeface="Tw Cen MT" panose="020B0602020104020603" pitchFamily="34" charset="0"/>
              <a:buChar char=" "/>
              <a:defRPr/>
            </a:pPr>
            <a:r>
              <a:rPr lang="hu-HU" altLang="hu-HU" sz="1350" i="1"/>
              <a:t>c)</a:t>
            </a:r>
            <a:r>
              <a:rPr lang="hu-HU" altLang="hu-HU" sz="1350"/>
              <a:t> az alkotmánybíró,</a:t>
            </a:r>
            <a:endParaRPr lang="hu-HU" altLang="hu-HU" sz="1350" i="1"/>
          </a:p>
          <a:p>
            <a:pPr marL="68580" indent="-68580">
              <a:lnSpc>
                <a:spcPct val="80000"/>
              </a:lnSpc>
              <a:buFont typeface="Tw Cen MT" panose="020B0602020104020603" pitchFamily="34" charset="0"/>
              <a:buChar char=" "/>
              <a:defRPr/>
            </a:pPr>
            <a:r>
              <a:rPr lang="hu-HU" altLang="hu-HU" sz="1350" i="1"/>
              <a:t>d)</a:t>
            </a:r>
            <a:r>
              <a:rPr lang="hu-HU" altLang="hu-HU" sz="1350"/>
              <a:t> a miniszterelnök, a miniszter, az államtitkár, a közigazgatási államtitkár, a helyettes államtitkár és a kormánymegbízott,</a:t>
            </a:r>
            <a:endParaRPr lang="hu-HU" altLang="hu-HU" sz="1350" i="1"/>
          </a:p>
          <a:p>
            <a:pPr marL="68580" indent="-68580">
              <a:lnSpc>
                <a:spcPct val="80000"/>
              </a:lnSpc>
              <a:buFont typeface="Tw Cen MT" panose="020B0602020104020603" pitchFamily="34" charset="0"/>
              <a:buChar char=" "/>
              <a:defRPr/>
            </a:pPr>
            <a:r>
              <a:rPr lang="hu-HU" altLang="hu-HU" sz="1350" i="1"/>
              <a:t>e)</a:t>
            </a:r>
            <a:r>
              <a:rPr lang="hu-HU" altLang="hu-HU" sz="1350"/>
              <a:t> a bíró, az ügyész és a választottbíró,</a:t>
            </a:r>
            <a:endParaRPr lang="hu-HU" altLang="hu-HU" sz="1350" i="1"/>
          </a:p>
          <a:p>
            <a:pPr marL="68580" indent="-68580">
              <a:lnSpc>
                <a:spcPct val="80000"/>
              </a:lnSpc>
              <a:buFont typeface="Tw Cen MT" panose="020B0602020104020603" pitchFamily="34" charset="0"/>
              <a:buChar char=" "/>
              <a:defRPr/>
            </a:pPr>
            <a:r>
              <a:rPr lang="hu-HU" altLang="hu-HU" sz="1350" i="1"/>
              <a:t>f)</a:t>
            </a:r>
            <a:r>
              <a:rPr lang="hu-HU" altLang="hu-HU" sz="1350"/>
              <a:t> az alapvető jogok biztosa és helyettese,</a:t>
            </a:r>
            <a:endParaRPr lang="hu-HU" altLang="hu-HU" sz="1350" i="1"/>
          </a:p>
          <a:p>
            <a:pPr marL="68580" indent="-68580">
              <a:lnSpc>
                <a:spcPct val="80000"/>
              </a:lnSpc>
              <a:buFont typeface="Tw Cen MT" panose="020B0602020104020603" pitchFamily="34" charset="0"/>
              <a:buChar char=" "/>
              <a:defRPr/>
            </a:pPr>
            <a:r>
              <a:rPr lang="hu-HU" altLang="hu-HU" sz="1350" i="1"/>
              <a:t>g)</a:t>
            </a:r>
            <a:r>
              <a:rPr lang="hu-HU" altLang="hu-HU" sz="1350"/>
              <a:t> a közjegyző és a közjegyzőhelyettes,</a:t>
            </a:r>
            <a:endParaRPr lang="hu-HU" altLang="hu-HU" sz="1350" i="1"/>
          </a:p>
          <a:p>
            <a:pPr marL="68580" indent="-68580">
              <a:lnSpc>
                <a:spcPct val="80000"/>
              </a:lnSpc>
              <a:buFont typeface="Tw Cen MT" panose="020B0602020104020603" pitchFamily="34" charset="0"/>
              <a:buChar char=" "/>
              <a:defRPr/>
            </a:pPr>
            <a:r>
              <a:rPr lang="hu-HU" altLang="hu-HU" sz="1350" i="1"/>
              <a:t>h)</a:t>
            </a:r>
            <a:r>
              <a:rPr lang="hu-HU" altLang="hu-HU" sz="1350"/>
              <a:t> az önálló bírósági végrehajtó, az önálló bírósági végrehajtó-helyettes és a végrehajtói kézbesítésre felhatalmazott önálló bírósági végrehajtó jelölt,</a:t>
            </a:r>
            <a:endParaRPr lang="hu-HU" altLang="hu-HU" sz="1350" i="1"/>
          </a:p>
          <a:p>
            <a:pPr marL="68580" indent="-68580">
              <a:lnSpc>
                <a:spcPct val="80000"/>
              </a:lnSpc>
              <a:buFont typeface="Tw Cen MT" panose="020B0602020104020603" pitchFamily="34" charset="0"/>
              <a:buChar char=" "/>
              <a:defRPr/>
            </a:pPr>
            <a:r>
              <a:rPr lang="hu-HU" altLang="hu-HU" sz="1350" i="1"/>
              <a:t>i)</a:t>
            </a:r>
            <a:r>
              <a:rPr lang="hu-HU" altLang="hu-HU" sz="1350"/>
              <a:t> a helyi önkormányzati és a nemzetiségi önkormányzati képviselő-testület tagja,</a:t>
            </a:r>
            <a:endParaRPr lang="hu-HU" altLang="hu-HU" sz="1350" i="1"/>
          </a:p>
          <a:p>
            <a:pPr marL="68580" indent="-68580">
              <a:lnSpc>
                <a:spcPct val="80000"/>
              </a:lnSpc>
              <a:buFont typeface="Tw Cen MT" panose="020B0602020104020603" pitchFamily="34" charset="0"/>
              <a:buChar char=" "/>
              <a:defRPr/>
            </a:pPr>
            <a:r>
              <a:rPr lang="hu-HU" altLang="hu-HU" sz="1350" i="1"/>
              <a:t>j) </a:t>
            </a:r>
            <a:r>
              <a:rPr lang="hu-HU" altLang="hu-HU" sz="1350"/>
              <a:t>a Magyar Honvédség állományilletékes parancsnoka, és a hajó vagy a légi jármű parancsnoka, ha a nyomozó hatóságra vonatkozó rendelkezések alkalmazására jogosult,</a:t>
            </a:r>
            <a:endParaRPr lang="hu-HU" altLang="hu-HU" sz="1350" i="1"/>
          </a:p>
          <a:p>
            <a:pPr marL="68580" indent="-68580">
              <a:lnSpc>
                <a:spcPct val="80000"/>
              </a:lnSpc>
              <a:buFont typeface="Tw Cen MT" panose="020B0602020104020603" pitchFamily="34" charset="0"/>
              <a:buChar char=" "/>
              <a:defRPr/>
            </a:pPr>
            <a:r>
              <a:rPr lang="hu-HU" altLang="hu-HU" sz="1350" i="1"/>
              <a:t>k) </a:t>
            </a:r>
            <a:r>
              <a:rPr lang="hu-HU" altLang="hu-HU" sz="1350"/>
              <a:t>az Alkotmánybíróságnál, a Köztársasági Elnök Hivatalánál, az Országgyűlés Hivatalánál, az Alapvető Jogok Biztosának Hivatalánál, a Magyar Nemzeti Banknál, az Állami Számvevőszéknél, bíróságnál, ügyészségnél, minisztériumnál, autonóm államigazgatási szervnél, kormányhivatalnál, központi hivatalnál, önálló szabályozó szervnél, rendvédelmi szervnél, a Katonai Nemzetbiztonsági Szolgálatnál, az Országgyűlési Őrségnél, fővárosi vagy megyei kormányhivatalnál, önkormányzati igazgatási szervnél, megyei intézményfenntartó központnál vagy köztestületnél közhatalmi feladatot ellátó vagy szolgálatot teljesítő személy, akinek a tevékenysége a szerv rendeltetésszerű működéséhez tartozik </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8B4E8E96-CD14-0661-581A-FB2F05C7654E}"/>
              </a:ext>
            </a:extLst>
          </p:cNvPr>
          <p:cNvSpPr>
            <a:spLocks noGrp="1"/>
          </p:cNvSpPr>
          <p:nvPr>
            <p:ph type="title"/>
          </p:nvPr>
        </p:nvSpPr>
        <p:spPr>
          <a:xfrm>
            <a:off x="2292350" y="1296988"/>
            <a:ext cx="7289800" cy="901700"/>
          </a:xfrm>
          <a:ln>
            <a:solidFill>
              <a:schemeClr val="bg1"/>
            </a:solidFill>
          </a:ln>
        </p:spPr>
        <p:txBody>
          <a:bodyPr>
            <a:normAutofit fontScale="90000"/>
          </a:bodyPr>
          <a:lstStyle/>
          <a:p>
            <a:pPr>
              <a:defRPr/>
            </a:pPr>
            <a:r>
              <a:rPr lang="hu-HU" altLang="hu-HU" sz="2400" dirty="0">
                <a:solidFill>
                  <a:schemeClr val="tx1">
                    <a:lumMod val="95000"/>
                    <a:lumOff val="5000"/>
                  </a:schemeClr>
                </a:solidFill>
              </a:rPr>
              <a:t>Fontosabb közfeladatot ellátó személyek köre</a:t>
            </a:r>
            <a:br>
              <a:rPr lang="hu-HU" altLang="hu-HU" sz="2400" dirty="0">
                <a:solidFill>
                  <a:schemeClr val="tx1">
                    <a:lumMod val="95000"/>
                    <a:lumOff val="5000"/>
                  </a:schemeClr>
                </a:solidFill>
              </a:rPr>
            </a:br>
            <a:r>
              <a:rPr lang="hu-HU" altLang="hu-HU" sz="2400" dirty="0">
                <a:solidFill>
                  <a:schemeClr val="tx1">
                    <a:lumMod val="95000"/>
                    <a:lumOff val="5000"/>
                  </a:schemeClr>
                </a:solidFill>
              </a:rPr>
              <a:t>459. § (1). 12. pont – részlet – </a:t>
            </a:r>
            <a:r>
              <a:rPr lang="hu-HU" altLang="hu-HU" sz="2400" dirty="0">
                <a:solidFill>
                  <a:schemeClr val="accent3">
                    <a:lumMod val="75000"/>
                  </a:schemeClr>
                </a:solidFill>
              </a:rPr>
              <a:t>kiegészült!</a:t>
            </a:r>
          </a:p>
        </p:txBody>
      </p:sp>
      <p:sp>
        <p:nvSpPr>
          <p:cNvPr id="4099" name="Rectangle 3">
            <a:extLst>
              <a:ext uri="{FF2B5EF4-FFF2-40B4-BE49-F238E27FC236}">
                <a16:creationId xmlns:a16="http://schemas.microsoft.com/office/drawing/2014/main" id="{014BD5C6-63AF-9231-825A-E5EAAC8A1B9A}"/>
              </a:ext>
            </a:extLst>
          </p:cNvPr>
          <p:cNvSpPr>
            <a:spLocks noGrp="1"/>
          </p:cNvSpPr>
          <p:nvPr>
            <p:ph sz="half" idx="1"/>
          </p:nvPr>
        </p:nvSpPr>
        <p:spPr>
          <a:xfrm>
            <a:off x="2292351" y="2306638"/>
            <a:ext cx="3565525" cy="3282950"/>
          </a:xfrm>
          <a:ln>
            <a:solidFill>
              <a:schemeClr val="bg1"/>
            </a:solidFill>
          </a:ln>
        </p:spPr>
        <p:txBody>
          <a:bodyPr rtlCol="0">
            <a:normAutofit fontScale="70000" lnSpcReduction="20000"/>
          </a:bodyPr>
          <a:lstStyle/>
          <a:p>
            <a:pPr marL="68580" indent="-68580">
              <a:lnSpc>
                <a:spcPct val="80000"/>
              </a:lnSpc>
              <a:buFont typeface="Tw Cen MT" panose="020B0602020104020603" pitchFamily="34" charset="0"/>
              <a:buChar char=" "/>
              <a:defRPr/>
            </a:pPr>
            <a:r>
              <a:rPr lang="hu-HU" altLang="hu-HU" sz="1800" i="1" dirty="0"/>
              <a:t>a</a:t>
            </a:r>
            <a:r>
              <a:rPr lang="hu-HU" altLang="hu-HU" sz="1500" i="1" dirty="0"/>
              <a:t>)</a:t>
            </a:r>
            <a:r>
              <a:rPr lang="hu-HU" altLang="hu-HU" sz="1500" dirty="0"/>
              <a:t> katona</a:t>
            </a:r>
            <a:endParaRPr lang="hu-HU" altLang="hu-HU" sz="1500" i="1" dirty="0"/>
          </a:p>
          <a:p>
            <a:pPr marL="68580" indent="-68580">
              <a:lnSpc>
                <a:spcPct val="80000"/>
              </a:lnSpc>
              <a:buFont typeface="Tw Cen MT" panose="020B0602020104020603" pitchFamily="34" charset="0"/>
              <a:buChar char=" "/>
              <a:defRPr/>
            </a:pPr>
            <a:r>
              <a:rPr lang="hu-HU" altLang="hu-HU" sz="1500" i="1" dirty="0"/>
              <a:t>b) </a:t>
            </a:r>
            <a:r>
              <a:rPr lang="hu-HU" altLang="hu-HU" sz="1500" dirty="0"/>
              <a:t>a polgári védelem alkalmazottja</a:t>
            </a:r>
            <a:endParaRPr lang="hu-HU" altLang="hu-HU" sz="1500" i="1" dirty="0"/>
          </a:p>
          <a:p>
            <a:pPr marL="68580" indent="-68580">
              <a:lnSpc>
                <a:spcPct val="80000"/>
              </a:lnSpc>
              <a:buFont typeface="Tw Cen MT" panose="020B0602020104020603" pitchFamily="34" charset="0"/>
              <a:buChar char=" "/>
              <a:defRPr/>
            </a:pPr>
            <a:r>
              <a:rPr lang="hu-HU" altLang="hu-HU" sz="1500" i="1" dirty="0"/>
              <a:t>c)</a:t>
            </a:r>
            <a:r>
              <a:rPr lang="hu-HU" altLang="hu-HU" sz="1500" dirty="0"/>
              <a:t> a polgárőr,  </a:t>
            </a:r>
            <a:endParaRPr lang="hu-HU" altLang="hu-HU" sz="1500" dirty="0">
              <a:solidFill>
                <a:srgbClr val="FF0000"/>
              </a:solidFill>
            </a:endParaRPr>
          </a:p>
          <a:p>
            <a:pPr marL="68580" indent="-68580">
              <a:lnSpc>
                <a:spcPct val="80000"/>
              </a:lnSpc>
              <a:buFont typeface="Tw Cen MT" panose="020B0602020104020603" pitchFamily="34" charset="0"/>
              <a:buChar char=" "/>
              <a:defRPr/>
            </a:pPr>
            <a:r>
              <a:rPr lang="hu-HU" altLang="hu-HU" sz="1500" i="1" dirty="0"/>
              <a:t>d) </a:t>
            </a:r>
            <a:r>
              <a:rPr lang="hu-HU" altLang="hu-HU" sz="1500" dirty="0"/>
              <a:t>egyházi személy,</a:t>
            </a:r>
            <a:endParaRPr lang="hu-HU" altLang="hu-HU" sz="1500" i="1" dirty="0"/>
          </a:p>
          <a:p>
            <a:pPr marL="68580" indent="-68580">
              <a:lnSpc>
                <a:spcPct val="80000"/>
              </a:lnSpc>
              <a:buFont typeface="Tw Cen MT" panose="020B0602020104020603" pitchFamily="34" charset="0"/>
              <a:buChar char=" "/>
              <a:defRPr/>
            </a:pPr>
            <a:r>
              <a:rPr lang="hu-HU" altLang="hu-HU" sz="1500" i="1" dirty="0"/>
              <a:t>e)</a:t>
            </a:r>
            <a:r>
              <a:rPr lang="hu-HU" altLang="hu-HU" sz="1500" dirty="0"/>
              <a:t> a bírósági vagy más hatósági eljárásban a védő, a jogi képviselő, a szakértő</a:t>
            </a:r>
          </a:p>
          <a:p>
            <a:pPr marL="68580" indent="-68580">
              <a:lnSpc>
                <a:spcPct val="80000"/>
              </a:lnSpc>
              <a:buFont typeface="Tw Cen MT" panose="020B0602020104020603" pitchFamily="34" charset="0"/>
              <a:buChar char=" "/>
              <a:defRPr/>
            </a:pPr>
            <a:r>
              <a:rPr lang="hu-HU" altLang="hu-HU" sz="1500" i="1" dirty="0"/>
              <a:t>f)</a:t>
            </a:r>
            <a:r>
              <a:rPr lang="hu-HU" altLang="hu-HU" sz="1500" dirty="0"/>
              <a:t> az egészségügyi dolgozó </a:t>
            </a:r>
          </a:p>
          <a:p>
            <a:pPr marL="68580" indent="-68580">
              <a:lnSpc>
                <a:spcPct val="80000"/>
              </a:lnSpc>
              <a:buFont typeface="Tw Cen MT" panose="020B0602020104020603" pitchFamily="34" charset="0"/>
              <a:buChar char=" "/>
              <a:defRPr/>
            </a:pPr>
            <a:r>
              <a:rPr lang="hu-HU" altLang="hu-HU" sz="1500" i="1" dirty="0"/>
              <a:t>g)</a:t>
            </a:r>
            <a:r>
              <a:rPr lang="hu-HU" altLang="hu-HU" sz="1500" dirty="0"/>
              <a:t> mentős</a:t>
            </a:r>
            <a:endParaRPr lang="hu-HU" altLang="hu-HU" sz="1500" i="1" dirty="0"/>
          </a:p>
          <a:p>
            <a:pPr marL="68580" indent="-68580">
              <a:lnSpc>
                <a:spcPct val="80000"/>
              </a:lnSpc>
              <a:buFont typeface="Tw Cen MT" panose="020B0602020104020603" pitchFamily="34" charset="0"/>
              <a:buChar char=" "/>
              <a:defRPr/>
            </a:pPr>
            <a:r>
              <a:rPr lang="hu-HU" altLang="hu-HU" sz="1500" i="1" dirty="0"/>
              <a:t>h) </a:t>
            </a:r>
            <a:r>
              <a:rPr lang="hu-HU" altLang="hu-HU" sz="1500" dirty="0"/>
              <a:t>tűzoltó</a:t>
            </a:r>
            <a:endParaRPr lang="hu-HU" altLang="hu-HU" sz="1500" i="1" dirty="0"/>
          </a:p>
          <a:p>
            <a:pPr marL="68580" indent="-68580">
              <a:lnSpc>
                <a:spcPct val="80000"/>
              </a:lnSpc>
              <a:buFont typeface="Tw Cen MT" panose="020B0602020104020603" pitchFamily="34" charset="0"/>
              <a:buChar char=" "/>
              <a:defRPr/>
            </a:pPr>
            <a:r>
              <a:rPr lang="hu-HU" altLang="hu-HU" sz="1500" i="1" dirty="0"/>
              <a:t>i)</a:t>
            </a:r>
            <a:r>
              <a:rPr lang="hu-HU" altLang="hu-HU" sz="1500" dirty="0"/>
              <a:t> pedagógus</a:t>
            </a:r>
            <a:endParaRPr lang="hu-HU" altLang="hu-HU" sz="1500" i="1" dirty="0"/>
          </a:p>
          <a:p>
            <a:pPr marL="68580" indent="-68580">
              <a:lnSpc>
                <a:spcPct val="80000"/>
              </a:lnSpc>
              <a:buFont typeface="Tw Cen MT" panose="020B0602020104020603" pitchFamily="34" charset="0"/>
              <a:buChar char=" "/>
              <a:defRPr/>
            </a:pPr>
            <a:r>
              <a:rPr lang="hu-HU" altLang="hu-HU" sz="1500" i="1" dirty="0"/>
              <a:t>j)</a:t>
            </a:r>
            <a:r>
              <a:rPr lang="hu-HU" altLang="hu-HU" sz="1500" dirty="0"/>
              <a:t> gyermekvédő</a:t>
            </a:r>
            <a:endParaRPr lang="hu-HU" altLang="hu-HU" sz="1500" i="1" dirty="0"/>
          </a:p>
          <a:p>
            <a:pPr marL="68580" indent="-68580">
              <a:lnSpc>
                <a:spcPct val="80000"/>
              </a:lnSpc>
              <a:buFont typeface="Tw Cen MT" panose="020B0602020104020603" pitchFamily="34" charset="0"/>
              <a:buChar char=" "/>
              <a:defRPr/>
            </a:pPr>
            <a:r>
              <a:rPr lang="hu-HU" altLang="hu-HU" sz="1500" i="1" dirty="0"/>
              <a:t>K-m)</a:t>
            </a:r>
            <a:r>
              <a:rPr lang="hu-HU" altLang="hu-HU" sz="1500" dirty="0"/>
              <a:t> erdész, vadász, vadőr, halőr</a:t>
            </a:r>
            <a:endParaRPr lang="hu-HU" altLang="hu-HU" sz="1500" i="1" dirty="0"/>
          </a:p>
          <a:p>
            <a:pPr marL="68580" indent="-68580">
              <a:lnSpc>
                <a:spcPct val="80000"/>
              </a:lnSpc>
              <a:buFont typeface="Tw Cen MT" panose="020B0602020104020603" pitchFamily="34" charset="0"/>
              <a:buChar char=" "/>
              <a:defRPr/>
            </a:pPr>
            <a:r>
              <a:rPr lang="hu-HU" altLang="hu-HU" sz="1500" i="1" dirty="0"/>
              <a:t>n)</a:t>
            </a:r>
            <a:r>
              <a:rPr lang="hu-HU" altLang="hu-HU" sz="1500" dirty="0"/>
              <a:t> vonat, közforgalmú  villamos, busz, troli, METRO vezetője</a:t>
            </a:r>
          </a:p>
          <a:p>
            <a:pPr marL="68580" indent="-68580">
              <a:lnSpc>
                <a:spcPct val="80000"/>
              </a:lnSpc>
              <a:buFont typeface="Tw Cen MT" panose="020B0602020104020603" pitchFamily="34" charset="0"/>
              <a:buChar char=" "/>
              <a:defRPr/>
            </a:pPr>
            <a:r>
              <a:rPr lang="hu-HU" altLang="hu-HU" sz="1500" i="1" dirty="0"/>
              <a:t>ellenőre, jegyvizsgálója</a:t>
            </a:r>
          </a:p>
          <a:p>
            <a:pPr marL="68580" indent="-68580">
              <a:lnSpc>
                <a:spcPct val="80000"/>
              </a:lnSpc>
              <a:buFont typeface="Tw Cen MT" panose="020B0602020104020603" pitchFamily="34" charset="0"/>
              <a:buChar char=" "/>
              <a:defRPr/>
            </a:pPr>
            <a:r>
              <a:rPr lang="hu-HU" altLang="hu-HU" sz="1500" i="1" dirty="0"/>
              <a:t>o) postás</a:t>
            </a:r>
          </a:p>
        </p:txBody>
      </p:sp>
      <p:sp>
        <p:nvSpPr>
          <p:cNvPr id="2" name="Tartalom helye 1">
            <a:extLst>
              <a:ext uri="{FF2B5EF4-FFF2-40B4-BE49-F238E27FC236}">
                <a16:creationId xmlns:a16="http://schemas.microsoft.com/office/drawing/2014/main" id="{5237BDCE-3B5E-AE80-9E42-70A18076E49E}"/>
              </a:ext>
            </a:extLst>
          </p:cNvPr>
          <p:cNvSpPr>
            <a:spLocks noGrp="1"/>
          </p:cNvSpPr>
          <p:nvPr>
            <p:ph sz="half" idx="2"/>
          </p:nvPr>
        </p:nvSpPr>
        <p:spPr>
          <a:xfrm>
            <a:off x="6016626" y="2571750"/>
            <a:ext cx="3565525" cy="3017838"/>
          </a:xfrm>
        </p:spPr>
        <p:txBody>
          <a:bodyPr>
            <a:normAutofit fontScale="70000" lnSpcReduction="20000"/>
          </a:bodyPr>
          <a:lstStyle/>
          <a:p>
            <a:pPr>
              <a:defRPr/>
            </a:pPr>
            <a:r>
              <a:rPr lang="hu-HU" dirty="0">
                <a:solidFill>
                  <a:schemeClr val="accent1">
                    <a:lumMod val="75000"/>
                  </a:schemeClr>
                </a:solidFill>
              </a:rPr>
              <a:t>p) iskolaőr</a:t>
            </a:r>
          </a:p>
          <a:p>
            <a:pPr>
              <a:defRPr/>
            </a:pPr>
            <a:r>
              <a:rPr lang="hu-HU" dirty="0">
                <a:solidFill>
                  <a:schemeClr val="accent1">
                    <a:lumMod val="75000"/>
                  </a:schemeClr>
                </a:solidFill>
              </a:rPr>
              <a:t>q) fegyveres biztonsági őr</a:t>
            </a:r>
          </a:p>
          <a:p>
            <a:pPr>
              <a:defRPr/>
            </a:pPr>
            <a:r>
              <a:rPr lang="hu-HU" dirty="0">
                <a:solidFill>
                  <a:schemeClr val="accent1">
                    <a:lumMod val="75000"/>
                  </a:schemeClr>
                </a:solidFill>
              </a:rPr>
              <a:t>r) parkolóőr</a:t>
            </a:r>
          </a:p>
          <a:p>
            <a:pPr>
              <a:defRPr/>
            </a:pPr>
            <a:r>
              <a:rPr lang="hu-HU" dirty="0">
                <a:solidFill>
                  <a:schemeClr val="accent1">
                    <a:lumMod val="75000"/>
                  </a:schemeClr>
                </a:solidFill>
              </a:rPr>
              <a:t>(2020. LXXIV. tv.)</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ím 1">
            <a:extLst>
              <a:ext uri="{FF2B5EF4-FFF2-40B4-BE49-F238E27FC236}">
                <a16:creationId xmlns:a16="http://schemas.microsoft.com/office/drawing/2014/main" id="{376286D0-1DED-768A-59DB-6177F0036DD0}"/>
              </a:ext>
            </a:extLst>
          </p:cNvPr>
          <p:cNvSpPr>
            <a:spLocks noGrp="1"/>
          </p:cNvSpPr>
          <p:nvPr>
            <p:ph type="title"/>
          </p:nvPr>
        </p:nvSpPr>
        <p:spPr/>
        <p:txBody>
          <a:bodyPr/>
          <a:lstStyle/>
          <a:p>
            <a:pPr eaLnBrk="1" hangingPunct="1"/>
            <a:r>
              <a:rPr lang="hu-HU" altLang="hu-HU"/>
              <a:t>Ismétlés – figyelemfelhívás!</a:t>
            </a:r>
          </a:p>
        </p:txBody>
      </p:sp>
      <p:sp>
        <p:nvSpPr>
          <p:cNvPr id="75779" name="Tartalom helye 2">
            <a:extLst>
              <a:ext uri="{FF2B5EF4-FFF2-40B4-BE49-F238E27FC236}">
                <a16:creationId xmlns:a16="http://schemas.microsoft.com/office/drawing/2014/main" id="{F039FA45-D4DB-300E-D3EB-404FB876E225}"/>
              </a:ext>
            </a:extLst>
          </p:cNvPr>
          <p:cNvSpPr>
            <a:spLocks noGrp="1" noChangeArrowheads="1"/>
          </p:cNvSpPr>
          <p:nvPr>
            <p:ph idx="1"/>
          </p:nvPr>
        </p:nvSpPr>
        <p:spPr>
          <a:xfrm>
            <a:off x="2209801" y="2095501"/>
            <a:ext cx="7764463" cy="4429125"/>
          </a:xfrm>
        </p:spPr>
        <p:txBody>
          <a:bodyPr>
            <a:normAutofit fontScale="85000" lnSpcReduction="10000"/>
          </a:bodyPr>
          <a:lstStyle/>
          <a:p>
            <a:pPr>
              <a:defRPr/>
            </a:pPr>
            <a:r>
              <a:rPr lang="hu-HU" altLang="hu-HU" sz="1700" b="1" dirty="0"/>
              <a:t>A gyermekkor (mint büntethetőséget kizáró ok az Általános részben)</a:t>
            </a:r>
          </a:p>
          <a:p>
            <a:pPr>
              <a:defRPr/>
            </a:pPr>
            <a:r>
              <a:rPr lang="hu-HU" altLang="hu-HU" sz="1700" b="1" dirty="0"/>
              <a:t>16. §</a:t>
            </a:r>
            <a:r>
              <a:rPr lang="hu-HU" altLang="hu-HU" sz="1700" b="1" baseline="30000" dirty="0"/>
              <a:t> *  </a:t>
            </a:r>
            <a:r>
              <a:rPr lang="hu-HU" altLang="hu-HU" sz="1700" b="1" dirty="0"/>
              <a:t> </a:t>
            </a:r>
            <a:r>
              <a:rPr lang="hu-HU" altLang="hu-HU" sz="1700" dirty="0"/>
              <a:t>Nem büntethető, aki a büntetendő cselekmény elkövetésekor a tizennegyedik életévét nem töltötte be, kivéve</a:t>
            </a:r>
          </a:p>
          <a:p>
            <a:pPr>
              <a:defRPr/>
            </a:pPr>
            <a:r>
              <a:rPr lang="hu-HU" altLang="hu-HU" sz="1700" i="1" dirty="0"/>
              <a:t>a) </a:t>
            </a:r>
            <a:r>
              <a:rPr lang="hu-HU" altLang="hu-HU" sz="1700" dirty="0"/>
              <a:t>az emberölés [160. § (1)-(2) bekezdés],</a:t>
            </a:r>
          </a:p>
          <a:p>
            <a:pPr>
              <a:defRPr/>
            </a:pPr>
            <a:r>
              <a:rPr lang="hu-HU" altLang="hu-HU" sz="1700" i="1" dirty="0"/>
              <a:t>b) </a:t>
            </a:r>
            <a:r>
              <a:rPr lang="hu-HU" altLang="hu-HU" sz="1700" dirty="0"/>
              <a:t>az erős felindulásban elkövetett emberölés (161. §),</a:t>
            </a:r>
          </a:p>
          <a:p>
            <a:pPr>
              <a:defRPr/>
            </a:pPr>
            <a:r>
              <a:rPr lang="hu-HU" altLang="hu-HU" sz="1700" i="1" dirty="0"/>
              <a:t>c) </a:t>
            </a:r>
            <a:r>
              <a:rPr lang="hu-HU" altLang="hu-HU" sz="1700" dirty="0"/>
              <a:t>a testi sértés [164. § (8) bekezdés],</a:t>
            </a:r>
          </a:p>
          <a:p>
            <a:pPr>
              <a:defRPr/>
            </a:pPr>
            <a:r>
              <a:rPr lang="hu-HU" altLang="hu-HU" sz="1700" i="1" dirty="0">
                <a:solidFill>
                  <a:srgbClr val="FF0000"/>
                </a:solidFill>
              </a:rPr>
              <a:t>d) </a:t>
            </a:r>
            <a:r>
              <a:rPr lang="hu-HU" altLang="hu-HU" sz="1700" dirty="0">
                <a:solidFill>
                  <a:srgbClr val="FF0000"/>
                </a:solidFill>
              </a:rPr>
              <a:t>a hivatalos személy elleni erőszak [310. § (1)-(3) bekezdés],</a:t>
            </a:r>
          </a:p>
          <a:p>
            <a:pPr>
              <a:defRPr/>
            </a:pPr>
            <a:r>
              <a:rPr lang="hu-HU" altLang="hu-HU" sz="1700" i="1" dirty="0">
                <a:solidFill>
                  <a:srgbClr val="FF0000"/>
                </a:solidFill>
              </a:rPr>
              <a:t>e) </a:t>
            </a:r>
            <a:r>
              <a:rPr lang="hu-HU" altLang="hu-HU" sz="1700" dirty="0">
                <a:solidFill>
                  <a:srgbClr val="FF0000"/>
                </a:solidFill>
              </a:rPr>
              <a:t>a közfeladatot ellátó személy elleni erőszak [311. §, ha a 310. § (1)-(3) bekezdése szerint minősül],</a:t>
            </a:r>
          </a:p>
          <a:p>
            <a:pPr>
              <a:defRPr/>
            </a:pPr>
            <a:r>
              <a:rPr lang="hu-HU" altLang="hu-HU" sz="1700" i="1" dirty="0">
                <a:solidFill>
                  <a:srgbClr val="FF0000"/>
                </a:solidFill>
              </a:rPr>
              <a:t>f) </a:t>
            </a:r>
            <a:r>
              <a:rPr lang="hu-HU" altLang="hu-HU" sz="1700" dirty="0">
                <a:solidFill>
                  <a:srgbClr val="FF0000"/>
                </a:solidFill>
              </a:rPr>
              <a:t>a hivatalos személy vagy közfeladatot ellátó személy támogatója elleni erőszak [312. §, ha a 310. § (1)-(3) bekezdése szerint minősül],</a:t>
            </a:r>
          </a:p>
          <a:p>
            <a:pPr>
              <a:defRPr/>
            </a:pPr>
            <a:r>
              <a:rPr lang="hu-HU" altLang="hu-HU" sz="1700" i="1" dirty="0"/>
              <a:t>g) </a:t>
            </a:r>
            <a:r>
              <a:rPr lang="hu-HU" altLang="hu-HU" sz="1700" dirty="0"/>
              <a:t>a terrorcselekmény [314. § (1)-(2) bekezdés],</a:t>
            </a:r>
          </a:p>
          <a:p>
            <a:pPr>
              <a:defRPr/>
            </a:pPr>
            <a:r>
              <a:rPr lang="hu-HU" altLang="hu-HU" sz="1700" i="1" dirty="0"/>
              <a:t>h) </a:t>
            </a:r>
            <a:r>
              <a:rPr lang="hu-HU" altLang="hu-HU" sz="1700" dirty="0"/>
              <a:t>a rablás [365. § (1)-(4) bekezdés], és</a:t>
            </a:r>
          </a:p>
          <a:p>
            <a:pPr>
              <a:defRPr/>
            </a:pPr>
            <a:r>
              <a:rPr lang="hu-HU" altLang="hu-HU" sz="1700" i="1" dirty="0"/>
              <a:t>i) </a:t>
            </a:r>
            <a:r>
              <a:rPr lang="hu-HU" altLang="hu-HU" sz="1700" dirty="0"/>
              <a:t>a kifosztás [366. § (2)-(3) bekezdés]</a:t>
            </a:r>
          </a:p>
          <a:p>
            <a:pPr>
              <a:defRPr/>
            </a:pPr>
            <a:r>
              <a:rPr lang="hu-HU" altLang="hu-HU" sz="1700" dirty="0"/>
              <a:t>elkövetőjét, ha a bűncselekmény elkövetésekor a tizenkettedik életévét betöltötte, és az elkövetéskor rendelkezett a bűncselekmény következményeinek felismeréséhez szükséges belátással.</a:t>
            </a:r>
          </a:p>
          <a:p>
            <a:pPr>
              <a:defRPr/>
            </a:pPr>
            <a:endParaRPr lang="hu-HU" altLang="hu-HU"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a:extLst>
              <a:ext uri="{FF2B5EF4-FFF2-40B4-BE49-F238E27FC236}">
                <a16:creationId xmlns:a16="http://schemas.microsoft.com/office/drawing/2014/main" id="{70390D77-1E12-BE1B-F8D9-A1CDFEF483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8350" y="1646238"/>
            <a:ext cx="4217988" cy="383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5">
            <a:extLst>
              <a:ext uri="{FF2B5EF4-FFF2-40B4-BE49-F238E27FC236}">
                <a16:creationId xmlns:a16="http://schemas.microsoft.com/office/drawing/2014/main" id="{7849FBBB-B503-6993-DC31-D5ED1967B673}"/>
              </a:ext>
            </a:extLst>
          </p:cNvPr>
          <p:cNvSpPr>
            <a:spLocks noGrp="1"/>
          </p:cNvSpPr>
          <p:nvPr>
            <p:ph type="title"/>
          </p:nvPr>
        </p:nvSpPr>
        <p:spPr>
          <a:xfrm>
            <a:off x="3009900" y="1063626"/>
            <a:ext cx="6172200" cy="638175"/>
          </a:xfrm>
        </p:spPr>
        <p:txBody>
          <a:bodyPr>
            <a:normAutofit fontScale="90000"/>
          </a:bodyPr>
          <a:lstStyle/>
          <a:p>
            <a:pPr>
              <a:defRPr/>
            </a:pPr>
            <a:r>
              <a:rPr lang="hu-HU" altLang="hu-HU">
                <a:solidFill>
                  <a:schemeClr val="tx1">
                    <a:lumMod val="95000"/>
                    <a:lumOff val="5000"/>
                  </a:schemeClr>
                </a:solidFill>
              </a:rPr>
              <a:t>Bántalmazás hivatalos eljárásban</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8E11344A-CE23-B79D-1785-F26EBE3EEE53}"/>
              </a:ext>
            </a:extLst>
          </p:cNvPr>
          <p:cNvSpPr>
            <a:spLocks noGrp="1"/>
          </p:cNvSpPr>
          <p:nvPr>
            <p:ph type="title"/>
          </p:nvPr>
        </p:nvSpPr>
        <p:spPr>
          <a:xfrm>
            <a:off x="1773716" y="1063625"/>
            <a:ext cx="7408384" cy="692150"/>
          </a:xfrm>
        </p:spPr>
        <p:txBody>
          <a:bodyPr>
            <a:normAutofit fontScale="90000"/>
          </a:bodyPr>
          <a:lstStyle/>
          <a:p>
            <a:pPr>
              <a:defRPr/>
            </a:pPr>
            <a:r>
              <a:rPr lang="hu-HU" altLang="hu-HU" dirty="0">
                <a:solidFill>
                  <a:schemeClr val="tx1">
                    <a:lumMod val="95000"/>
                    <a:lumOff val="5000"/>
                  </a:schemeClr>
                </a:solidFill>
              </a:rPr>
              <a:t>Bántalmazás hivatalos eljárásban</a:t>
            </a:r>
          </a:p>
        </p:txBody>
      </p:sp>
      <p:sp>
        <p:nvSpPr>
          <p:cNvPr id="14339" name="Rectangle 3">
            <a:extLst>
              <a:ext uri="{FF2B5EF4-FFF2-40B4-BE49-F238E27FC236}">
                <a16:creationId xmlns:a16="http://schemas.microsoft.com/office/drawing/2014/main" id="{E1D51DA5-F03E-360D-68DF-37F17EEACDD0}"/>
              </a:ext>
            </a:extLst>
          </p:cNvPr>
          <p:cNvSpPr>
            <a:spLocks noGrp="1"/>
          </p:cNvSpPr>
          <p:nvPr>
            <p:ph type="body" idx="1"/>
          </p:nvPr>
        </p:nvSpPr>
        <p:spPr>
          <a:xfrm>
            <a:off x="3009900" y="1808164"/>
            <a:ext cx="6172200" cy="4192587"/>
          </a:xfrm>
        </p:spPr>
        <p:txBody>
          <a:bodyPr>
            <a:normAutofit lnSpcReduction="10000"/>
          </a:bodyPr>
          <a:lstStyle/>
          <a:p>
            <a:pPr marL="457200" indent="-457200">
              <a:buNone/>
            </a:pPr>
            <a:r>
              <a:rPr lang="hu-HU" altLang="hu-HU" sz="1800"/>
              <a:t>301. § (1) Az a hivatalos személy, aki eljárása során mást tettleg bántalmaz, bűntett miatt egy évtől öt évig terjedő szabadságvesztéssel büntetendő.</a:t>
            </a:r>
          </a:p>
          <a:p>
            <a:pPr marL="457200" indent="-457200">
              <a:buNone/>
            </a:pPr>
            <a:r>
              <a:rPr lang="hu-HU" altLang="hu-HU" sz="1800"/>
              <a:t>            (2) A büntetés két évtől nyolc évig terjedő szabadságvesztés, ha az (1) bekezdésben meghatározott bűncselekményt csoportosan követik el.</a:t>
            </a:r>
          </a:p>
          <a:p>
            <a:pPr marL="457200" indent="-457200">
              <a:buNone/>
            </a:pPr>
            <a:r>
              <a:rPr lang="hu-HU" altLang="hu-HU" sz="1800"/>
              <a:t>            (3) Aki bántalmazás hivatalos eljárásban bűncselekményre irányuló előkészületet követ el, vétség miatt egy évig terjedő szabadságvesztéssel büntetendő.</a:t>
            </a:r>
          </a:p>
          <a:p>
            <a:pPr marL="457200" indent="-457200">
              <a:buNone/>
            </a:pPr>
            <a:r>
              <a:rPr lang="hu-HU" altLang="hu-HU" sz="1800"/>
              <a:t>           (4) Korlátlanul enyhíthető annak a büntetése, aki a (2) bekezdésben meghatározott bűncselekmény elkövetésének körülményeit a vádirat benyújtásáig a hatóság előtt feltárja.</a:t>
            </a:r>
          </a:p>
          <a:p>
            <a:pPr marL="457200" indent="-457200">
              <a:buNone/>
            </a:pPr>
            <a:r>
              <a:rPr lang="hu-HU" altLang="hu-HU" sz="2100">
                <a:solidFill>
                  <a:srgbClr val="D23010"/>
                </a:solidFill>
              </a:rPr>
              <a:t>UGYANÚGY KÖZFELADAT  ELLÁTÁSA SORÁN IS (302. §) – kivéve orvos, pedagógus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23166A6C-7395-3697-0443-5D3EF4E6ABD6}"/>
              </a:ext>
            </a:extLst>
          </p:cNvPr>
          <p:cNvSpPr>
            <a:spLocks noGrp="1" noChangeArrowheads="1"/>
          </p:cNvSpPr>
          <p:nvPr>
            <p:ph type="ctrTitle"/>
          </p:nvPr>
        </p:nvSpPr>
        <p:spPr>
          <a:xfrm>
            <a:off x="2209800" y="404814"/>
            <a:ext cx="7702550" cy="2879725"/>
          </a:xfrm>
        </p:spPr>
        <p:txBody>
          <a:bodyPr/>
          <a:lstStyle/>
          <a:p>
            <a:pPr eaLnBrk="1" fontAlgn="auto" hangingPunct="1">
              <a:spcAft>
                <a:spcPts val="0"/>
              </a:spcAft>
              <a:defRPr/>
            </a:pPr>
            <a:br>
              <a:rPr lang="hu-HU" altLang="hu-HU" sz="4000" dirty="0"/>
            </a:br>
            <a:br>
              <a:rPr lang="hu-HU" altLang="hu-HU" sz="4000" dirty="0"/>
            </a:br>
            <a:br>
              <a:rPr lang="hu-HU" altLang="hu-HU" sz="4000" dirty="0"/>
            </a:br>
            <a:br>
              <a:rPr lang="hu-HU" altLang="hu-HU" sz="4000" dirty="0"/>
            </a:br>
            <a:r>
              <a:rPr lang="hu-HU" altLang="hu-HU" sz="4000" dirty="0"/>
              <a:t>Minősített adattal visszaélés (265. §)</a:t>
            </a:r>
            <a:br>
              <a:rPr lang="hu-HU" altLang="hu-HU" sz="4000" dirty="0"/>
            </a:br>
            <a:br>
              <a:rPr lang="hu-HU" altLang="hu-HU" sz="4000" dirty="0"/>
            </a:br>
            <a:r>
              <a:rPr lang="hu-HU" altLang="hu-HU" sz="4000" dirty="0"/>
              <a:t>Igazságszolgáltatás elleni bűncselekmények(Btk. XXV. fejezet  268 § -289.§</a:t>
            </a:r>
            <a:br>
              <a:rPr lang="hu-HU" altLang="hu-HU" sz="4000" dirty="0"/>
            </a:br>
            <a:br>
              <a:rPr lang="hu-HU" altLang="hu-HU" sz="4000" dirty="0"/>
            </a:br>
            <a:endParaRPr lang="hu-HU" altLang="hu-HU" sz="4000" dirty="0"/>
          </a:p>
        </p:txBody>
      </p:sp>
      <p:sp>
        <p:nvSpPr>
          <p:cNvPr id="10243" name="Rectangle 3">
            <a:extLst>
              <a:ext uri="{FF2B5EF4-FFF2-40B4-BE49-F238E27FC236}">
                <a16:creationId xmlns:a16="http://schemas.microsoft.com/office/drawing/2014/main" id="{4B63602C-CB90-7BFC-CE77-690A2C34E5AD}"/>
              </a:ext>
            </a:extLst>
          </p:cNvPr>
          <p:cNvSpPr>
            <a:spLocks noGrp="1" noChangeArrowheads="1"/>
          </p:cNvSpPr>
          <p:nvPr>
            <p:ph type="subTitle" idx="1"/>
          </p:nvPr>
        </p:nvSpPr>
        <p:spPr>
          <a:xfrm>
            <a:off x="2895600" y="5013325"/>
            <a:ext cx="6400800" cy="1295400"/>
          </a:xfrm>
        </p:spPr>
        <p:txBody>
          <a:bodyPr rtlCol="0"/>
          <a:lstStyle/>
          <a:p>
            <a:pPr eaLnBrk="1" fontAlgn="auto" hangingPunct="1">
              <a:spcAft>
                <a:spcPts val="0"/>
              </a:spcAft>
              <a:defRPr/>
            </a:pPr>
            <a:endParaRPr lang="hu-HU" altLang="hu-HU" sz="1600"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CCAEAB45-DFEE-9018-E8B1-E776047A5B57}"/>
              </a:ext>
            </a:extLst>
          </p:cNvPr>
          <p:cNvSpPr>
            <a:spLocks noGrp="1"/>
          </p:cNvSpPr>
          <p:nvPr>
            <p:ph type="title"/>
          </p:nvPr>
        </p:nvSpPr>
        <p:spPr/>
        <p:txBody>
          <a:bodyPr/>
          <a:lstStyle/>
          <a:p>
            <a:pPr>
              <a:defRPr/>
            </a:pPr>
            <a:r>
              <a:rPr lang="hu-HU" altLang="hu-HU">
                <a:solidFill>
                  <a:schemeClr val="tx1">
                    <a:lumMod val="95000"/>
                    <a:lumOff val="5000"/>
                  </a:schemeClr>
                </a:solidFill>
              </a:rPr>
              <a:t>A strasbourgi gyakorlat</a:t>
            </a:r>
          </a:p>
        </p:txBody>
      </p:sp>
      <p:sp>
        <p:nvSpPr>
          <p:cNvPr id="15363" name="Rectangle 3">
            <a:extLst>
              <a:ext uri="{FF2B5EF4-FFF2-40B4-BE49-F238E27FC236}">
                <a16:creationId xmlns:a16="http://schemas.microsoft.com/office/drawing/2014/main" id="{F6A0FB97-9F4A-55C0-F761-1E382FFA294F}"/>
              </a:ext>
            </a:extLst>
          </p:cNvPr>
          <p:cNvSpPr>
            <a:spLocks noGrp="1"/>
          </p:cNvSpPr>
          <p:nvPr>
            <p:ph type="body" idx="1"/>
          </p:nvPr>
        </p:nvSpPr>
        <p:spPr/>
        <p:txBody>
          <a:bodyPr/>
          <a:lstStyle/>
          <a:p>
            <a:pPr eaLnBrk="1" hangingPunct="1">
              <a:lnSpc>
                <a:spcPct val="80000"/>
              </a:lnSpc>
            </a:pPr>
            <a:r>
              <a:rPr lang="hu-HU" altLang="hu-HU" sz="2000" i="1"/>
              <a:t>Kmetty Magyarország elleni ügye (2003)</a:t>
            </a:r>
          </a:p>
          <a:p>
            <a:pPr eaLnBrk="1" hangingPunct="1">
              <a:lnSpc>
                <a:spcPct val="80000"/>
              </a:lnSpc>
              <a:buFont typeface="Arial" panose="020B0604020202020204" pitchFamily="34" charset="0"/>
              <a:buNone/>
            </a:pPr>
            <a:r>
              <a:rPr lang="hu-HU" altLang="hu-HU" sz="2000"/>
              <a:t>      A kérelmező, Kmetty Á. szerint előállítása során, 1998 decemberében több rendőr folyamatosan bántalmazta őt, a helyszínen, a rendőrségi gépkocsiban, végül a rendőrség épületében is.</a:t>
            </a:r>
          </a:p>
          <a:p>
            <a:pPr eaLnBrk="1" hangingPunct="1">
              <a:lnSpc>
                <a:spcPct val="80000"/>
              </a:lnSpc>
              <a:buFont typeface="Arial" panose="020B0604020202020204" pitchFamily="34" charset="0"/>
              <a:buNone/>
            </a:pPr>
            <a:r>
              <a:rPr lang="hu-HU" altLang="hu-HU" sz="2000"/>
              <a:t>      Az ítélet szerint nem lehetett egyértelműen kizárni, hogy a panaszos sérülései ellenállása jogszerű leküzdése során keletkeztek, s ezért valóban kínzás áldozatának tekinthető.</a:t>
            </a:r>
          </a:p>
          <a:p>
            <a:pPr eaLnBrk="1" hangingPunct="1">
              <a:lnSpc>
                <a:spcPct val="80000"/>
              </a:lnSpc>
              <a:buFont typeface="Arial" panose="020B0604020202020204" pitchFamily="34" charset="0"/>
              <a:buNone/>
            </a:pPr>
            <a:r>
              <a:rPr lang="hu-HU" altLang="hu-HU" sz="2000"/>
              <a:t>      Mégis megállapították, hogy a magyar hatóságok megsértették az embertelen és megalázó bánásmód tilalmára vonatkozó előírást, mert a panaszt nem kellő alapossággal vizsgálták ki. Azáltal pl. hogy a rendőröket vagy a sérülések tényét rögzítő  orvost a nyomozás során ki sem hallgatták, s a szakértői vizsgálat sem volt teljes, a kérelmezőt megfosztották jogai megfelelő érvényesítésének lehetőségétől</a:t>
            </a:r>
            <a:r>
              <a:rPr lang="hu-HU" altLang="hu-HU"/>
              <a:t>.</a:t>
            </a:r>
          </a:p>
          <a:p>
            <a:pPr eaLnBrk="1" hangingPunct="1">
              <a:lnSpc>
                <a:spcPct val="80000"/>
              </a:lnSpc>
              <a:buFont typeface="Arial" panose="020B0604020202020204" pitchFamily="34" charset="0"/>
              <a:buNone/>
            </a:pPr>
            <a:endParaRPr lang="hu-HU" altLang="hu-HU"/>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10195661-4338-CD01-6D9A-B6D246AFD9D6}"/>
              </a:ext>
            </a:extLst>
          </p:cNvPr>
          <p:cNvSpPr>
            <a:spLocks noGrp="1"/>
          </p:cNvSpPr>
          <p:nvPr>
            <p:ph type="title"/>
          </p:nvPr>
        </p:nvSpPr>
        <p:spPr/>
        <p:txBody>
          <a:bodyPr/>
          <a:lstStyle/>
          <a:p>
            <a:pPr>
              <a:defRPr/>
            </a:pPr>
            <a:r>
              <a:rPr lang="hu-HU" altLang="hu-HU">
                <a:solidFill>
                  <a:schemeClr val="tx1">
                    <a:lumMod val="95000"/>
                    <a:lumOff val="5000"/>
                  </a:schemeClr>
                </a:solidFill>
              </a:rPr>
              <a:t>Kényszervallatás</a:t>
            </a:r>
          </a:p>
        </p:txBody>
      </p:sp>
      <p:sp>
        <p:nvSpPr>
          <p:cNvPr id="16387" name="Rectangle 3">
            <a:extLst>
              <a:ext uri="{FF2B5EF4-FFF2-40B4-BE49-F238E27FC236}">
                <a16:creationId xmlns:a16="http://schemas.microsoft.com/office/drawing/2014/main" id="{BD4A200B-D52E-DD12-5F78-0D08D2DBFF4E}"/>
              </a:ext>
            </a:extLst>
          </p:cNvPr>
          <p:cNvSpPr>
            <a:spLocks noGrp="1"/>
          </p:cNvSpPr>
          <p:nvPr>
            <p:ph type="body" idx="1"/>
          </p:nvPr>
        </p:nvSpPr>
        <p:spPr/>
        <p:txBody>
          <a:bodyPr/>
          <a:lstStyle/>
          <a:p>
            <a:pPr marL="457200" indent="-457200">
              <a:lnSpc>
                <a:spcPct val="80000"/>
              </a:lnSpc>
              <a:buNone/>
            </a:pPr>
            <a:r>
              <a:rPr lang="hu-HU" altLang="hu-HU" sz="1800"/>
              <a:t>303. § (1) Az a hivatalos személy, aki annak érdekében, hogy más vallomást vagy nyilatkozatot tegyen, illetve ne tegyen, erőszakot, fenyegetést, vagy más hasonló módszert alkalmaz, bűntett miatt egy évtől öt évig terjedő szabadságvesztéssel büntetendő.</a:t>
            </a:r>
            <a:endParaRPr lang="hu-HU" altLang="hu-HU" sz="1800" b="1"/>
          </a:p>
          <a:p>
            <a:pPr marL="457200" indent="-457200">
              <a:lnSpc>
                <a:spcPct val="80000"/>
              </a:lnSpc>
            </a:pPr>
            <a:r>
              <a:rPr lang="hu-HU" altLang="hu-HU" sz="1800"/>
              <a:t>	(2) A büntetés két évtől nyolc évig terjedő szabadságvesztés, ha az (1) bekezdésben meghatározott bűncselekményt csoportosan követik el.</a:t>
            </a:r>
          </a:p>
          <a:p>
            <a:pPr marL="457200" indent="-457200">
              <a:lnSpc>
                <a:spcPct val="80000"/>
              </a:lnSpc>
            </a:pPr>
            <a:r>
              <a:rPr lang="hu-HU" altLang="hu-HU" sz="1800"/>
              <a:t>(3) Aki a kényszervallatásra irányuló előkészületet követ el, vétség miatt két évig terjedő szabadságvesztéssel büntetendő.</a:t>
            </a:r>
          </a:p>
          <a:p>
            <a:pPr marL="457200" indent="-457200">
              <a:lnSpc>
                <a:spcPct val="80000"/>
              </a:lnSpc>
            </a:pPr>
            <a:r>
              <a:rPr lang="hu-HU" altLang="hu-HU" sz="1800"/>
              <a:t>	(4) Korlátlanul enyhíthető annak a büntetése, aki (2) bekezdésben meghatározott bűncselekmény elkövetésének körülményeit a vádirat benyújtásáig a hatóság előtt feltárja.</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FA44E4AF-86BD-43B2-47C3-2DA0599F401A}"/>
              </a:ext>
            </a:extLst>
          </p:cNvPr>
          <p:cNvSpPr>
            <a:spLocks noGrp="1"/>
          </p:cNvSpPr>
          <p:nvPr>
            <p:ph type="title"/>
          </p:nvPr>
        </p:nvSpPr>
        <p:spPr>
          <a:xfrm>
            <a:off x="550843" y="1296989"/>
            <a:ext cx="9031307" cy="511175"/>
          </a:xfrm>
        </p:spPr>
        <p:txBody>
          <a:bodyPr>
            <a:normAutofit fontScale="90000"/>
          </a:bodyPr>
          <a:lstStyle/>
          <a:p>
            <a:pPr>
              <a:defRPr/>
            </a:pPr>
            <a:r>
              <a:rPr lang="hu-HU" altLang="hu-HU" dirty="0">
                <a:solidFill>
                  <a:schemeClr val="tx1">
                    <a:lumMod val="95000"/>
                    <a:lumOff val="5000"/>
                  </a:schemeClr>
                </a:solidFill>
              </a:rPr>
              <a:t>„Más hasonló módszer” fogalma</a:t>
            </a:r>
          </a:p>
        </p:txBody>
      </p:sp>
      <p:sp>
        <p:nvSpPr>
          <p:cNvPr id="81923" name="Rectangle 3">
            <a:extLst>
              <a:ext uri="{FF2B5EF4-FFF2-40B4-BE49-F238E27FC236}">
                <a16:creationId xmlns:a16="http://schemas.microsoft.com/office/drawing/2014/main" id="{786C31FA-2D90-9DD9-13A8-50F85C60EF9D}"/>
              </a:ext>
            </a:extLst>
          </p:cNvPr>
          <p:cNvSpPr>
            <a:spLocks noGrp="1"/>
          </p:cNvSpPr>
          <p:nvPr>
            <p:ph type="body" idx="1"/>
          </p:nvPr>
        </p:nvSpPr>
        <p:spPr>
          <a:xfrm>
            <a:off x="3009900" y="1808163"/>
            <a:ext cx="6172200" cy="4051300"/>
          </a:xfrm>
        </p:spPr>
        <p:txBody>
          <a:bodyPr/>
          <a:lstStyle/>
          <a:p>
            <a:pPr eaLnBrk="1" hangingPunct="1">
              <a:lnSpc>
                <a:spcPct val="80000"/>
              </a:lnSpc>
              <a:buFont typeface="Arial" panose="020B0604020202020204" pitchFamily="34" charset="0"/>
              <a:buNone/>
              <a:defRPr/>
            </a:pPr>
            <a:r>
              <a:rPr lang="hu-HU" altLang="hu-HU" sz="1350" dirty="0"/>
              <a:t>      </a:t>
            </a:r>
            <a:r>
              <a:rPr lang="hu-HU" altLang="hu-HU" sz="1800" dirty="0"/>
              <a:t>„ A vallomás kicsikarása céljából alkalmazott törvénysértő módszerek, fizikai kényszereszközök igénybe vételén kívül számos más kihallgatási metódussal is megvalósíthatók. Ezek </a:t>
            </a:r>
            <a:r>
              <a:rPr lang="hu-HU" altLang="hu-HU" sz="1800" dirty="0" err="1"/>
              <a:t>függnek</a:t>
            </a:r>
            <a:r>
              <a:rPr lang="hu-HU" altLang="hu-HU" sz="1800" dirty="0"/>
              <a:t> az ügy jellegétől, összefüggésben lehetnek az eljárás alá vont személy értelmi képességeivel, szellemi felkészültségével, élettapasztalatával, sőt életkorával is. Nyilvánvaló ugyanis hogy szellemileg elmaradott, könnyen befolyásolható vagy tapasztalatlan, gyermekkorú, fiatalkorú személyekkel szemben már olyan csekélyebb hatású törvényellenes eszköz is alkalmas lehet valótlan vallomás kicsikarására, amely másnál esetleg nem érné el a célját. Az ilyen személyek akarata már testi kényszer nélkül, erőteljes fellépéssel és különböző hátrányok agresszív kilátásba helyezésével is könnyebben megtörhető, és ezek másoknál kisebb ráhatással is rávehetők olyan bűncselekmény beismerésére, melyet nem is valósítottak meg.”</a:t>
            </a:r>
          </a:p>
          <a:p>
            <a:pPr eaLnBrk="1" hangingPunct="1">
              <a:lnSpc>
                <a:spcPct val="80000"/>
              </a:lnSpc>
              <a:buFont typeface="Arial" panose="020B0604020202020204" pitchFamily="34" charset="0"/>
              <a:buNone/>
              <a:defRPr/>
            </a:pPr>
            <a:r>
              <a:rPr lang="hu-HU" altLang="hu-HU" sz="1800" dirty="0"/>
              <a:t>     BH1978.132.</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54DDE69A-2A77-E60B-47F1-810E1C223B17}"/>
              </a:ext>
            </a:extLst>
          </p:cNvPr>
          <p:cNvSpPr>
            <a:spLocks noGrp="1"/>
          </p:cNvSpPr>
          <p:nvPr>
            <p:ph type="title"/>
          </p:nvPr>
        </p:nvSpPr>
        <p:spPr/>
        <p:txBody>
          <a:bodyPr/>
          <a:lstStyle/>
          <a:p>
            <a:pPr>
              <a:defRPr/>
            </a:pPr>
            <a:r>
              <a:rPr lang="hu-HU" altLang="hu-HU">
                <a:solidFill>
                  <a:schemeClr val="tx1">
                    <a:lumMod val="95000"/>
                    <a:lumOff val="5000"/>
                  </a:schemeClr>
                </a:solidFill>
              </a:rPr>
              <a:t>Jogellenes fogvatartás</a:t>
            </a:r>
          </a:p>
        </p:txBody>
      </p:sp>
      <p:sp>
        <p:nvSpPr>
          <p:cNvPr id="21507" name="Rectangle 3">
            <a:extLst>
              <a:ext uri="{FF2B5EF4-FFF2-40B4-BE49-F238E27FC236}">
                <a16:creationId xmlns:a16="http://schemas.microsoft.com/office/drawing/2014/main" id="{A101BB06-7DE4-FFB9-448D-BA133414C3B4}"/>
              </a:ext>
            </a:extLst>
          </p:cNvPr>
          <p:cNvSpPr>
            <a:spLocks noGrp="1"/>
          </p:cNvSpPr>
          <p:nvPr>
            <p:ph type="body" idx="1"/>
          </p:nvPr>
        </p:nvSpPr>
        <p:spPr/>
        <p:txBody>
          <a:bodyPr/>
          <a:lstStyle/>
          <a:p>
            <a:pPr marL="68263" indent="-68263">
              <a:buNone/>
            </a:pPr>
            <a:r>
              <a:rPr lang="hu-HU" altLang="hu-HU" sz="2100"/>
              <a:t>304. § (1) Az a hivatalos személy, aki eljárása során mást személyi szabadságától jogellenesen megfoszt, bűntett miatt egy évtől öt évig terjedő szabadságvesztéssel büntetendő.</a:t>
            </a:r>
            <a:endParaRPr lang="hu-HU" altLang="hu-HU" sz="2100" b="1"/>
          </a:p>
          <a:p>
            <a:pPr marL="68263" indent="-68263">
              <a:buNone/>
            </a:pPr>
            <a:r>
              <a:rPr lang="hu-HU" altLang="hu-HU" sz="2100"/>
              <a:t>           (2) A büntetés két évtől nyolc évig terjedő szabadságvesztés, ha a jogellenes fogvatartást</a:t>
            </a:r>
            <a:endParaRPr lang="hu-HU" altLang="hu-HU" sz="2100" b="1"/>
          </a:p>
          <a:p>
            <a:pPr marL="68263" indent="-68263">
              <a:buNone/>
            </a:pPr>
            <a:r>
              <a:rPr lang="hu-HU" altLang="hu-HU" sz="2100" i="1"/>
              <a:t>     a) </a:t>
            </a:r>
            <a:r>
              <a:rPr lang="hu-HU" altLang="hu-HU" sz="2100"/>
              <a:t>aljas indokból vagy célból,</a:t>
            </a:r>
            <a:endParaRPr lang="hu-HU" altLang="hu-HU" sz="2100" b="1"/>
          </a:p>
          <a:p>
            <a:pPr marL="68263" indent="-68263">
              <a:buNone/>
            </a:pPr>
            <a:r>
              <a:rPr lang="hu-HU" altLang="hu-HU" sz="2100" i="1"/>
              <a:t>     b) </a:t>
            </a:r>
            <a:r>
              <a:rPr lang="hu-HU" altLang="hu-HU" sz="2100"/>
              <a:t>a sértett sanyargatásával vagy</a:t>
            </a:r>
            <a:endParaRPr lang="hu-HU" altLang="hu-HU" sz="2100" b="1"/>
          </a:p>
          <a:p>
            <a:pPr marL="68263" indent="-68263">
              <a:buNone/>
            </a:pPr>
            <a:r>
              <a:rPr lang="hu-HU" altLang="hu-HU" sz="2100" i="1"/>
              <a:t>     c) </a:t>
            </a:r>
            <a:r>
              <a:rPr lang="hu-HU" altLang="hu-HU" sz="2100"/>
              <a:t>súlyos következményt okozva</a:t>
            </a:r>
            <a:endParaRPr lang="hu-HU" altLang="hu-HU" sz="2100" b="1"/>
          </a:p>
          <a:p>
            <a:pPr marL="68263" indent="-68263">
              <a:buNone/>
            </a:pPr>
            <a:r>
              <a:rPr lang="hu-HU" altLang="hu-HU" sz="2100"/>
              <a:t>     követik el.</a:t>
            </a:r>
            <a:endParaRPr lang="hu-HU" altLang="hu-HU" sz="2100" b="1"/>
          </a:p>
          <a:p>
            <a:pPr marL="68263" indent="-68263">
              <a:buFont typeface="Tw Cen MT" panose="020B0602020104020603" pitchFamily="34" charset="-18"/>
              <a:buChar char=" "/>
            </a:pPr>
            <a:endParaRPr lang="hu-HU" altLang="hu-HU" sz="210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488FEAC3-95B9-BAC4-0DE6-F0D8A710AEEC}"/>
              </a:ext>
            </a:extLst>
          </p:cNvPr>
          <p:cNvSpPr>
            <a:spLocks noGrp="1"/>
          </p:cNvSpPr>
          <p:nvPr>
            <p:ph type="title"/>
          </p:nvPr>
        </p:nvSpPr>
        <p:spPr/>
        <p:txBody>
          <a:bodyPr/>
          <a:lstStyle/>
          <a:p>
            <a:pPr>
              <a:defRPr/>
            </a:pPr>
            <a:r>
              <a:rPr lang="hu-HU" altLang="hu-HU">
                <a:solidFill>
                  <a:schemeClr val="tx1">
                    <a:lumMod val="95000"/>
                    <a:lumOff val="5000"/>
                  </a:schemeClr>
                </a:solidFill>
              </a:rPr>
              <a:t>A „jogos” fogvatartás esetei</a:t>
            </a:r>
          </a:p>
        </p:txBody>
      </p:sp>
      <p:sp>
        <p:nvSpPr>
          <p:cNvPr id="22531" name="Rectangle 3">
            <a:extLst>
              <a:ext uri="{FF2B5EF4-FFF2-40B4-BE49-F238E27FC236}">
                <a16:creationId xmlns:a16="http://schemas.microsoft.com/office/drawing/2014/main" id="{EE93867A-5F5B-4D90-F220-8D09865B8F35}"/>
              </a:ext>
            </a:extLst>
          </p:cNvPr>
          <p:cNvSpPr>
            <a:spLocks noGrp="1"/>
          </p:cNvSpPr>
          <p:nvPr>
            <p:ph type="body" idx="1"/>
          </p:nvPr>
        </p:nvSpPr>
        <p:spPr>
          <a:xfrm>
            <a:off x="3009900" y="2057400"/>
            <a:ext cx="6172200" cy="3640138"/>
          </a:xfrm>
        </p:spPr>
        <p:txBody>
          <a:bodyPr/>
          <a:lstStyle/>
          <a:p>
            <a:pPr eaLnBrk="1" hangingPunct="1">
              <a:buFont typeface="Arial" panose="020B0604020202020204" pitchFamily="34" charset="0"/>
              <a:buNone/>
            </a:pPr>
            <a:r>
              <a:rPr lang="hu-HU" altLang="hu-HU"/>
              <a:t>*</a:t>
            </a:r>
            <a:r>
              <a:rPr lang="hu-HU" altLang="hu-HU" sz="1800">
                <a:latin typeface="Arial" panose="020B0604020202020204" pitchFamily="34" charset="0"/>
              </a:rPr>
              <a:t>Előállítás (Rendőrségi tv.)</a:t>
            </a:r>
          </a:p>
        </p:txBody>
      </p:sp>
      <p:sp>
        <p:nvSpPr>
          <p:cNvPr id="29700" name="Rectangle 4">
            <a:extLst>
              <a:ext uri="{FF2B5EF4-FFF2-40B4-BE49-F238E27FC236}">
                <a16:creationId xmlns:a16="http://schemas.microsoft.com/office/drawing/2014/main" id="{86EC0AE3-C608-BC77-1BAB-D2CD5326C4C7}"/>
              </a:ext>
            </a:extLst>
          </p:cNvPr>
          <p:cNvSpPr>
            <a:spLocks noChangeArrowheads="1"/>
          </p:cNvSpPr>
          <p:nvPr/>
        </p:nvSpPr>
        <p:spPr bwMode="auto">
          <a:xfrm>
            <a:off x="1775520" y="2564606"/>
            <a:ext cx="7848872" cy="3785652"/>
          </a:xfrm>
          <a:prstGeom prst="rect">
            <a:avLst/>
          </a:prstGeom>
          <a:noFill/>
          <a:ln>
            <a:noFill/>
          </a:ln>
          <a:effectLst/>
        </p:spPr>
        <p:txBody>
          <a:bodyPr>
            <a:spAutoFit/>
          </a:bodyPr>
          <a:lstStyle/>
          <a:p>
            <a:pPr>
              <a:defRPr/>
            </a:pPr>
            <a:r>
              <a:rPr lang="hu-HU" dirty="0">
                <a:latin typeface="Arial" charset="0"/>
              </a:rPr>
              <a:t>Rtv.33. § (3) A Rendőrség az előállítással a személyi szabadságot csak a szükséges ideig, de legfeljebb 8</a:t>
            </a:r>
          </a:p>
          <a:p>
            <a:pPr>
              <a:defRPr/>
            </a:pPr>
            <a:r>
              <a:rPr lang="hu-HU" dirty="0">
                <a:latin typeface="Arial" charset="0"/>
              </a:rPr>
              <a:t>órán át korlátozhatja. Ha az előállítás célja még nem valósult meg, indokolt esetben ezt az időtartamot a rendőri</a:t>
            </a:r>
          </a:p>
          <a:p>
            <a:pPr>
              <a:defRPr/>
            </a:pPr>
            <a:r>
              <a:rPr lang="hu-HU" dirty="0">
                <a:latin typeface="Arial" charset="0"/>
              </a:rPr>
              <a:t>szerv vezetője egy alkalommal 4 órával meghosszabbíthatja. Az előállítás időtartamát a rendőri intézkedéskezdetétől kell számítani. </a:t>
            </a:r>
            <a:r>
              <a:rPr lang="hu-HU" i="1" dirty="0">
                <a:latin typeface="Arial" charset="0"/>
              </a:rPr>
              <a:t>(határozat és panaszjog nélkül)</a:t>
            </a:r>
          </a:p>
          <a:p>
            <a:pPr>
              <a:defRPr/>
            </a:pPr>
            <a:endParaRPr lang="hu-HU" i="1" dirty="0">
              <a:latin typeface="Arial" charset="0"/>
            </a:endParaRPr>
          </a:p>
          <a:p>
            <a:pPr>
              <a:defRPr/>
            </a:pPr>
            <a:r>
              <a:rPr lang="hu-HU" dirty="0">
                <a:latin typeface="Arial" charset="0"/>
              </a:rPr>
              <a:t>* Ezt követően szabálysértési vagy bűnügyi őrizet </a:t>
            </a:r>
          </a:p>
          <a:p>
            <a:pPr>
              <a:defRPr/>
            </a:pPr>
            <a:r>
              <a:rPr lang="hu-HU" i="1" dirty="0">
                <a:latin typeface="Arial" charset="0"/>
              </a:rPr>
              <a:t>(  </a:t>
            </a:r>
            <a:r>
              <a:rPr lang="hu-HU" sz="2100" b="1" i="1" dirty="0">
                <a:ln>
                  <a:solidFill>
                    <a:sysClr val="windowText" lastClr="000000"/>
                  </a:solidFill>
                </a:ln>
                <a:latin typeface="Arial" charset="0"/>
              </a:rPr>
              <a:t>72</a:t>
            </a:r>
            <a:r>
              <a:rPr lang="hu-HU" i="1" dirty="0">
                <a:latin typeface="Arial" charset="0"/>
              </a:rPr>
              <a:t> [az AB által elutasított 120] </a:t>
            </a:r>
            <a:r>
              <a:rPr lang="hu-HU" sz="2100" b="1" i="1" dirty="0">
                <a:latin typeface="Arial" charset="0"/>
              </a:rPr>
              <a:t>óra</a:t>
            </a:r>
            <a:r>
              <a:rPr lang="hu-HU" i="1" dirty="0">
                <a:latin typeface="Arial" charset="0"/>
              </a:rPr>
              <a:t>, határozattal, panaszjog mellett)            </a:t>
            </a:r>
            <a:r>
              <a:rPr lang="hu-HU" dirty="0">
                <a:latin typeface="Arial" charset="0"/>
              </a:rPr>
              <a:t>előzetes letartóztatás (1 hónap-hosszabbítható)</a:t>
            </a:r>
          </a:p>
          <a:p>
            <a:pPr>
              <a:defRPr/>
            </a:pPr>
            <a:endParaRPr lang="hu-HU" dirty="0">
              <a:latin typeface="Arial" charset="0"/>
            </a:endParaRPr>
          </a:p>
          <a:p>
            <a:pPr>
              <a:defRPr/>
            </a:pPr>
            <a:endParaRPr lang="hu-HU" sz="2100" dirty="0">
              <a:latin typeface="Arial" charset="0"/>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A2A384AC-59BA-D1C2-96FE-45E080F547BC}"/>
              </a:ext>
            </a:extLst>
          </p:cNvPr>
          <p:cNvSpPr>
            <a:spLocks noGrp="1"/>
          </p:cNvSpPr>
          <p:nvPr>
            <p:ph type="title"/>
          </p:nvPr>
        </p:nvSpPr>
        <p:spPr/>
        <p:txBody>
          <a:bodyPr/>
          <a:lstStyle/>
          <a:p>
            <a:pPr>
              <a:defRPr/>
            </a:pPr>
            <a:r>
              <a:rPr lang="hu-HU" altLang="hu-HU">
                <a:solidFill>
                  <a:schemeClr val="tx1">
                    <a:lumMod val="95000"/>
                    <a:lumOff val="5000"/>
                  </a:schemeClr>
                </a:solidFill>
              </a:rPr>
              <a:t>Hivatali visszaélés</a:t>
            </a:r>
          </a:p>
        </p:txBody>
      </p:sp>
      <p:sp>
        <p:nvSpPr>
          <p:cNvPr id="23555" name="Rectangle 3">
            <a:extLst>
              <a:ext uri="{FF2B5EF4-FFF2-40B4-BE49-F238E27FC236}">
                <a16:creationId xmlns:a16="http://schemas.microsoft.com/office/drawing/2014/main" id="{99452984-61C1-6B80-77DC-BE1F07A37F0C}"/>
              </a:ext>
            </a:extLst>
          </p:cNvPr>
          <p:cNvSpPr>
            <a:spLocks noGrp="1"/>
          </p:cNvSpPr>
          <p:nvPr>
            <p:ph type="body" idx="1"/>
          </p:nvPr>
        </p:nvSpPr>
        <p:spPr/>
        <p:txBody>
          <a:bodyPr/>
          <a:lstStyle/>
          <a:p>
            <a:pPr eaLnBrk="1" hangingPunct="1">
              <a:buFont typeface="Arial" panose="020B0604020202020204" pitchFamily="34" charset="0"/>
              <a:buNone/>
            </a:pPr>
            <a:r>
              <a:rPr lang="hu-HU" altLang="hu-HU"/>
              <a:t>305. § Az a hivatalos személy, aki azért, hogy jogtalan hátrányt okozzon, vagy jogtalan előnyt szerezzen</a:t>
            </a:r>
            <a:endParaRPr lang="hu-HU" altLang="hu-HU" i="1"/>
          </a:p>
          <a:p>
            <a:pPr eaLnBrk="1" hangingPunct="1">
              <a:buFont typeface="Arial" panose="020B0604020202020204" pitchFamily="34" charset="0"/>
              <a:buNone/>
            </a:pPr>
            <a:r>
              <a:rPr lang="hu-HU" altLang="hu-HU" i="1"/>
              <a:t>    a)</a:t>
            </a:r>
            <a:r>
              <a:rPr lang="hu-HU" altLang="hu-HU"/>
              <a:t> hivatali kötelességét megszegi,</a:t>
            </a:r>
            <a:endParaRPr lang="hu-HU" altLang="hu-HU" i="1"/>
          </a:p>
          <a:p>
            <a:pPr eaLnBrk="1" hangingPunct="1">
              <a:buFont typeface="Arial" panose="020B0604020202020204" pitchFamily="34" charset="0"/>
              <a:buNone/>
            </a:pPr>
            <a:r>
              <a:rPr lang="hu-HU" altLang="hu-HU" i="1"/>
              <a:t>    b)</a:t>
            </a:r>
            <a:r>
              <a:rPr lang="hu-HU" altLang="hu-HU"/>
              <a:t> hivatali hatáskörét túllépi, vagy </a:t>
            </a:r>
            <a:endParaRPr lang="hu-HU" altLang="hu-HU" i="1"/>
          </a:p>
          <a:p>
            <a:pPr eaLnBrk="1" hangingPunct="1">
              <a:buFont typeface="Arial" panose="020B0604020202020204" pitchFamily="34" charset="0"/>
              <a:buNone/>
            </a:pPr>
            <a:r>
              <a:rPr lang="hu-HU" altLang="hu-HU" i="1"/>
              <a:t>    c)</a:t>
            </a:r>
            <a:r>
              <a:rPr lang="hu-HU" altLang="hu-HU"/>
              <a:t> hivatali helyzetével egyébként visszaél,</a:t>
            </a:r>
          </a:p>
          <a:p>
            <a:pPr eaLnBrk="1" hangingPunct="1">
              <a:buFont typeface="Arial" panose="020B0604020202020204" pitchFamily="34" charset="0"/>
              <a:buNone/>
            </a:pPr>
            <a:r>
              <a:rPr lang="hu-HU" altLang="hu-HU"/>
              <a:t>    bűntett miatt három évig terjedő szabadságvesztéssel büntetendő.</a:t>
            </a:r>
          </a:p>
          <a:p>
            <a:pPr eaLnBrk="1" hangingPunct="1">
              <a:buFont typeface="Arial" panose="020B0604020202020204" pitchFamily="34" charset="0"/>
              <a:buNone/>
            </a:pPr>
            <a:r>
              <a:rPr lang="hu-HU" altLang="hu-HU">
                <a:solidFill>
                  <a:srgbClr val="D23010"/>
                </a:solidFill>
              </a:rPr>
              <a:t>UGYANÚGY KÖZFELADAT ESETÉN IS (306. §) – kivéve orvos, pedagógus</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ím 1">
            <a:extLst>
              <a:ext uri="{FF2B5EF4-FFF2-40B4-BE49-F238E27FC236}">
                <a16:creationId xmlns:a16="http://schemas.microsoft.com/office/drawing/2014/main" id="{3562C7D2-3350-F885-FA54-E02FA70F6F4D}"/>
              </a:ext>
            </a:extLst>
          </p:cNvPr>
          <p:cNvSpPr>
            <a:spLocks noGrp="1"/>
          </p:cNvSpPr>
          <p:nvPr>
            <p:ph type="title"/>
          </p:nvPr>
        </p:nvSpPr>
        <p:spPr/>
        <p:txBody>
          <a:bodyPr/>
          <a:lstStyle/>
          <a:p>
            <a:pPr>
              <a:defRPr/>
            </a:pPr>
            <a:r>
              <a:rPr lang="hu-HU" altLang="hu-HU">
                <a:solidFill>
                  <a:schemeClr val="tx1">
                    <a:lumMod val="95000"/>
                    <a:lumOff val="5000"/>
                  </a:schemeClr>
                </a:solidFill>
              </a:rPr>
              <a:t>A Kúria 5/2018. BJE döntése</a:t>
            </a:r>
          </a:p>
        </p:txBody>
      </p:sp>
      <p:sp>
        <p:nvSpPr>
          <p:cNvPr id="24579" name="Tartalom helye 2">
            <a:extLst>
              <a:ext uri="{FF2B5EF4-FFF2-40B4-BE49-F238E27FC236}">
                <a16:creationId xmlns:a16="http://schemas.microsoft.com/office/drawing/2014/main" id="{B25A2F48-019F-1982-BE22-60A204C53DDE}"/>
              </a:ext>
            </a:extLst>
          </p:cNvPr>
          <p:cNvSpPr>
            <a:spLocks noGrp="1"/>
          </p:cNvSpPr>
          <p:nvPr>
            <p:ph idx="1"/>
          </p:nvPr>
        </p:nvSpPr>
        <p:spPr/>
        <p:txBody>
          <a:bodyPr/>
          <a:lstStyle/>
          <a:p>
            <a:pPr eaLnBrk="1" hangingPunct="1"/>
            <a:r>
              <a:rPr lang="hu-HU" altLang="hu-HU" sz="1800"/>
              <a:t>Azokban az esetekben, amikor a Büntető Törvénykönyvről szóló 2012. évi C. törvény (a továbbiakban: Btk.) 459. § (1) bekezdés 12. pontjában felsorolt személyekre vonatkozó háttérjogszabály a közfeladati jelleget csupán a büntetőjogi védelem szempontjából biztosítja [</a:t>
            </a:r>
            <a:r>
              <a:rPr lang="hu-HU" altLang="hu-HU" sz="1800">
                <a:solidFill>
                  <a:srgbClr val="FF0000"/>
                </a:solidFill>
              </a:rPr>
              <a:t>orvos, egészségügyi dolgozó</a:t>
            </a:r>
            <a:r>
              <a:rPr lang="hu-HU" altLang="hu-HU" sz="1800"/>
              <a:t>, </a:t>
            </a:r>
            <a:r>
              <a:rPr lang="hu-HU" altLang="hu-HU" sz="1800">
                <a:solidFill>
                  <a:srgbClr val="7030A0"/>
                </a:solidFill>
              </a:rPr>
              <a:t>pedagógus, nevelő</a:t>
            </a:r>
            <a:r>
              <a:rPr lang="hu-HU" altLang="hu-HU" sz="1800"/>
              <a:t>] , a közfeladatot ellátó személy nem lehet tettese a Btk. 302. §-a szerinti közfeladatot ellátó személy eljárása során elkövetett bántalmazás bűntettének és a Btk. 306. §-a szerinti közfeladati helyzettel visszaélés bűntettének.</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3D3CD663-28AC-79F9-22C8-F39F7041F2F2}"/>
              </a:ext>
            </a:extLst>
          </p:cNvPr>
          <p:cNvSpPr>
            <a:spLocks noGrp="1" noChangeArrowheads="1"/>
          </p:cNvSpPr>
          <p:nvPr>
            <p:ph type="ctrTitle" idx="4294967295"/>
          </p:nvPr>
        </p:nvSpPr>
        <p:spPr>
          <a:xfrm>
            <a:off x="1866900" y="4576763"/>
            <a:ext cx="5829300" cy="1098550"/>
          </a:xfrm>
        </p:spPr>
        <p:txBody>
          <a:bodyPr>
            <a:normAutofit fontScale="90000"/>
          </a:bodyPr>
          <a:lstStyle/>
          <a:p>
            <a:pPr algn="r">
              <a:defRPr/>
            </a:pPr>
            <a:r>
              <a:rPr lang="hu-HU" spc="150">
                <a:solidFill>
                  <a:schemeClr val="tx1">
                    <a:lumMod val="95000"/>
                    <a:lumOff val="5000"/>
                  </a:schemeClr>
                </a:solidFill>
              </a:rPr>
              <a:t>Hivatalos személy elleni erőszak</a:t>
            </a:r>
          </a:p>
        </p:txBody>
      </p:sp>
      <p:sp>
        <p:nvSpPr>
          <p:cNvPr id="2051" name="Rectangle 3">
            <a:extLst>
              <a:ext uri="{FF2B5EF4-FFF2-40B4-BE49-F238E27FC236}">
                <a16:creationId xmlns:a16="http://schemas.microsoft.com/office/drawing/2014/main" id="{E5DA58B8-38FF-EC0F-DA67-2BC4C4EAF3EF}"/>
              </a:ext>
            </a:extLst>
          </p:cNvPr>
          <p:cNvSpPr>
            <a:spLocks noGrp="1" noChangeArrowheads="1"/>
          </p:cNvSpPr>
          <p:nvPr>
            <p:ph type="subTitle" idx="4294967295"/>
          </p:nvPr>
        </p:nvSpPr>
        <p:spPr>
          <a:xfrm>
            <a:off x="7981950" y="4576763"/>
            <a:ext cx="2400300" cy="1098550"/>
          </a:xfrm>
        </p:spPr>
        <p:txBody>
          <a:bodyPr vert="horz" lIns="68580" tIns="45720" rIns="68580" bIns="45720" rtlCol="0" anchor="ctr">
            <a:normAutofit/>
          </a:bodyPr>
          <a:lstStyle/>
          <a:p>
            <a:pPr marL="0" indent="0">
              <a:spcBef>
                <a:spcPts val="0"/>
              </a:spcBef>
              <a:buNone/>
              <a:defRPr/>
            </a:pPr>
            <a:endParaRPr lang="hu-HU" altLang="hu-HU" sz="1500" dirty="0">
              <a:solidFill>
                <a:schemeClr val="tx1">
                  <a:lumMod val="95000"/>
                  <a:lumOff val="5000"/>
                </a:schemeClr>
              </a:solidFill>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B50F542F-0B1C-F38C-358C-63436F0F9580}"/>
              </a:ext>
            </a:extLst>
          </p:cNvPr>
          <p:cNvSpPr>
            <a:spLocks noGrp="1" noChangeArrowheads="1"/>
          </p:cNvSpPr>
          <p:nvPr>
            <p:ph type="title"/>
          </p:nvPr>
        </p:nvSpPr>
        <p:spPr>
          <a:xfrm>
            <a:off x="2292350" y="260350"/>
            <a:ext cx="7289800" cy="1081088"/>
          </a:xfrm>
        </p:spPr>
        <p:txBody>
          <a:bodyPr/>
          <a:lstStyle/>
          <a:p>
            <a:pPr>
              <a:defRPr/>
            </a:pPr>
            <a:r>
              <a:rPr lang="hu-HU" altLang="hu-HU" sz="3000" dirty="0">
                <a:solidFill>
                  <a:schemeClr val="tx1">
                    <a:lumMod val="95000"/>
                    <a:lumOff val="5000"/>
                  </a:schemeClr>
                </a:solidFill>
              </a:rPr>
              <a:t>Hivatalos személy elleni erőszak</a:t>
            </a:r>
          </a:p>
        </p:txBody>
      </p:sp>
      <p:sp>
        <p:nvSpPr>
          <p:cNvPr id="5123" name="Rectangle 3">
            <a:extLst>
              <a:ext uri="{FF2B5EF4-FFF2-40B4-BE49-F238E27FC236}">
                <a16:creationId xmlns:a16="http://schemas.microsoft.com/office/drawing/2014/main" id="{DDF5EE63-35B6-55B0-FB98-44F2CA0C2DF7}"/>
              </a:ext>
            </a:extLst>
          </p:cNvPr>
          <p:cNvSpPr>
            <a:spLocks noGrp="1" noChangeArrowheads="1"/>
          </p:cNvSpPr>
          <p:nvPr>
            <p:ph type="body" sz="half" idx="1"/>
          </p:nvPr>
        </p:nvSpPr>
        <p:spPr>
          <a:xfrm>
            <a:off x="2292351" y="1557338"/>
            <a:ext cx="3565525" cy="4032250"/>
          </a:xfrm>
        </p:spPr>
        <p:txBody>
          <a:bodyPr rtlCol="0">
            <a:normAutofit fontScale="55000" lnSpcReduction="20000"/>
          </a:bodyPr>
          <a:lstStyle/>
          <a:p>
            <a:pPr marL="68580" indent="-68580">
              <a:buFont typeface="Tw Cen MT" panose="020B0602020104020603" pitchFamily="34" charset="0"/>
              <a:buChar char=" "/>
              <a:defRPr/>
            </a:pPr>
            <a:r>
              <a:rPr lang="hu-HU" altLang="hu-HU" dirty="0"/>
              <a:t>2009: 582                                            </a:t>
            </a:r>
          </a:p>
          <a:p>
            <a:pPr marL="68580" indent="-68580">
              <a:buFont typeface="Tw Cen MT" panose="020B0602020104020603" pitchFamily="34" charset="0"/>
              <a:buChar char=" "/>
              <a:defRPr/>
            </a:pPr>
            <a:r>
              <a:rPr lang="hu-HU" altLang="hu-HU" dirty="0"/>
              <a:t>2010: 631</a:t>
            </a:r>
          </a:p>
          <a:p>
            <a:pPr marL="68580" indent="-68580">
              <a:buFont typeface="Tw Cen MT" panose="020B0602020104020603" pitchFamily="34" charset="0"/>
              <a:buChar char=" "/>
              <a:defRPr/>
            </a:pPr>
            <a:r>
              <a:rPr lang="hu-HU" altLang="hu-HU" dirty="0"/>
              <a:t>2011: 515</a:t>
            </a:r>
          </a:p>
          <a:p>
            <a:pPr marL="68580" indent="-68580">
              <a:buFont typeface="Tw Cen MT" panose="020B0602020104020603" pitchFamily="34" charset="0"/>
              <a:buChar char=" "/>
              <a:defRPr/>
            </a:pPr>
            <a:r>
              <a:rPr lang="hu-HU" altLang="hu-HU" dirty="0"/>
              <a:t>2012: 471</a:t>
            </a:r>
          </a:p>
          <a:p>
            <a:pPr marL="68580" indent="-68580">
              <a:buFont typeface="Tw Cen MT" panose="020B0602020104020603" pitchFamily="34" charset="0"/>
              <a:buChar char=" "/>
              <a:defRPr/>
            </a:pPr>
            <a:r>
              <a:rPr lang="hu-HU" altLang="hu-HU" dirty="0"/>
              <a:t>2013: 486</a:t>
            </a:r>
          </a:p>
          <a:p>
            <a:pPr marL="68580" indent="-68580">
              <a:buFont typeface="Tw Cen MT" panose="020B0602020104020603" pitchFamily="34" charset="0"/>
              <a:buChar char=" "/>
              <a:defRPr/>
            </a:pPr>
            <a:r>
              <a:rPr lang="hu-HU" altLang="hu-HU" dirty="0"/>
              <a:t>2014: 518</a:t>
            </a:r>
          </a:p>
          <a:p>
            <a:pPr marL="68580" indent="-68580">
              <a:buFont typeface="Tw Cen MT" panose="020B0602020104020603" pitchFamily="34" charset="0"/>
              <a:buChar char=" "/>
              <a:defRPr/>
            </a:pPr>
            <a:r>
              <a:rPr lang="hu-HU" altLang="hu-HU" dirty="0"/>
              <a:t>2015: 420</a:t>
            </a:r>
          </a:p>
          <a:p>
            <a:pPr marL="68580" indent="-68580">
              <a:buFont typeface="Tw Cen MT" panose="020B0602020104020603" pitchFamily="34" charset="0"/>
              <a:buChar char=" "/>
              <a:defRPr/>
            </a:pPr>
            <a:r>
              <a:rPr lang="hu-HU" altLang="hu-HU" dirty="0"/>
              <a:t>2016: 387</a:t>
            </a:r>
          </a:p>
          <a:p>
            <a:pPr marL="68580" indent="-68580">
              <a:buFont typeface="Tw Cen MT" panose="020B0602020104020603" pitchFamily="34" charset="0"/>
              <a:buChar char=" "/>
              <a:defRPr/>
            </a:pPr>
            <a:r>
              <a:rPr lang="hu-HU" altLang="hu-HU" dirty="0"/>
              <a:t>2017: 366</a:t>
            </a:r>
          </a:p>
          <a:p>
            <a:pPr marL="68580" indent="-68580">
              <a:buFont typeface="Tw Cen MT" panose="020B0602020104020603" pitchFamily="34" charset="0"/>
              <a:buChar char=" "/>
              <a:defRPr/>
            </a:pPr>
            <a:r>
              <a:rPr lang="hu-HU" altLang="hu-HU" dirty="0"/>
              <a:t>2018: 292</a:t>
            </a:r>
          </a:p>
          <a:p>
            <a:pPr marL="68580" indent="-68580">
              <a:buFont typeface="Tw Cen MT" panose="020B0602020104020603" pitchFamily="34" charset="0"/>
              <a:buChar char=" "/>
              <a:defRPr/>
            </a:pPr>
            <a:r>
              <a:rPr lang="hu-HU" altLang="hu-HU" dirty="0"/>
              <a:t>2019: 158</a:t>
            </a:r>
          </a:p>
          <a:p>
            <a:pPr marL="68580" indent="-68580">
              <a:buFont typeface="Tw Cen MT" panose="020B0602020104020603" pitchFamily="34" charset="0"/>
              <a:buChar char=" "/>
              <a:defRPr/>
            </a:pPr>
            <a:r>
              <a:rPr lang="hu-HU" altLang="hu-HU" dirty="0"/>
              <a:t>2020: 230</a:t>
            </a:r>
          </a:p>
          <a:p>
            <a:pPr marL="68580" indent="-68580">
              <a:buFont typeface="Tw Cen MT" panose="020B0602020104020603" pitchFamily="34" charset="0"/>
              <a:buChar char=" "/>
              <a:defRPr/>
            </a:pPr>
            <a:r>
              <a:rPr lang="hu-HU" altLang="hu-HU" dirty="0"/>
              <a:t>2021: 235</a:t>
            </a:r>
          </a:p>
          <a:p>
            <a:pPr marL="68580" indent="-68580">
              <a:buFont typeface="Tw Cen MT" panose="020B0602020104020603" pitchFamily="34" charset="0"/>
              <a:buChar char=" "/>
              <a:defRPr/>
            </a:pPr>
            <a:r>
              <a:rPr lang="hu-HU" altLang="hu-HU" dirty="0"/>
              <a:t>2022: 292</a:t>
            </a:r>
          </a:p>
        </p:txBody>
      </p:sp>
      <p:sp>
        <p:nvSpPr>
          <p:cNvPr id="28676" name="Rectangle 6">
            <a:extLst>
              <a:ext uri="{FF2B5EF4-FFF2-40B4-BE49-F238E27FC236}">
                <a16:creationId xmlns:a16="http://schemas.microsoft.com/office/drawing/2014/main" id="{AE06BAD6-FB77-2CD7-2ED7-F2ED5FAE1899}"/>
              </a:ext>
            </a:extLst>
          </p:cNvPr>
          <p:cNvSpPr>
            <a:spLocks noGrp="1"/>
          </p:cNvSpPr>
          <p:nvPr>
            <p:ph type="body" sz="half" idx="2"/>
          </p:nvPr>
        </p:nvSpPr>
        <p:spPr>
          <a:xfrm>
            <a:off x="6016626" y="1484314"/>
            <a:ext cx="3565525" cy="4105275"/>
          </a:xfrm>
        </p:spPr>
        <p:txBody>
          <a:bodyPr/>
          <a:lstStyle/>
          <a:p>
            <a:pPr eaLnBrk="1" hangingPunct="1"/>
            <a:r>
              <a:rPr lang="hu-HU" altLang="hu-HU" sz="2000"/>
              <a:t>Százezer lakosra összesen kb. 2200</a:t>
            </a:r>
          </a:p>
          <a:p>
            <a:pPr eaLnBrk="1" hangingPunct="1">
              <a:buFont typeface="Wingdings" panose="05000000000000000000" pitchFamily="2" charset="2"/>
              <a:buNone/>
            </a:pPr>
            <a:r>
              <a:rPr lang="hu-HU" altLang="hu-HU" sz="2000"/>
              <a:t>    bűncselekmény jut,</a:t>
            </a:r>
          </a:p>
          <a:p>
            <a:pPr eaLnBrk="1" hangingPunct="1">
              <a:buFont typeface="Wingdings" panose="05000000000000000000" pitchFamily="2" charset="2"/>
              <a:buNone/>
            </a:pPr>
            <a:r>
              <a:rPr lang="hu-HU" altLang="hu-HU" sz="2000"/>
              <a:t>    hivatalos személy elleni </a:t>
            </a:r>
          </a:p>
          <a:p>
            <a:pPr eaLnBrk="1" hangingPunct="1">
              <a:buFont typeface="Wingdings" panose="05000000000000000000" pitchFamily="2" charset="2"/>
              <a:buNone/>
            </a:pPr>
            <a:r>
              <a:rPr lang="hu-HU" altLang="hu-HU" sz="2000"/>
              <a:t>    erőszakból </a:t>
            </a:r>
          </a:p>
          <a:p>
            <a:pPr eaLnBrk="1" hangingPunct="1">
              <a:buFont typeface="Wingdings" panose="05000000000000000000" pitchFamily="2" charset="2"/>
              <a:buNone/>
            </a:pPr>
            <a:r>
              <a:rPr lang="hu-HU" altLang="hu-HU" sz="2000"/>
              <a:t>    kb. 5.</a:t>
            </a:r>
          </a:p>
        </p:txBody>
      </p:sp>
      <p:pic>
        <p:nvPicPr>
          <p:cNvPr id="28677" name="Picture 8" descr="11276220-nagy">
            <a:extLst>
              <a:ext uri="{FF2B5EF4-FFF2-40B4-BE49-F238E27FC236}">
                <a16:creationId xmlns:a16="http://schemas.microsoft.com/office/drawing/2014/main" id="{F1C61DB0-1064-EE5C-3A9A-C512B87F8A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8100" y="3008787"/>
            <a:ext cx="2920999" cy="3892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Picture 10" descr="ftcbox1">
            <a:extLst>
              <a:ext uri="{FF2B5EF4-FFF2-40B4-BE49-F238E27FC236}">
                <a16:creationId xmlns:a16="http://schemas.microsoft.com/office/drawing/2014/main" id="{20F2EA81-E46D-C992-F485-E9D69E0506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3826" y="4238625"/>
            <a:ext cx="3565525" cy="221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8AF323D7-9528-0A8D-9E15-B371952D67AF}"/>
              </a:ext>
            </a:extLst>
          </p:cNvPr>
          <p:cNvSpPr>
            <a:spLocks noGrp="1" noChangeArrowheads="1"/>
          </p:cNvSpPr>
          <p:nvPr>
            <p:ph type="title"/>
          </p:nvPr>
        </p:nvSpPr>
        <p:spPr/>
        <p:txBody>
          <a:bodyPr/>
          <a:lstStyle/>
          <a:p>
            <a:pPr>
              <a:defRPr/>
            </a:pPr>
            <a:r>
              <a:rPr lang="hu-HU" altLang="hu-HU">
                <a:solidFill>
                  <a:schemeClr val="tx1">
                    <a:lumMod val="95000"/>
                    <a:lumOff val="5000"/>
                  </a:schemeClr>
                </a:solidFill>
              </a:rPr>
              <a:t>A hatályos tényállás</a:t>
            </a:r>
          </a:p>
        </p:txBody>
      </p:sp>
      <p:sp>
        <p:nvSpPr>
          <p:cNvPr id="29699" name="Rectangle 3">
            <a:extLst>
              <a:ext uri="{FF2B5EF4-FFF2-40B4-BE49-F238E27FC236}">
                <a16:creationId xmlns:a16="http://schemas.microsoft.com/office/drawing/2014/main" id="{8A6F7A26-7AFB-4A92-F7D4-E3E706F57610}"/>
              </a:ext>
            </a:extLst>
          </p:cNvPr>
          <p:cNvSpPr>
            <a:spLocks noGrp="1"/>
          </p:cNvSpPr>
          <p:nvPr>
            <p:ph type="body" idx="1"/>
          </p:nvPr>
        </p:nvSpPr>
        <p:spPr/>
        <p:txBody>
          <a:bodyPr>
            <a:normAutofit lnSpcReduction="10000"/>
          </a:bodyPr>
          <a:lstStyle/>
          <a:p>
            <a:pPr marL="68263" indent="-68263">
              <a:lnSpc>
                <a:spcPct val="80000"/>
              </a:lnSpc>
              <a:buFont typeface="Tw Cen MT" panose="020B0602020104020603" pitchFamily="34" charset="-18"/>
              <a:buChar char=" "/>
            </a:pPr>
            <a:r>
              <a:rPr lang="hu-HU" altLang="hu-HU" sz="1600" b="1"/>
              <a:t>310. § </a:t>
            </a:r>
            <a:r>
              <a:rPr lang="hu-HU" altLang="hu-HU" sz="1600"/>
              <a:t>(1) Aki hivatalos vagy külföldi hivatalos személyt</a:t>
            </a:r>
          </a:p>
          <a:p>
            <a:pPr marL="68263" indent="-68263">
              <a:lnSpc>
                <a:spcPct val="80000"/>
              </a:lnSpc>
              <a:buNone/>
            </a:pPr>
            <a:r>
              <a:rPr lang="hu-HU" altLang="hu-HU" sz="1600" i="1"/>
              <a:t>      a) </a:t>
            </a:r>
            <a:r>
              <a:rPr lang="hu-HU" altLang="hu-HU" sz="1600"/>
              <a:t>jogszerű eljárásában erőszakkal vagy fenyegetéssel akadályoz,</a:t>
            </a:r>
          </a:p>
          <a:p>
            <a:pPr marL="68263" indent="-68263">
              <a:lnSpc>
                <a:spcPct val="80000"/>
              </a:lnSpc>
              <a:buNone/>
            </a:pPr>
            <a:r>
              <a:rPr lang="hu-HU" altLang="hu-HU" sz="1600" i="1"/>
              <a:t>      b) </a:t>
            </a:r>
            <a:r>
              <a:rPr lang="hu-HU" altLang="hu-HU" sz="1600"/>
              <a:t>jogszerű eljárásában erőszakkal vagy fenyegetéssel intézkedésre kényszerít, vagy</a:t>
            </a:r>
          </a:p>
          <a:p>
            <a:pPr marL="68263" indent="-68263">
              <a:lnSpc>
                <a:spcPct val="80000"/>
              </a:lnSpc>
              <a:buNone/>
            </a:pPr>
            <a:r>
              <a:rPr lang="hu-HU" altLang="hu-HU" sz="1600" i="1"/>
              <a:t>      c) </a:t>
            </a:r>
            <a:r>
              <a:rPr lang="hu-HU" altLang="hu-HU" sz="1600"/>
              <a:t>eljárása alatt, illetve emiatt bántalmaz,</a:t>
            </a:r>
          </a:p>
          <a:p>
            <a:pPr marL="68263" indent="-68263">
              <a:lnSpc>
                <a:spcPct val="80000"/>
              </a:lnSpc>
              <a:buNone/>
            </a:pPr>
            <a:r>
              <a:rPr lang="hu-HU" altLang="hu-HU" sz="1600"/>
              <a:t>      bűntett miatt egy évtől öt évig terjedő szabadságvesztéssel büntetendő.</a:t>
            </a:r>
          </a:p>
          <a:p>
            <a:pPr marL="68263" indent="-68263">
              <a:lnSpc>
                <a:spcPct val="80000"/>
              </a:lnSpc>
              <a:buFont typeface="Tw Cen MT" panose="020B0602020104020603" pitchFamily="34" charset="-18"/>
              <a:buChar char=" "/>
            </a:pPr>
            <a:r>
              <a:rPr lang="hu-HU" altLang="hu-HU" sz="1600"/>
              <a:t>(2) A büntetés két évtől nyolc évig terjedő szabadságvesztés, ha a hivatalos személy elleni erőszakot csoportosan, fegyveresen vagy felfegyverkezve követik el.</a:t>
            </a:r>
          </a:p>
          <a:p>
            <a:pPr marL="68263" indent="-68263">
              <a:lnSpc>
                <a:spcPct val="80000"/>
              </a:lnSpc>
              <a:buFont typeface="Tw Cen MT" panose="020B0602020104020603" pitchFamily="34" charset="-18"/>
              <a:buChar char=" "/>
            </a:pPr>
            <a:r>
              <a:rPr lang="hu-HU" altLang="hu-HU" sz="1600"/>
              <a:t>(3) A (2) bekezdésben meghatározott csoport szervezője vagy vezetője öt évtől tíz évig terjedő szabadságvesztéssel büntetendő.</a:t>
            </a:r>
          </a:p>
          <a:p>
            <a:pPr marL="68263" indent="-68263">
              <a:lnSpc>
                <a:spcPct val="80000"/>
              </a:lnSpc>
              <a:buFont typeface="Tw Cen MT" panose="020B0602020104020603" pitchFamily="34" charset="-18"/>
              <a:buChar char=" "/>
            </a:pPr>
            <a:r>
              <a:rPr lang="hu-HU" altLang="hu-HU" sz="1600"/>
              <a:t>(4) Aki hivatalos személy elleni erőszak elkövetésére irányuló csoportban részt vesz, vétség miatt két évig, a csoport szervezője és vezetője bűntett miatt három évig terjedő szabadságvesztéssel büntetendő.</a:t>
            </a:r>
          </a:p>
          <a:p>
            <a:pPr marL="68263" indent="-68263">
              <a:lnSpc>
                <a:spcPct val="80000"/>
              </a:lnSpc>
              <a:buFont typeface="Tw Cen MT" panose="020B0602020104020603" pitchFamily="34" charset="-18"/>
              <a:buChar char=" "/>
            </a:pPr>
            <a:r>
              <a:rPr lang="hu-HU" altLang="hu-HU" sz="1600"/>
              <a:t>(5) Aki hivatalos személyt vagy külföldi hivatalos személyt az eljárása miatt bántalmaz, az (1)-(4) bekezdés szerint büntetendő akkor is, ha a bántalmazott a bűncselekmény elkövetésekor már nem hivatalos személy vagy nem külföldi hivatalos személy.</a:t>
            </a:r>
          </a:p>
          <a:p>
            <a:pPr marL="68263" indent="-68263">
              <a:lnSpc>
                <a:spcPct val="80000"/>
              </a:lnSpc>
              <a:buFont typeface="Tw Cen MT" panose="020B0602020104020603" pitchFamily="34" charset="-18"/>
              <a:buChar char=" "/>
            </a:pPr>
            <a:r>
              <a:rPr lang="hu-HU" altLang="hu-HU" sz="1600"/>
              <a:t>(6) Aki hivatalos személy elleni erőszakra irányuló előkészületet követ el, vétség miatt egy évig terjedő szabadságvesztéssel büntetendő.</a:t>
            </a:r>
          </a:p>
          <a:p>
            <a:pPr marL="68263" indent="-68263">
              <a:lnSpc>
                <a:spcPct val="80000"/>
              </a:lnSpc>
              <a:buFont typeface="Tw Cen MT" panose="020B0602020104020603" pitchFamily="34" charset="-18"/>
              <a:buChar char=" "/>
            </a:pPr>
            <a:r>
              <a:rPr lang="hu-HU" altLang="hu-HU" sz="1600"/>
              <a:t>(7) Nem büntethető a (4) bekezdés alapján a csoport résztvevője, ha a csoportot önként vagy a hatóság felhívására elhagyja.</a:t>
            </a:r>
          </a:p>
          <a:p>
            <a:pPr marL="68263" indent="-68263">
              <a:lnSpc>
                <a:spcPct val="80000"/>
              </a:lnSpc>
              <a:buFont typeface="Tw Cen MT" panose="020B0602020104020603" pitchFamily="34" charset="-18"/>
              <a:buChar char=" "/>
            </a:pPr>
            <a:endParaRPr lang="hu-HU" altLang="hu-HU" sz="1600"/>
          </a:p>
          <a:p>
            <a:pPr marL="68263" indent="-68263">
              <a:lnSpc>
                <a:spcPct val="80000"/>
              </a:lnSpc>
              <a:buFont typeface="Tw Cen MT" panose="020B0602020104020603" pitchFamily="34" charset="-18"/>
              <a:buChar char=" "/>
            </a:pPr>
            <a:endParaRPr lang="hu-HU" altLang="hu-HU" sz="12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BFFA203E-4036-7CDA-4298-F93EDCA90287}"/>
              </a:ext>
            </a:extLst>
          </p:cNvPr>
          <p:cNvSpPr>
            <a:spLocks noGrp="1" noChangeArrowheads="1"/>
          </p:cNvSpPr>
          <p:nvPr>
            <p:ph type="title"/>
          </p:nvPr>
        </p:nvSpPr>
        <p:spPr/>
        <p:txBody>
          <a:bodyPr/>
          <a:lstStyle/>
          <a:p>
            <a:r>
              <a:rPr lang="hu-HU" altLang="hu-HU"/>
              <a:t>Angyal Pál definíciója</a:t>
            </a:r>
          </a:p>
        </p:txBody>
      </p:sp>
      <p:sp>
        <p:nvSpPr>
          <p:cNvPr id="26627" name="Rectangle 3">
            <a:extLst>
              <a:ext uri="{FF2B5EF4-FFF2-40B4-BE49-F238E27FC236}">
                <a16:creationId xmlns:a16="http://schemas.microsoft.com/office/drawing/2014/main" id="{7763C0AC-2918-58A7-DA07-BF3D3EF9EC22}"/>
              </a:ext>
            </a:extLst>
          </p:cNvPr>
          <p:cNvSpPr>
            <a:spLocks noGrp="1" noChangeArrowheads="1"/>
          </p:cNvSpPr>
          <p:nvPr>
            <p:ph type="body" idx="1"/>
          </p:nvPr>
        </p:nvSpPr>
        <p:spPr>
          <a:xfrm>
            <a:off x="1703512" y="2052638"/>
            <a:ext cx="6552728" cy="4195762"/>
          </a:xfrm>
        </p:spPr>
        <p:txBody>
          <a:bodyPr/>
          <a:lstStyle/>
          <a:p>
            <a:r>
              <a:rPr lang="hu-HU" altLang="hu-HU" dirty="0"/>
              <a:t>„Titok mindaz a bárki által megismerhető, de tényleg csak egy vagy korlátolt számú egyén tudatkörében létező és harmadik személyek elől elzárt oly valóság (tünemény, jelenség, képzet, érzelem, gondolat, stb. s mindezek megtestesítői), melyre vonatkozólag bizonyos méltánylandó érdek azt kívánja, hogy az mások ismeretkörébe ne jusson.”</a:t>
            </a:r>
          </a:p>
          <a:p>
            <a:r>
              <a:rPr lang="hu-HU" altLang="hu-HU" dirty="0"/>
              <a:t>A lehetséges mai, korszerűbb definíció egyszerűbb: </a:t>
            </a:r>
            <a:r>
              <a:rPr lang="hu-HU" altLang="hu-HU" b="1" dirty="0">
                <a:solidFill>
                  <a:schemeClr val="bg2">
                    <a:lumMod val="60000"/>
                    <a:lumOff val="40000"/>
                  </a:schemeClr>
                </a:solidFill>
              </a:rPr>
              <a:t>olyan korlátozott érdekkörbe tartozó információ, melynek titokban maradásához méltányolható érdek fűződik</a:t>
            </a:r>
            <a:r>
              <a:rPr lang="hu-HU" altLang="hu-HU" b="1" dirty="0"/>
              <a:t>.</a:t>
            </a:r>
          </a:p>
        </p:txBody>
      </p:sp>
      <p:pic>
        <p:nvPicPr>
          <p:cNvPr id="3" name="Kép 2">
            <a:extLst>
              <a:ext uri="{FF2B5EF4-FFF2-40B4-BE49-F238E27FC236}">
                <a16:creationId xmlns:a16="http://schemas.microsoft.com/office/drawing/2014/main" id="{BA35CF86-C3A4-29BB-979B-989C44CBBCCD}"/>
              </a:ext>
            </a:extLst>
          </p:cNvPr>
          <p:cNvPicPr>
            <a:picLocks noChangeAspect="1"/>
          </p:cNvPicPr>
          <p:nvPr/>
        </p:nvPicPr>
        <p:blipFill>
          <a:blip r:embed="rId2"/>
          <a:stretch>
            <a:fillRect/>
          </a:stretch>
        </p:blipFill>
        <p:spPr>
          <a:xfrm>
            <a:off x="8053164" y="0"/>
            <a:ext cx="2614836" cy="3516086"/>
          </a:xfrm>
          <a:prstGeom prst="rect">
            <a:avLst/>
          </a:prstGeom>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ím 1">
            <a:extLst>
              <a:ext uri="{FF2B5EF4-FFF2-40B4-BE49-F238E27FC236}">
                <a16:creationId xmlns:a16="http://schemas.microsoft.com/office/drawing/2014/main" id="{119F6D1B-A006-7CF5-03E8-E1C4057EFA20}"/>
              </a:ext>
            </a:extLst>
          </p:cNvPr>
          <p:cNvSpPr>
            <a:spLocks noGrp="1"/>
          </p:cNvSpPr>
          <p:nvPr>
            <p:ph type="title"/>
          </p:nvPr>
        </p:nvSpPr>
        <p:spPr/>
        <p:txBody>
          <a:bodyPr>
            <a:normAutofit fontScale="90000"/>
          </a:bodyPr>
          <a:lstStyle/>
          <a:p>
            <a:r>
              <a:rPr lang="hu-HU" altLang="hu-HU"/>
              <a:t>Az alany „általános” (hivatalos személy is elkövetheti)</a:t>
            </a:r>
          </a:p>
        </p:txBody>
      </p:sp>
      <p:sp>
        <p:nvSpPr>
          <p:cNvPr id="3" name="Tartalom helye 2">
            <a:extLst>
              <a:ext uri="{FF2B5EF4-FFF2-40B4-BE49-F238E27FC236}">
                <a16:creationId xmlns:a16="http://schemas.microsoft.com/office/drawing/2014/main" id="{1B90CA27-885C-4C44-E5C8-672C192BA410}"/>
              </a:ext>
            </a:extLst>
          </p:cNvPr>
          <p:cNvSpPr>
            <a:spLocks noGrp="1"/>
          </p:cNvSpPr>
          <p:nvPr>
            <p:ph idx="1"/>
          </p:nvPr>
        </p:nvSpPr>
        <p:spPr/>
        <p:txBody>
          <a:bodyPr/>
          <a:lstStyle/>
          <a:p>
            <a:pPr>
              <a:defRPr/>
            </a:pPr>
            <a:r>
              <a:rPr lang="hu-HU" sz="2800" dirty="0">
                <a:solidFill>
                  <a:srgbClr val="0070C0"/>
                </a:solidFill>
              </a:rPr>
              <a:t>19. BK vélemény </a:t>
            </a:r>
            <a:r>
              <a:rPr lang="hu-HU" sz="2800" dirty="0"/>
              <a:t>a kölcsönösen elkövetett hivatalos személy elleni erőszakról</a:t>
            </a:r>
          </a:p>
          <a:p>
            <a:pPr>
              <a:defRPr/>
            </a:pPr>
            <a:r>
              <a:rPr lang="hu-HU" sz="2800" dirty="0"/>
              <a:t>Az elkövetővel ugyanazon szerven belül működő hivatalos személy sérelmére a kölcsönös vagy együttes hivatali eljárásuk alatt vagy ahhoz kapcsolódva is elkövethető  a 2012. évi C. törvény 310. §-</a:t>
            </a:r>
            <a:r>
              <a:rPr lang="hu-HU" sz="2800" dirty="0" err="1"/>
              <a:t>ában</a:t>
            </a:r>
            <a:r>
              <a:rPr lang="hu-HU" sz="2800" dirty="0"/>
              <a:t> meghatározott hivatalos személy elleni erőszak.</a:t>
            </a:r>
          </a:p>
          <a:p>
            <a:pPr marL="0" indent="0">
              <a:buNone/>
              <a:defRPr/>
            </a:pPr>
            <a:r>
              <a:rPr lang="hu-HU" sz="1600" dirty="0"/>
              <a:t>„…nem zárhatja ki az említett bűncselekmény megállapítását az, hogy az elkövető maga is hivatalos személy,  akár ugyanazon szerven belül működik a sértettel, akár a Btk. 459. § (1) bekezdésének 11. pontja más alpontja alapján minősül hivatalos személynek, és a cselekményt kölcsönös vagy együttes hivatali eljárásuk során, vagy ahhoz kapcsolódva követte el.”</a:t>
            </a:r>
          </a:p>
          <a:p>
            <a:pPr>
              <a:defRPr/>
            </a:pPr>
            <a:endParaRPr lang="hu-HU" sz="2800"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E4A2D2E2-2B75-E259-C0F4-FA7FEF631316}"/>
              </a:ext>
            </a:extLst>
          </p:cNvPr>
          <p:cNvSpPr>
            <a:spLocks noGrp="1" noChangeArrowheads="1"/>
          </p:cNvSpPr>
          <p:nvPr>
            <p:ph type="title"/>
          </p:nvPr>
        </p:nvSpPr>
        <p:spPr/>
        <p:txBody>
          <a:bodyPr/>
          <a:lstStyle/>
          <a:p>
            <a:pPr>
              <a:defRPr/>
            </a:pPr>
            <a:r>
              <a:rPr lang="hu-HU" sz="3000">
                <a:solidFill>
                  <a:schemeClr val="tx1">
                    <a:lumMod val="95000"/>
                    <a:lumOff val="5000"/>
                  </a:schemeClr>
                </a:solidFill>
              </a:rPr>
              <a:t>Egyes tényállási elemek értelmezése:</a:t>
            </a:r>
          </a:p>
        </p:txBody>
      </p:sp>
      <p:sp>
        <p:nvSpPr>
          <p:cNvPr id="31747" name="Rectangle 3">
            <a:extLst>
              <a:ext uri="{FF2B5EF4-FFF2-40B4-BE49-F238E27FC236}">
                <a16:creationId xmlns:a16="http://schemas.microsoft.com/office/drawing/2014/main" id="{4687C94B-1397-5A93-41BB-3FBC1DFFF428}"/>
              </a:ext>
            </a:extLst>
          </p:cNvPr>
          <p:cNvSpPr>
            <a:spLocks noGrp="1"/>
          </p:cNvSpPr>
          <p:nvPr>
            <p:ph type="body" idx="1"/>
          </p:nvPr>
        </p:nvSpPr>
        <p:spPr/>
        <p:txBody>
          <a:bodyPr/>
          <a:lstStyle/>
          <a:p>
            <a:pPr eaLnBrk="1" hangingPunct="1"/>
            <a:r>
              <a:rPr lang="hu-HU" altLang="hu-HU" dirty="0"/>
              <a:t>akadályozás,</a:t>
            </a:r>
          </a:p>
          <a:p>
            <a:pPr eaLnBrk="1" hangingPunct="1"/>
            <a:r>
              <a:rPr lang="hu-HU" altLang="hu-HU" dirty="0"/>
              <a:t>intézkedésre kényszerítés,</a:t>
            </a:r>
          </a:p>
          <a:p>
            <a:pPr eaLnBrk="1" hangingPunct="1"/>
            <a:r>
              <a:rPr lang="hu-HU" altLang="hu-HU" dirty="0"/>
              <a:t>bántalmazás</a:t>
            </a:r>
          </a:p>
          <a:p>
            <a:pPr eaLnBrk="1" hangingPunct="1"/>
            <a:endParaRPr lang="hu-HU" altLang="hu-HU" dirty="0"/>
          </a:p>
          <a:p>
            <a:pPr eaLnBrk="1" hangingPunct="1"/>
            <a:r>
              <a:rPr lang="hu-HU" altLang="hu-HU" dirty="0"/>
              <a:t>eljárás „alatt”, illetve „miatt”</a:t>
            </a:r>
          </a:p>
          <a:p>
            <a:pPr eaLnBrk="1" hangingPunct="1"/>
            <a:r>
              <a:rPr lang="hu-HU" altLang="hu-HU" dirty="0"/>
              <a:t>jogszerű és jogszerűtlen eljárás</a:t>
            </a:r>
          </a:p>
          <a:p>
            <a:pPr eaLnBrk="1" hangingPunct="1"/>
            <a:endParaRPr lang="hu-HU" altLang="hu-HU"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2BB1C5BF-FD31-7AFD-3917-1A76F337CC1B}"/>
              </a:ext>
            </a:extLst>
          </p:cNvPr>
          <p:cNvSpPr>
            <a:spLocks noGrp="1" noChangeArrowheads="1"/>
          </p:cNvSpPr>
          <p:nvPr>
            <p:ph type="title"/>
          </p:nvPr>
        </p:nvSpPr>
        <p:spPr/>
        <p:txBody>
          <a:bodyPr/>
          <a:lstStyle/>
          <a:p>
            <a:pPr>
              <a:defRPr/>
            </a:pPr>
            <a:r>
              <a:rPr lang="hu-HU" altLang="hu-HU" dirty="0">
                <a:solidFill>
                  <a:schemeClr val="tx1">
                    <a:lumMod val="95000"/>
                    <a:lumOff val="5000"/>
                  </a:schemeClr>
                </a:solidFill>
              </a:rPr>
              <a:t>30/2012. Büntető elvi döntés</a:t>
            </a:r>
          </a:p>
        </p:txBody>
      </p:sp>
      <p:sp>
        <p:nvSpPr>
          <p:cNvPr id="32771" name="Rectangle 3">
            <a:extLst>
              <a:ext uri="{FF2B5EF4-FFF2-40B4-BE49-F238E27FC236}">
                <a16:creationId xmlns:a16="http://schemas.microsoft.com/office/drawing/2014/main" id="{B0473B84-7871-1B17-49B1-55E32DD11C59}"/>
              </a:ext>
            </a:extLst>
          </p:cNvPr>
          <p:cNvSpPr>
            <a:spLocks noGrp="1"/>
          </p:cNvSpPr>
          <p:nvPr>
            <p:ph type="body" idx="1"/>
          </p:nvPr>
        </p:nvSpPr>
        <p:spPr/>
        <p:txBody>
          <a:bodyPr/>
          <a:lstStyle/>
          <a:p>
            <a:pPr eaLnBrk="1" hangingPunct="1"/>
            <a:r>
              <a:rPr lang="hu-HU" altLang="hu-HU" sz="1800" b="1"/>
              <a:t>Az eljárásban </a:t>
            </a:r>
            <a:r>
              <a:rPr lang="hu-HU" altLang="hu-HU" sz="1800" b="1">
                <a:solidFill>
                  <a:srgbClr val="FF0066"/>
                </a:solidFill>
              </a:rPr>
              <a:t>akadályozással</a:t>
            </a:r>
            <a:r>
              <a:rPr lang="hu-HU" altLang="hu-HU" sz="1800" b="1"/>
              <a:t> megvalósított hivatalos személy elleni erőszak bűntette miatt a hivatalos személy intézkedésének jogszerűtlensége a bűnösség megállapítását csak akkor zárhatja ki, ha az minden mérlegelés szükségessége nélkül félreérthetetlen és kétségtelen.</a:t>
            </a:r>
            <a:br>
              <a:rPr lang="hu-HU" altLang="hu-HU" sz="1800"/>
            </a:br>
            <a:endParaRPr lang="hu-HU" altLang="hu-HU" sz="180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ím 1">
            <a:extLst>
              <a:ext uri="{FF2B5EF4-FFF2-40B4-BE49-F238E27FC236}">
                <a16:creationId xmlns:a16="http://schemas.microsoft.com/office/drawing/2014/main" id="{F3B41950-8A93-FF46-AFA7-4B36660C8406}"/>
              </a:ext>
            </a:extLst>
          </p:cNvPr>
          <p:cNvSpPr>
            <a:spLocks noGrp="1"/>
          </p:cNvSpPr>
          <p:nvPr>
            <p:ph type="title"/>
          </p:nvPr>
        </p:nvSpPr>
        <p:spPr/>
        <p:txBody>
          <a:bodyPr/>
          <a:lstStyle/>
          <a:p>
            <a:r>
              <a:rPr lang="hu-HU" altLang="hu-HU"/>
              <a:t>Egység-többség</a:t>
            </a:r>
          </a:p>
        </p:txBody>
      </p:sp>
      <p:sp>
        <p:nvSpPr>
          <p:cNvPr id="34819" name="Tartalom helye 2">
            <a:extLst>
              <a:ext uri="{FF2B5EF4-FFF2-40B4-BE49-F238E27FC236}">
                <a16:creationId xmlns:a16="http://schemas.microsoft.com/office/drawing/2014/main" id="{5078F7A6-0D6C-8AA1-DFD4-9B0F0A25B65F}"/>
              </a:ext>
            </a:extLst>
          </p:cNvPr>
          <p:cNvSpPr>
            <a:spLocks noGrp="1"/>
          </p:cNvSpPr>
          <p:nvPr>
            <p:ph idx="1"/>
          </p:nvPr>
        </p:nvSpPr>
        <p:spPr/>
        <p:txBody>
          <a:bodyPr/>
          <a:lstStyle/>
          <a:p>
            <a:r>
              <a:rPr lang="hu-HU" altLang="hu-HU"/>
              <a:t>8/2007. BK vélemény: Ha a hivatalos személy elleni erőszakot (1978. évi IV. törvény 229. §) több hivatalos vagy külföldi hivatalos személy ellen, azoknak egységes eljárása keretében követik el, a cselekmény nem válik több bűncselekménnyé. A konkrét hatósági eljárás egysége a bűnhalmazat megállapítását ilyen esetben kizárja.</a:t>
            </a:r>
          </a:p>
          <a:p>
            <a:endParaRPr lang="hu-HU" altLang="hu-HU"/>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Cím 1">
            <a:extLst>
              <a:ext uri="{FF2B5EF4-FFF2-40B4-BE49-F238E27FC236}">
                <a16:creationId xmlns:a16="http://schemas.microsoft.com/office/drawing/2014/main" id="{9CA4C905-3B90-2364-51E3-954F2AFB1C83}"/>
              </a:ext>
            </a:extLst>
          </p:cNvPr>
          <p:cNvSpPr>
            <a:spLocks noGrp="1"/>
          </p:cNvSpPr>
          <p:nvPr>
            <p:ph type="title"/>
          </p:nvPr>
        </p:nvSpPr>
        <p:spPr/>
        <p:txBody>
          <a:bodyPr/>
          <a:lstStyle/>
          <a:p>
            <a:r>
              <a:rPr lang="hu-HU" altLang="hu-HU"/>
              <a:t>Felfegyverkezve elkövetés</a:t>
            </a:r>
          </a:p>
        </p:txBody>
      </p:sp>
      <p:sp>
        <p:nvSpPr>
          <p:cNvPr id="37891" name="Tartalom helye 2">
            <a:extLst>
              <a:ext uri="{FF2B5EF4-FFF2-40B4-BE49-F238E27FC236}">
                <a16:creationId xmlns:a16="http://schemas.microsoft.com/office/drawing/2014/main" id="{122757A1-6786-A81B-7BDD-13BFE8DE696D}"/>
              </a:ext>
            </a:extLst>
          </p:cNvPr>
          <p:cNvSpPr>
            <a:spLocks noGrp="1"/>
          </p:cNvSpPr>
          <p:nvPr>
            <p:ph idx="1"/>
          </p:nvPr>
        </p:nvSpPr>
        <p:spPr/>
        <p:txBody>
          <a:bodyPr/>
          <a:lstStyle/>
          <a:p>
            <a:r>
              <a:rPr lang="hu-HU" altLang="hu-HU"/>
              <a:t>24/2007. BK vélemény: A hivatalos személy elleni erőszak akkor minősül felfegyverkezve elkövetettként, ha az elkövető az élet kioltására alkalmas eszközt a bűncselekmény elkövetésekor magánál tartja annak érdekében, hogy azt szükség esetén felhasználja - függetlenül attól, hogy a hivatalos vagy a külföldi hivatalos személynek az elkövető felfegyverkezett voltáról tudomása van-e vagy sem.</a:t>
            </a:r>
          </a:p>
          <a:p>
            <a:endParaRPr lang="hu-HU" altLang="hu-HU"/>
          </a:p>
        </p:txBody>
      </p:sp>
      <p:graphicFrame>
        <p:nvGraphicFramePr>
          <p:cNvPr id="4" name="Táblázat 3">
            <a:extLst>
              <a:ext uri="{FF2B5EF4-FFF2-40B4-BE49-F238E27FC236}">
                <a16:creationId xmlns:a16="http://schemas.microsoft.com/office/drawing/2014/main" id="{F0E9D1AF-A21A-F093-E973-DDCCD5585AFE}"/>
              </a:ext>
            </a:extLst>
          </p:cNvPr>
          <p:cNvGraphicFramePr>
            <a:graphicFrameLocks noGrp="1"/>
          </p:cNvGraphicFramePr>
          <p:nvPr/>
        </p:nvGraphicFramePr>
        <p:xfrm>
          <a:off x="2855914" y="4446589"/>
          <a:ext cx="5754688" cy="1441768"/>
        </p:xfrm>
        <a:graphic>
          <a:graphicData uri="http://schemas.openxmlformats.org/drawingml/2006/table">
            <a:tbl>
              <a:tblPr firstRow="1" firstCol="1" bandRow="1">
                <a:tableStyleId>{5C22544A-7EE6-4342-B048-85BDC9FD1C3A}</a:tableStyleId>
              </a:tblPr>
              <a:tblGrid>
                <a:gridCol w="2877344">
                  <a:extLst>
                    <a:ext uri="{9D8B030D-6E8A-4147-A177-3AD203B41FA5}">
                      <a16:colId xmlns:a16="http://schemas.microsoft.com/office/drawing/2014/main" val="20000"/>
                    </a:ext>
                  </a:extLst>
                </a:gridCol>
                <a:gridCol w="2877344">
                  <a:extLst>
                    <a:ext uri="{9D8B030D-6E8A-4147-A177-3AD203B41FA5}">
                      <a16:colId xmlns:a16="http://schemas.microsoft.com/office/drawing/2014/main" val="20001"/>
                    </a:ext>
                  </a:extLst>
                </a:gridCol>
              </a:tblGrid>
              <a:tr h="0">
                <a:tc>
                  <a:txBody>
                    <a:bodyPr/>
                    <a:lstStyle/>
                    <a:p>
                      <a:pPr>
                        <a:lnSpc>
                          <a:spcPct val="107000"/>
                        </a:lnSpc>
                        <a:spcAft>
                          <a:spcPts val="800"/>
                        </a:spcAft>
                      </a:pPr>
                      <a:r>
                        <a:rPr lang="hu-HU" sz="1100">
                          <a:effectLst/>
                        </a:rPr>
                        <a:t>Hatályos szöveg</a:t>
                      </a:r>
                      <a:endParaRPr lang="hu-HU" sz="1100">
                        <a:effectLst/>
                        <a:latin typeface="Calibri" panose="020F0502020204030204" pitchFamily="34" charset="0"/>
                        <a:ea typeface="Calibri" panose="020F0502020204030204" pitchFamily="34" charset="0"/>
                        <a:cs typeface="Times New Roman" panose="02020603050405020304" pitchFamily="18" charset="0"/>
                      </a:endParaRPr>
                    </a:p>
                  </a:txBody>
                  <a:tcPr marL="68584" marR="68584" marT="0" marB="0"/>
                </a:tc>
                <a:tc>
                  <a:txBody>
                    <a:bodyPr/>
                    <a:lstStyle/>
                    <a:p>
                      <a:pPr>
                        <a:lnSpc>
                          <a:spcPct val="107000"/>
                        </a:lnSpc>
                        <a:spcAft>
                          <a:spcPts val="800"/>
                        </a:spcAft>
                      </a:pPr>
                      <a:r>
                        <a:rPr lang="hu-HU" sz="1100">
                          <a:effectLst/>
                        </a:rPr>
                        <a:t>Egyértelműbb megfogalmazás (lenne)</a:t>
                      </a:r>
                      <a:endParaRPr lang="hu-HU" sz="1100">
                        <a:effectLst/>
                        <a:latin typeface="Calibri" panose="020F0502020204030204" pitchFamily="34" charset="0"/>
                        <a:ea typeface="Calibri" panose="020F0502020204030204" pitchFamily="34" charset="0"/>
                        <a:cs typeface="Times New Roman" panose="02020603050405020304" pitchFamily="18" charset="0"/>
                      </a:endParaRPr>
                    </a:p>
                  </a:txBody>
                  <a:tcPr marL="68584" marR="68584" marT="0" marB="0"/>
                </a:tc>
                <a:extLst>
                  <a:ext uri="{0D108BD9-81ED-4DB2-BD59-A6C34878D82A}">
                    <a16:rowId xmlns:a16="http://schemas.microsoft.com/office/drawing/2014/main" val="10000"/>
                  </a:ext>
                </a:extLst>
              </a:tr>
              <a:tr h="0">
                <a:tc>
                  <a:txBody>
                    <a:bodyPr/>
                    <a:lstStyle/>
                    <a:p>
                      <a:pPr>
                        <a:lnSpc>
                          <a:spcPct val="107000"/>
                        </a:lnSpc>
                        <a:spcAft>
                          <a:spcPts val="800"/>
                        </a:spcAft>
                      </a:pPr>
                      <a:r>
                        <a:rPr lang="hu-HU" sz="1100">
                          <a:effectLst/>
                        </a:rPr>
                        <a:t>Felfegyverkezve követi el a bűncselekményt, aki az ellenállás leküzdése vagy megakadályozása érdekében az élet kioltására alkalmas eszközt tart magánál."</a:t>
                      </a:r>
                      <a:endParaRPr lang="hu-HU" sz="1100">
                        <a:effectLst/>
                        <a:latin typeface="Calibri" panose="020F0502020204030204" pitchFamily="34" charset="0"/>
                        <a:ea typeface="Calibri" panose="020F0502020204030204" pitchFamily="34" charset="0"/>
                        <a:cs typeface="Times New Roman" panose="02020603050405020304" pitchFamily="18" charset="0"/>
                      </a:endParaRPr>
                    </a:p>
                  </a:txBody>
                  <a:tcPr marL="68584" marR="68584" marT="0" marB="0"/>
                </a:tc>
                <a:tc>
                  <a:txBody>
                    <a:bodyPr/>
                    <a:lstStyle/>
                    <a:p>
                      <a:pPr>
                        <a:lnSpc>
                          <a:spcPct val="107000"/>
                        </a:lnSpc>
                        <a:spcAft>
                          <a:spcPts val="800"/>
                        </a:spcAft>
                      </a:pPr>
                      <a:r>
                        <a:rPr lang="hu-HU" sz="1100" dirty="0">
                          <a:effectLst/>
                        </a:rPr>
                        <a:t>Felfegyverkezve követi el a bűncselekményt, aki </a:t>
                      </a:r>
                    </a:p>
                    <a:p>
                      <a:pPr>
                        <a:lnSpc>
                          <a:spcPct val="107000"/>
                        </a:lnSpc>
                        <a:spcAft>
                          <a:spcPts val="800"/>
                        </a:spcAft>
                      </a:pPr>
                      <a:r>
                        <a:rPr lang="hu-HU" sz="1100" dirty="0">
                          <a:effectLst/>
                        </a:rPr>
                        <a:t>- az ellenállás leküzdése vagy megakadályozása érdekében élet kioltására alkalmas eszközt használ, vagy</a:t>
                      </a:r>
                    </a:p>
                    <a:p>
                      <a:pPr>
                        <a:lnSpc>
                          <a:spcPct val="107000"/>
                        </a:lnSpc>
                        <a:spcAft>
                          <a:spcPts val="800"/>
                        </a:spcAft>
                      </a:pPr>
                      <a:r>
                        <a:rPr lang="hu-HU" sz="1100" dirty="0">
                          <a:effectLst/>
                        </a:rPr>
                        <a:t>- élet kioltására alkalmas eszközt ellenállás leküzdése vagy megakadályozása érdekében vesz magához.</a:t>
                      </a:r>
                      <a:endParaRPr lang="hu-H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4" marR="68584" marT="0" marB="0"/>
                </a:tc>
                <a:extLst>
                  <a:ext uri="{0D108BD9-81ED-4DB2-BD59-A6C34878D82A}">
                    <a16:rowId xmlns:a16="http://schemas.microsoft.com/office/drawing/2014/main" val="10001"/>
                  </a:ext>
                </a:extLst>
              </a:tr>
            </a:tbl>
          </a:graphicData>
        </a:graphic>
      </p:graphicFrame>
      <p:sp>
        <p:nvSpPr>
          <p:cNvPr id="37903" name="Rectangle 1">
            <a:extLst>
              <a:ext uri="{FF2B5EF4-FFF2-40B4-BE49-F238E27FC236}">
                <a16:creationId xmlns:a16="http://schemas.microsoft.com/office/drawing/2014/main" id="{43D2420F-2869-114F-E649-EFEA018BD45E}"/>
              </a:ext>
            </a:extLst>
          </p:cNvPr>
          <p:cNvSpPr>
            <a:spLocks noChangeArrowheads="1"/>
          </p:cNvSpPr>
          <p:nvPr/>
        </p:nvSpPr>
        <p:spPr bwMode="auto">
          <a:xfrm>
            <a:off x="2855914" y="449052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hu-HU" altLang="hu-HU" sz="1800">
              <a:latin typeface="Arial" panose="020B0604020202020204" pitchFamily="34" charset="0"/>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E3DE4CD2-0E6D-A0B3-4932-55D26B17BCA1}"/>
              </a:ext>
            </a:extLst>
          </p:cNvPr>
          <p:cNvSpPr>
            <a:spLocks noGrp="1" noChangeArrowheads="1"/>
          </p:cNvSpPr>
          <p:nvPr>
            <p:ph type="title"/>
          </p:nvPr>
        </p:nvSpPr>
        <p:spPr/>
        <p:txBody>
          <a:bodyPr/>
          <a:lstStyle/>
          <a:p>
            <a:pPr>
              <a:defRPr/>
            </a:pPr>
            <a:r>
              <a:rPr lang="hu-HU" dirty="0">
                <a:solidFill>
                  <a:schemeClr val="tx1">
                    <a:lumMod val="95000"/>
                    <a:lumOff val="5000"/>
                  </a:schemeClr>
                </a:solidFill>
              </a:rPr>
              <a:t>Néhány további fontosabb döntés</a:t>
            </a:r>
          </a:p>
        </p:txBody>
      </p:sp>
      <p:sp>
        <p:nvSpPr>
          <p:cNvPr id="15363" name="Rectangle 3">
            <a:extLst>
              <a:ext uri="{FF2B5EF4-FFF2-40B4-BE49-F238E27FC236}">
                <a16:creationId xmlns:a16="http://schemas.microsoft.com/office/drawing/2014/main" id="{2CC64494-57F1-7B01-13B5-ABF23873BFEA}"/>
              </a:ext>
            </a:extLst>
          </p:cNvPr>
          <p:cNvSpPr>
            <a:spLocks noGrp="1" noChangeArrowheads="1"/>
          </p:cNvSpPr>
          <p:nvPr>
            <p:ph type="body" idx="1"/>
          </p:nvPr>
        </p:nvSpPr>
        <p:spPr/>
        <p:txBody>
          <a:bodyPr rtlCol="0">
            <a:normAutofit/>
          </a:bodyPr>
          <a:lstStyle/>
          <a:p>
            <a:pPr marL="198882" lvl="1" indent="-102870">
              <a:lnSpc>
                <a:spcPct val="80000"/>
              </a:lnSpc>
              <a:defRPr/>
            </a:pPr>
            <a:r>
              <a:rPr lang="hu-HU" altLang="hu-HU" sz="1500" b="1" dirty="0"/>
              <a:t>BH1999. 437. </a:t>
            </a:r>
            <a:r>
              <a:rPr lang="hu-HU" altLang="hu-HU" sz="1500" i="1" dirty="0"/>
              <a:t>I. A hivatalos személy elleni erőszak bűntette megvalósul, ha az elkövető - akár közvetlen, akár közvetett formában - </a:t>
            </a:r>
            <a:r>
              <a:rPr lang="hu-HU" altLang="hu-HU" sz="1500" i="1" u="sng" dirty="0">
                <a:solidFill>
                  <a:srgbClr val="FF0066"/>
                </a:solidFill>
                <a:effectLst>
                  <a:outerShdw blurRad="38100" dist="38100" dir="2700000" algn="tl">
                    <a:srgbClr val="FFFFFF"/>
                  </a:outerShdw>
                </a:effectLst>
              </a:rPr>
              <a:t>aktívan ellenszegülve</a:t>
            </a:r>
            <a:r>
              <a:rPr lang="hu-HU" altLang="hu-HU" sz="1500" i="1" dirty="0"/>
              <a:t>, testi erőkifejtéssel gátolja, nehezíti, vagyis akadályozza a hivatalos személyt a jogszerű intézkedés megtételében. </a:t>
            </a:r>
          </a:p>
          <a:p>
            <a:pPr marL="198882" lvl="1" indent="-102870">
              <a:lnSpc>
                <a:spcPct val="80000"/>
              </a:lnSpc>
              <a:defRPr/>
            </a:pPr>
            <a:r>
              <a:rPr lang="hu-HU" altLang="hu-HU" sz="1500" b="1" dirty="0"/>
              <a:t>BH1995. 620. </a:t>
            </a:r>
            <a:r>
              <a:rPr lang="hu-HU" altLang="hu-HU" sz="1500" i="1" dirty="0"/>
              <a:t>II. A hivatalos személyt nemcsak a szó szoros értelmében vett közhatalmi tevékenységének a kifejtése során illeti meg a fokozott büntetőjogi védelem, hanem általában a </a:t>
            </a:r>
            <a:r>
              <a:rPr lang="hu-HU" altLang="hu-HU" sz="1500" i="1" u="sng" dirty="0">
                <a:solidFill>
                  <a:srgbClr val="FF0066"/>
                </a:solidFill>
                <a:effectLst>
                  <a:outerShdw blurRad="38100" dist="38100" dir="2700000" algn="tl">
                    <a:srgbClr val="FFFFFF"/>
                  </a:outerShdw>
                </a:effectLst>
              </a:rPr>
              <a:t>szolgálata (munkaideje) alatt</a:t>
            </a:r>
            <a:r>
              <a:rPr lang="hu-HU" altLang="hu-HU" sz="1500" i="1" u="sng" dirty="0"/>
              <a:t>,</a:t>
            </a:r>
            <a:r>
              <a:rPr lang="hu-HU" altLang="hu-HU" sz="1500" i="1" dirty="0"/>
              <a:t> amikor felkészül, illetve készenlétben áll az esetleges intézkedésre, és az ellene irányuló - erőszakkal vagy fenyegetéssel történő - ráhatás akadályozza a tervezett vagy szükségessé váló intézkedés megtételét</a:t>
            </a:r>
          </a:p>
          <a:p>
            <a:pPr marL="198882" lvl="1" indent="-102870">
              <a:lnSpc>
                <a:spcPct val="80000"/>
              </a:lnSpc>
              <a:defRPr/>
            </a:pPr>
            <a:r>
              <a:rPr lang="hu-HU" altLang="hu-HU" sz="1500" b="1" dirty="0"/>
              <a:t>BH1993. 590. </a:t>
            </a:r>
            <a:r>
              <a:rPr lang="hu-HU" altLang="hu-HU" sz="1500" i="1" dirty="0"/>
              <a:t>I. A közúti veszélyeztetés bűntette és a hivatalos személy elleni erőszak bűntette </a:t>
            </a:r>
            <a:r>
              <a:rPr lang="hu-HU" altLang="hu-HU" sz="1500" i="1" u="sng" dirty="0">
                <a:solidFill>
                  <a:srgbClr val="FF0066"/>
                </a:solidFill>
                <a:effectLst>
                  <a:outerShdw blurRad="38100" dist="38100" dir="2700000" algn="tl">
                    <a:srgbClr val="FFFFFF"/>
                  </a:outerShdw>
                </a:effectLst>
              </a:rPr>
              <a:t>bűnhalmazatban</a:t>
            </a:r>
            <a:r>
              <a:rPr lang="hu-HU" altLang="hu-HU" sz="1500" i="1" dirty="0"/>
              <a:t> megállapításának van helye, ha a gépjárművel haladó terhelt az őt megállásra felszólító rendőr utasítását figyelmen kívül hagyva a járművével úgy hajt felé, hogy a rendőr az elütését csak az árokba ugrásával tudja elhárítani</a:t>
            </a:r>
            <a:endParaRPr lang="hu-HU" altLang="hu-HU" sz="1500" dirty="0"/>
          </a:p>
          <a:p>
            <a:pPr marL="68580" indent="-68580">
              <a:lnSpc>
                <a:spcPct val="80000"/>
              </a:lnSpc>
              <a:buFont typeface="Tw Cen MT" panose="020B0602020104020603" pitchFamily="34" charset="0"/>
              <a:buChar char=" "/>
              <a:defRPr/>
            </a:pPr>
            <a:endParaRPr lang="hu-HU" altLang="hu-HU" sz="1800"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8F60A4A7-833E-394C-209A-658963DB5F0D}"/>
              </a:ext>
            </a:extLst>
          </p:cNvPr>
          <p:cNvSpPr>
            <a:spLocks noGrp="1" noChangeArrowheads="1"/>
          </p:cNvSpPr>
          <p:nvPr>
            <p:ph type="title"/>
          </p:nvPr>
        </p:nvSpPr>
        <p:spPr/>
        <p:txBody>
          <a:bodyPr/>
          <a:lstStyle/>
          <a:p>
            <a:pPr>
              <a:defRPr/>
            </a:pPr>
            <a:r>
              <a:rPr lang="hu-HU" altLang="hu-HU" sz="3000">
                <a:solidFill>
                  <a:schemeClr val="tx1">
                    <a:lumMod val="95000"/>
                    <a:lumOff val="5000"/>
                  </a:schemeClr>
                </a:solidFill>
              </a:rPr>
              <a:t>Szabálysértés (2012. II. tv. – rendzavarás)</a:t>
            </a:r>
          </a:p>
        </p:txBody>
      </p:sp>
      <p:sp>
        <p:nvSpPr>
          <p:cNvPr id="12291" name="Rectangle 3">
            <a:extLst>
              <a:ext uri="{FF2B5EF4-FFF2-40B4-BE49-F238E27FC236}">
                <a16:creationId xmlns:a16="http://schemas.microsoft.com/office/drawing/2014/main" id="{F7F861C6-9F45-CE50-9745-B239F8AF431B}"/>
              </a:ext>
            </a:extLst>
          </p:cNvPr>
          <p:cNvSpPr>
            <a:spLocks noGrp="1" noChangeArrowheads="1"/>
          </p:cNvSpPr>
          <p:nvPr>
            <p:ph type="body" idx="1"/>
          </p:nvPr>
        </p:nvSpPr>
        <p:spPr>
          <a:xfrm>
            <a:off x="2640014" y="1628776"/>
            <a:ext cx="6911975" cy="4371975"/>
          </a:xfrm>
        </p:spPr>
        <p:txBody>
          <a:bodyPr rtlCol="0">
            <a:normAutofit/>
          </a:bodyPr>
          <a:lstStyle/>
          <a:p>
            <a:pPr marL="68580" indent="-68580">
              <a:lnSpc>
                <a:spcPct val="80000"/>
              </a:lnSpc>
              <a:buNone/>
              <a:defRPr/>
            </a:pPr>
            <a:r>
              <a:rPr lang="hu-HU" altLang="hu-HU" sz="1350" b="1" dirty="0"/>
              <a:t>      169. § </a:t>
            </a:r>
            <a:r>
              <a:rPr lang="hu-HU" altLang="hu-HU" sz="1350" dirty="0"/>
              <a:t>(1) Aki</a:t>
            </a:r>
            <a:endParaRPr lang="hu-HU" altLang="hu-HU" sz="1350" i="1" dirty="0"/>
          </a:p>
          <a:p>
            <a:pPr marL="68580" indent="-68580">
              <a:lnSpc>
                <a:spcPct val="80000"/>
              </a:lnSpc>
              <a:buNone/>
              <a:defRPr/>
            </a:pPr>
            <a:r>
              <a:rPr lang="hu-HU" altLang="hu-HU" sz="1350" i="1" dirty="0"/>
              <a:t>      a) </a:t>
            </a:r>
            <a:r>
              <a:rPr lang="hu-HU" altLang="hu-HU" sz="1350" dirty="0"/>
              <a:t>verekszik, továbbá aki mást verekedésre felhív,</a:t>
            </a:r>
            <a:endParaRPr lang="hu-HU" altLang="hu-HU" sz="1350" i="1" dirty="0"/>
          </a:p>
          <a:p>
            <a:pPr marL="68580" indent="-68580">
              <a:lnSpc>
                <a:spcPct val="80000"/>
              </a:lnSpc>
              <a:buNone/>
              <a:defRPr/>
            </a:pPr>
            <a:r>
              <a:rPr lang="hu-HU" altLang="hu-HU" sz="1350" i="1" dirty="0"/>
              <a:t>      </a:t>
            </a:r>
            <a:r>
              <a:rPr lang="hu-HU" altLang="hu-HU" sz="1500" b="1" i="1" u="sng" dirty="0"/>
              <a:t>b) </a:t>
            </a:r>
            <a:r>
              <a:rPr lang="hu-HU" altLang="hu-HU" sz="1500" b="1" u="sng" dirty="0"/>
              <a:t>rendzavarás vagy garázdaság esetén a hatóság vagy az eljáró hivatalos személy intézkedésével szemben </a:t>
            </a:r>
            <a:r>
              <a:rPr lang="hu-HU" altLang="hu-HU" sz="1500" b="1" u="sng" dirty="0" err="1"/>
              <a:t>engedetlenséget</a:t>
            </a:r>
            <a:r>
              <a:rPr lang="hu-HU" altLang="hu-HU" sz="1500" b="1" u="sng" dirty="0"/>
              <a:t> tanúsít,</a:t>
            </a:r>
            <a:endParaRPr lang="hu-HU" altLang="hu-HU" sz="1500" b="1" i="1" u="sng" dirty="0"/>
          </a:p>
          <a:p>
            <a:pPr marL="68580" indent="-68580">
              <a:lnSpc>
                <a:spcPct val="80000"/>
              </a:lnSpc>
              <a:buNone/>
              <a:defRPr/>
            </a:pPr>
            <a:r>
              <a:rPr lang="hu-HU" altLang="hu-HU" sz="1350" i="1" dirty="0"/>
              <a:t>      c) </a:t>
            </a:r>
            <a:r>
              <a:rPr lang="hu-HU" altLang="hu-HU" sz="1350" dirty="0"/>
              <a:t>a gyülekezési jogról szóló törvény hatálya alá tartozó rendezvényen vagy a sportrendezvények biztonságáról szóló kormányrendelet hatálya alá tartozó sportrendezvényen az arcát olyan módon eltakarva jelenik meg vagy tartózkodik, amely alkalmas arra, hogy meghiúsítsa a személyének a hatóság vagy az eljáró hivatalos személy által történő azonosítását,</a:t>
            </a:r>
          </a:p>
          <a:p>
            <a:pPr marL="68580" indent="-68580">
              <a:lnSpc>
                <a:spcPct val="80000"/>
              </a:lnSpc>
              <a:buNone/>
              <a:defRPr/>
            </a:pPr>
            <a:r>
              <a:rPr lang="hu-HU" altLang="hu-HU" sz="1350" dirty="0"/>
              <a:t>      szabálysértést követ el.</a:t>
            </a:r>
          </a:p>
          <a:p>
            <a:pPr marL="68580" indent="-68580">
              <a:lnSpc>
                <a:spcPct val="80000"/>
              </a:lnSpc>
              <a:buNone/>
              <a:defRPr/>
            </a:pPr>
            <a:r>
              <a:rPr lang="hu-HU" altLang="hu-HU" sz="1350" dirty="0"/>
              <a:t>     (2) Aki nyilvános rendezvényen</a:t>
            </a:r>
            <a:endParaRPr lang="hu-HU" altLang="hu-HU" sz="1350" i="1" dirty="0"/>
          </a:p>
          <a:p>
            <a:pPr marL="68580" indent="-68580">
              <a:lnSpc>
                <a:spcPct val="80000"/>
              </a:lnSpc>
              <a:buNone/>
              <a:defRPr/>
            </a:pPr>
            <a:r>
              <a:rPr lang="hu-HU" altLang="hu-HU" sz="1350" i="1" dirty="0"/>
              <a:t>      a) </a:t>
            </a:r>
            <a:r>
              <a:rPr lang="hu-HU" altLang="hu-HU" sz="1350" dirty="0"/>
              <a:t>lőfegyvert vagy robbanóanyagot, illetve az élet kioltására vagy testi sértés okozására alkalmas eszközt tartva magánál jelenik meg,</a:t>
            </a:r>
            <a:endParaRPr lang="hu-HU" altLang="hu-HU" sz="1350" i="1" dirty="0"/>
          </a:p>
          <a:p>
            <a:pPr marL="68580" indent="-68580">
              <a:lnSpc>
                <a:spcPct val="80000"/>
              </a:lnSpc>
              <a:buNone/>
              <a:defRPr/>
            </a:pPr>
            <a:r>
              <a:rPr lang="hu-HU" altLang="hu-HU" sz="1350" i="1" dirty="0"/>
              <a:t>      b) </a:t>
            </a:r>
            <a:r>
              <a:rPr lang="hu-HU" altLang="hu-HU" sz="1350" dirty="0"/>
              <a:t>a rendező szerv, illetve a rendőrség biztonságra vonatkozó felhívásának, rendelkezésének nem tesz eleget,</a:t>
            </a:r>
          </a:p>
          <a:p>
            <a:pPr marL="68580" indent="-68580">
              <a:lnSpc>
                <a:spcPct val="80000"/>
              </a:lnSpc>
              <a:buNone/>
              <a:defRPr/>
            </a:pPr>
            <a:r>
              <a:rPr lang="hu-HU" altLang="hu-HU" sz="1350" dirty="0"/>
              <a:t>       szabálysértést követ el.</a:t>
            </a:r>
          </a:p>
          <a:p>
            <a:pPr marL="68580" indent="-68580">
              <a:lnSpc>
                <a:spcPct val="80000"/>
              </a:lnSpc>
              <a:buNone/>
              <a:defRPr/>
            </a:pPr>
            <a:r>
              <a:rPr lang="hu-HU" altLang="hu-HU" sz="1350" dirty="0"/>
              <a:t>      (3) E § alkalmazásában nyilvános rendezvény: a gyülekezési jogról szóló törvény hatálya alá tartozó rendezvény, továbbá az olyan rendezvény, amely mindenki számára azonos feltételek mellett nyitva áll.</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B570D4EE-23EC-55D4-8074-DA13B731F8FB}"/>
              </a:ext>
            </a:extLst>
          </p:cNvPr>
          <p:cNvSpPr>
            <a:spLocks noGrp="1" noChangeArrowheads="1"/>
          </p:cNvSpPr>
          <p:nvPr>
            <p:ph type="ctrTitle" idx="4294967295"/>
          </p:nvPr>
        </p:nvSpPr>
        <p:spPr>
          <a:xfrm>
            <a:off x="1774826" y="1768476"/>
            <a:ext cx="8207375" cy="1736725"/>
          </a:xfrm>
        </p:spPr>
        <p:txBody>
          <a:bodyPr anchor="b" anchorCtr="1"/>
          <a:lstStyle/>
          <a:p>
            <a:pPr eaLnBrk="1" hangingPunct="1">
              <a:defRPr/>
            </a:pPr>
            <a:r>
              <a:rPr lang="hu-HU" altLang="hu-HU" sz="6600"/>
              <a:t>Közbiztonság elleni bűncselekmények</a:t>
            </a:r>
          </a:p>
        </p:txBody>
      </p:sp>
      <p:sp>
        <p:nvSpPr>
          <p:cNvPr id="2051" name="Rectangle 3">
            <a:extLst>
              <a:ext uri="{FF2B5EF4-FFF2-40B4-BE49-F238E27FC236}">
                <a16:creationId xmlns:a16="http://schemas.microsoft.com/office/drawing/2014/main" id="{DB5B6E92-B37A-9C8D-BC0E-12214E1F2923}"/>
              </a:ext>
            </a:extLst>
          </p:cNvPr>
          <p:cNvSpPr>
            <a:spLocks noGrp="1" noChangeArrowheads="1"/>
          </p:cNvSpPr>
          <p:nvPr>
            <p:ph type="subTitle" idx="4294967295"/>
          </p:nvPr>
        </p:nvSpPr>
        <p:spPr>
          <a:xfrm>
            <a:off x="2895600" y="3886200"/>
            <a:ext cx="6400800" cy="1752600"/>
          </a:xfrm>
        </p:spPr>
        <p:txBody>
          <a:bodyPr/>
          <a:lstStyle/>
          <a:p>
            <a:pPr marL="0" indent="0" algn="ctr" eaLnBrk="1" hangingPunct="1">
              <a:buNone/>
              <a:defRPr/>
            </a:pPr>
            <a:r>
              <a:rPr lang="hu-HU" altLang="hu-HU" dirty="0"/>
              <a:t>Btk. XXX. Fejezet</a:t>
            </a:r>
          </a:p>
          <a:p>
            <a:pPr marL="0" indent="0" algn="ctr" eaLnBrk="1" hangingPunct="1">
              <a:buNone/>
              <a:defRPr/>
            </a:pPr>
            <a:endParaRPr lang="hu-HU" altLang="hu-HU"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526367A2-0688-53A1-04B7-7559973B78A9}"/>
              </a:ext>
            </a:extLst>
          </p:cNvPr>
          <p:cNvSpPr>
            <a:spLocks noGrp="1" noChangeArrowheads="1"/>
          </p:cNvSpPr>
          <p:nvPr>
            <p:ph type="title" idx="4294967295"/>
          </p:nvPr>
        </p:nvSpPr>
        <p:spPr>
          <a:xfrm>
            <a:off x="1981200" y="277813"/>
            <a:ext cx="8229600" cy="849312"/>
          </a:xfrm>
        </p:spPr>
        <p:txBody>
          <a:bodyPr/>
          <a:lstStyle/>
          <a:p>
            <a:pPr eaLnBrk="1" hangingPunct="1">
              <a:defRPr/>
            </a:pPr>
            <a:r>
              <a:rPr lang="hu-HU" altLang="hu-HU" dirty="0"/>
              <a:t>A közbiztonság fogalma, gyökerei</a:t>
            </a:r>
          </a:p>
        </p:txBody>
      </p:sp>
      <p:sp>
        <p:nvSpPr>
          <p:cNvPr id="25603" name="Rectangle 3">
            <a:extLst>
              <a:ext uri="{FF2B5EF4-FFF2-40B4-BE49-F238E27FC236}">
                <a16:creationId xmlns:a16="http://schemas.microsoft.com/office/drawing/2014/main" id="{67AC183D-E53D-22E2-27BB-AC808D2FC005}"/>
              </a:ext>
            </a:extLst>
          </p:cNvPr>
          <p:cNvSpPr>
            <a:spLocks noGrp="1" noChangeArrowheads="1"/>
          </p:cNvSpPr>
          <p:nvPr>
            <p:ph type="body" idx="4294967295"/>
          </p:nvPr>
        </p:nvSpPr>
        <p:spPr>
          <a:xfrm>
            <a:off x="1981200" y="1268413"/>
            <a:ext cx="8229600" cy="4862512"/>
          </a:xfrm>
        </p:spPr>
        <p:txBody>
          <a:bodyPr/>
          <a:lstStyle/>
          <a:p>
            <a:pPr eaLnBrk="1" hangingPunct="1">
              <a:defRPr/>
            </a:pPr>
            <a:r>
              <a:rPr lang="hu-HU" altLang="hu-HU" sz="2400" dirty="0"/>
              <a:t>A közbiztonság olyan társadalmi közeg, amelyben az egyének egymáshoz és a közösséghez való viszonyát kölcsönös jogok és kötelezettségek egyensúlyán alapuló,  írott és íratlan szabályok rendszere, s ennek tiszteletben tartása határozza meg.</a:t>
            </a:r>
          </a:p>
          <a:p>
            <a:pPr eaLnBrk="1" hangingPunct="1">
              <a:defRPr/>
            </a:pPr>
            <a:r>
              <a:rPr lang="hu-HU" altLang="hu-HU" sz="1800" dirty="0"/>
              <a:t>Találnunk kell oly társadalmi alkatot, mely egész közös erejével </a:t>
            </a:r>
          </a:p>
          <a:p>
            <a:pPr marL="0" indent="0" eaLnBrk="1" hangingPunct="1">
              <a:buNone/>
              <a:defRPr/>
            </a:pPr>
            <a:r>
              <a:rPr lang="hu-HU" altLang="hu-HU" sz="1800" dirty="0"/>
              <a:t>védi és őrzi minden egyes tagjának személyét és vagyonát; </a:t>
            </a:r>
          </a:p>
          <a:p>
            <a:pPr marL="0" indent="0" eaLnBrk="1" hangingPunct="1">
              <a:buNone/>
              <a:defRPr/>
            </a:pPr>
            <a:r>
              <a:rPr lang="hu-HU" altLang="hu-HU" sz="1800" dirty="0"/>
              <a:t>de amelyben minden egyes, habár egyesül a többivel, csakis </a:t>
            </a:r>
          </a:p>
          <a:p>
            <a:pPr marL="0" indent="0" eaLnBrk="1" hangingPunct="1">
              <a:buNone/>
              <a:defRPr/>
            </a:pPr>
            <a:r>
              <a:rPr lang="hu-HU" altLang="hu-HU" sz="1800" dirty="0"/>
              <a:t>önmagánbak engedelmeskedik s ép oly szabad marad, mint azelőtt </a:t>
            </a:r>
          </a:p>
          <a:p>
            <a:pPr marL="0" indent="0" eaLnBrk="1" hangingPunct="1">
              <a:buNone/>
              <a:defRPr/>
            </a:pPr>
            <a:r>
              <a:rPr lang="hu-HU" altLang="hu-HU" sz="1800" dirty="0"/>
              <a:t>volt.”</a:t>
            </a:r>
          </a:p>
          <a:p>
            <a:pPr marL="0" indent="0" eaLnBrk="1" hangingPunct="1">
              <a:buNone/>
              <a:defRPr/>
            </a:pPr>
            <a:r>
              <a:rPr lang="hu-HU" altLang="hu-HU" sz="1800" dirty="0"/>
              <a:t> (Rousseau 1762)</a:t>
            </a:r>
          </a:p>
        </p:txBody>
      </p:sp>
      <p:pic>
        <p:nvPicPr>
          <p:cNvPr id="30724" name="Kép 1">
            <a:extLst>
              <a:ext uri="{FF2B5EF4-FFF2-40B4-BE49-F238E27FC236}">
                <a16:creationId xmlns:a16="http://schemas.microsoft.com/office/drawing/2014/main" id="{AA2EE606-AD7D-018C-BBFF-591E16A28A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99464" y="2846389"/>
            <a:ext cx="1944687" cy="288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4D5C9AA2-C323-055D-B196-4C386B41333C}"/>
              </a:ext>
            </a:extLst>
          </p:cNvPr>
          <p:cNvSpPr>
            <a:spLocks noGrp="1" noChangeArrowheads="1"/>
          </p:cNvSpPr>
          <p:nvPr>
            <p:ph type="title" idx="4294967295"/>
          </p:nvPr>
        </p:nvSpPr>
        <p:spPr/>
        <p:txBody>
          <a:bodyPr/>
          <a:lstStyle/>
          <a:p>
            <a:pPr eaLnBrk="1" hangingPunct="1">
              <a:defRPr/>
            </a:pPr>
            <a:r>
              <a:rPr lang="hu-HU" altLang="hu-HU" sz="4000" dirty="0"/>
              <a:t>A fejezet rendszere: </a:t>
            </a:r>
            <a:br>
              <a:rPr lang="hu-HU" altLang="hu-HU" sz="4000" dirty="0"/>
            </a:br>
            <a:r>
              <a:rPr lang="hu-HU" altLang="hu-HU" sz="4000" dirty="0"/>
              <a:t>10 bűncselekmény</a:t>
            </a:r>
          </a:p>
        </p:txBody>
      </p:sp>
      <p:sp>
        <p:nvSpPr>
          <p:cNvPr id="3075" name="Rectangle 3">
            <a:extLst>
              <a:ext uri="{FF2B5EF4-FFF2-40B4-BE49-F238E27FC236}">
                <a16:creationId xmlns:a16="http://schemas.microsoft.com/office/drawing/2014/main" id="{556C140F-91EE-7C88-2420-CE1680BEE91D}"/>
              </a:ext>
            </a:extLst>
          </p:cNvPr>
          <p:cNvSpPr>
            <a:spLocks noGrp="1" noChangeArrowheads="1"/>
          </p:cNvSpPr>
          <p:nvPr>
            <p:ph type="body" idx="4294967295"/>
          </p:nvPr>
        </p:nvSpPr>
        <p:spPr/>
        <p:txBody>
          <a:bodyPr/>
          <a:lstStyle/>
          <a:p>
            <a:pPr eaLnBrk="1" hangingPunct="1">
              <a:defRPr/>
            </a:pPr>
            <a:r>
              <a:rPr lang="hu-HU" altLang="hu-HU"/>
              <a:t>Terrorizmussal kapcsolatos bűncselekmények</a:t>
            </a:r>
          </a:p>
          <a:p>
            <a:pPr eaLnBrk="1" hangingPunct="1">
              <a:defRPr/>
            </a:pPr>
            <a:r>
              <a:rPr lang="hu-HU" altLang="hu-HU"/>
              <a:t>Közveszélyt okozó bűncselekmények</a:t>
            </a:r>
          </a:p>
          <a:p>
            <a:pPr eaLnBrk="1" hangingPunct="1">
              <a:defRPr/>
            </a:pPr>
            <a:r>
              <a:rPr lang="hu-HU" altLang="hu-HU"/>
              <a:t>Lőfegyverrel, robbanóanyaggal kapcsolatos bűncselekmények</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26972CDD-250C-CB68-3A29-E7620ED3E67E}"/>
              </a:ext>
            </a:extLst>
          </p:cNvPr>
          <p:cNvSpPr>
            <a:spLocks noGrp="1" noChangeArrowheads="1"/>
          </p:cNvSpPr>
          <p:nvPr>
            <p:ph type="title"/>
          </p:nvPr>
        </p:nvSpPr>
        <p:spPr>
          <a:xfrm>
            <a:off x="1631950" y="188913"/>
            <a:ext cx="7848600" cy="1008062"/>
          </a:xfrm>
        </p:spPr>
        <p:txBody>
          <a:bodyPr/>
          <a:lstStyle/>
          <a:p>
            <a:r>
              <a:rPr lang="hu-HU" altLang="hu-HU"/>
              <a:t>Titoksértő bűncselekmények</a:t>
            </a:r>
          </a:p>
        </p:txBody>
      </p:sp>
      <p:sp>
        <p:nvSpPr>
          <p:cNvPr id="26627" name="Rectangle 3">
            <a:extLst>
              <a:ext uri="{FF2B5EF4-FFF2-40B4-BE49-F238E27FC236}">
                <a16:creationId xmlns:a16="http://schemas.microsoft.com/office/drawing/2014/main" id="{60735E83-6CE2-C28E-20BA-D64C01FC7DDF}"/>
              </a:ext>
            </a:extLst>
          </p:cNvPr>
          <p:cNvSpPr>
            <a:spLocks noGrp="1" noChangeArrowheads="1"/>
          </p:cNvSpPr>
          <p:nvPr>
            <p:ph type="body" idx="1"/>
          </p:nvPr>
        </p:nvSpPr>
        <p:spPr>
          <a:xfrm>
            <a:off x="1631950" y="981076"/>
            <a:ext cx="7431088" cy="5267325"/>
          </a:xfrm>
        </p:spPr>
        <p:txBody>
          <a:bodyPr/>
          <a:lstStyle/>
          <a:p>
            <a:pPr>
              <a:buFontTx/>
              <a:buChar char="-"/>
              <a:defRPr/>
            </a:pPr>
            <a:r>
              <a:rPr lang="hu-HU" altLang="hu-HU" dirty="0"/>
              <a:t>Szigorúan titkos adat kiszolgáltatásával elkövetett kémkedés  (261. § (2) bekezdés)</a:t>
            </a:r>
          </a:p>
          <a:p>
            <a:pPr>
              <a:buFontTx/>
              <a:buChar char="-"/>
              <a:defRPr/>
            </a:pPr>
            <a:r>
              <a:rPr lang="hu-HU" altLang="hu-HU" dirty="0"/>
              <a:t>Magántitok megsértése (223.§)</a:t>
            </a:r>
          </a:p>
          <a:p>
            <a:pPr>
              <a:buFontTx/>
              <a:buNone/>
              <a:defRPr/>
            </a:pPr>
            <a:r>
              <a:rPr lang="hu-HU" altLang="hu-HU" dirty="0"/>
              <a:t>-    Levéltitok megsértése (224. §)</a:t>
            </a:r>
          </a:p>
          <a:p>
            <a:pPr>
              <a:buFontTx/>
              <a:buChar char="-"/>
              <a:defRPr/>
            </a:pPr>
            <a:r>
              <a:rPr lang="hu-HU" altLang="hu-HU" dirty="0"/>
              <a:t>Választás  (stb.) elleni bűncselekmény titkosság megsértésével megvalósuló </a:t>
            </a:r>
            <a:r>
              <a:rPr lang="hu-HU" altLang="hu-HU" dirty="0" err="1"/>
              <a:t>alakzata</a:t>
            </a:r>
            <a:r>
              <a:rPr lang="hu-HU" altLang="hu-HU" dirty="0"/>
              <a:t> (350.§ (1 </a:t>
            </a:r>
            <a:r>
              <a:rPr lang="hu-HU" altLang="hu-HU" dirty="0" err="1"/>
              <a:t>bek</a:t>
            </a:r>
            <a:r>
              <a:rPr lang="hu-HU" altLang="hu-HU" dirty="0"/>
              <a:t>.) f) pont)</a:t>
            </a:r>
          </a:p>
          <a:p>
            <a:pPr>
              <a:buFontTx/>
              <a:buChar char="-"/>
              <a:defRPr/>
            </a:pPr>
            <a:r>
              <a:rPr lang="hu-HU" altLang="hu-HU" dirty="0"/>
              <a:t>Minősített adattal visszaélés (265. §)</a:t>
            </a:r>
          </a:p>
          <a:p>
            <a:pPr>
              <a:buFontTx/>
              <a:buChar char="-"/>
              <a:defRPr/>
            </a:pPr>
            <a:r>
              <a:rPr lang="hu-HU" altLang="hu-HU" dirty="0"/>
              <a:t>Jogosulatlan titkos információgyűjtés vagy adatszerzés (307. §)</a:t>
            </a:r>
          </a:p>
          <a:p>
            <a:pPr>
              <a:buFontTx/>
              <a:buChar char="-"/>
              <a:defRPr/>
            </a:pPr>
            <a:r>
              <a:rPr lang="hu-HU" altLang="hu-HU" dirty="0"/>
              <a:t>Igazságszolgáltatással összefüggő titoksértés (280. §)</a:t>
            </a:r>
          </a:p>
          <a:p>
            <a:pPr>
              <a:buFontTx/>
              <a:buChar char="-"/>
              <a:defRPr/>
            </a:pPr>
            <a:r>
              <a:rPr lang="hu-HU" altLang="hu-HU" dirty="0"/>
              <a:t>Gazdasági titok megsértése (413.§)</a:t>
            </a:r>
          </a:p>
          <a:p>
            <a:pPr marL="0" indent="0">
              <a:buNone/>
              <a:defRPr/>
            </a:pPr>
            <a:r>
              <a:rPr lang="hu-HU" altLang="hu-HU" dirty="0"/>
              <a:t>-    Üzleti titok megsértése</a:t>
            </a:r>
          </a:p>
          <a:p>
            <a:pPr>
              <a:buFontTx/>
              <a:buChar char="-"/>
              <a:defRPr/>
            </a:pPr>
            <a:r>
              <a:rPr lang="hu-HU" altLang="hu-HU" dirty="0"/>
              <a:t>Tiltott adatszerzés (422.)</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D12A7433-F28A-0443-D103-E01FAC107082}"/>
              </a:ext>
            </a:extLst>
          </p:cNvPr>
          <p:cNvSpPr>
            <a:spLocks noGrp="1" noChangeArrowheads="1"/>
          </p:cNvSpPr>
          <p:nvPr>
            <p:ph type="title"/>
          </p:nvPr>
        </p:nvSpPr>
        <p:spPr/>
        <p:txBody>
          <a:bodyPr/>
          <a:lstStyle/>
          <a:p>
            <a:pPr eaLnBrk="1" hangingPunct="1">
              <a:defRPr/>
            </a:pPr>
            <a:r>
              <a:rPr lang="hu-HU" altLang="hu-HU"/>
              <a:t>Terrorcselekmény (314-316. §)</a:t>
            </a:r>
          </a:p>
        </p:txBody>
      </p:sp>
      <p:sp>
        <p:nvSpPr>
          <p:cNvPr id="51203" name="Rectangle 3">
            <a:extLst>
              <a:ext uri="{FF2B5EF4-FFF2-40B4-BE49-F238E27FC236}">
                <a16:creationId xmlns:a16="http://schemas.microsoft.com/office/drawing/2014/main" id="{7CB82770-AC41-1A8E-3827-8AB45862550B}"/>
              </a:ext>
            </a:extLst>
          </p:cNvPr>
          <p:cNvSpPr>
            <a:spLocks noGrp="1" noChangeArrowheads="1"/>
          </p:cNvSpPr>
          <p:nvPr>
            <p:ph type="body" idx="1"/>
          </p:nvPr>
        </p:nvSpPr>
        <p:spPr/>
        <p:txBody>
          <a:bodyPr/>
          <a:lstStyle/>
          <a:p>
            <a:pPr eaLnBrk="1" hangingPunct="1">
              <a:defRPr/>
            </a:pPr>
            <a:endParaRPr lang="hu-HU" altLang="hu-HU"/>
          </a:p>
        </p:txBody>
      </p:sp>
      <p:pic>
        <p:nvPicPr>
          <p:cNvPr id="32772" name="Picture 5">
            <a:extLst>
              <a:ext uri="{FF2B5EF4-FFF2-40B4-BE49-F238E27FC236}">
                <a16:creationId xmlns:a16="http://schemas.microsoft.com/office/drawing/2014/main" id="{0E2F9046-6323-0FC7-7A41-0C0EBBA73E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5550" y="1557338"/>
            <a:ext cx="6769100" cy="425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A8662796-94AF-D948-AD97-80F07777EEA5}"/>
              </a:ext>
            </a:extLst>
          </p:cNvPr>
          <p:cNvSpPr>
            <a:spLocks noGrp="1" noChangeArrowheads="1"/>
          </p:cNvSpPr>
          <p:nvPr>
            <p:ph type="title"/>
          </p:nvPr>
        </p:nvSpPr>
        <p:spPr/>
        <p:txBody>
          <a:bodyPr/>
          <a:lstStyle/>
          <a:p>
            <a:pPr eaLnBrk="1" hangingPunct="1">
              <a:defRPr/>
            </a:pPr>
            <a:r>
              <a:rPr lang="hu-HU" altLang="hu-HU"/>
              <a:t>2001. szeptember 11.</a:t>
            </a:r>
          </a:p>
        </p:txBody>
      </p:sp>
      <p:sp>
        <p:nvSpPr>
          <p:cNvPr id="5123" name="Rectangle 3">
            <a:extLst>
              <a:ext uri="{FF2B5EF4-FFF2-40B4-BE49-F238E27FC236}">
                <a16:creationId xmlns:a16="http://schemas.microsoft.com/office/drawing/2014/main" id="{6CA6FCA7-A1C5-AB15-D058-306D96D01679}"/>
              </a:ext>
            </a:extLst>
          </p:cNvPr>
          <p:cNvSpPr>
            <a:spLocks noGrp="1" noChangeArrowheads="1"/>
          </p:cNvSpPr>
          <p:nvPr>
            <p:ph type="body" idx="1"/>
          </p:nvPr>
        </p:nvSpPr>
        <p:spPr>
          <a:xfrm>
            <a:off x="1981201" y="1600201"/>
            <a:ext cx="7859713" cy="4530725"/>
          </a:xfrm>
        </p:spPr>
        <p:txBody>
          <a:bodyPr/>
          <a:lstStyle/>
          <a:p>
            <a:pPr eaLnBrk="1" hangingPunct="1">
              <a:defRPr/>
            </a:pPr>
            <a:endParaRPr lang="hu-HU" altLang="hu-HU"/>
          </a:p>
        </p:txBody>
      </p:sp>
      <p:pic>
        <p:nvPicPr>
          <p:cNvPr id="36868" name="Picture 4" descr="Police release new September 11 terror attack pictures">
            <a:extLst>
              <a:ext uri="{FF2B5EF4-FFF2-40B4-BE49-F238E27FC236}">
                <a16:creationId xmlns:a16="http://schemas.microsoft.com/office/drawing/2014/main" id="{D6DFE5DD-982A-FB43-3186-BF0070ABA7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9288" y="1412876"/>
            <a:ext cx="8064500" cy="482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C8248713-2992-D954-1454-C84F63006FAE}"/>
              </a:ext>
            </a:extLst>
          </p:cNvPr>
          <p:cNvSpPr>
            <a:spLocks noGrp="1" noChangeArrowheads="1"/>
          </p:cNvSpPr>
          <p:nvPr>
            <p:ph type="title"/>
          </p:nvPr>
        </p:nvSpPr>
        <p:spPr/>
        <p:txBody>
          <a:bodyPr/>
          <a:lstStyle/>
          <a:p>
            <a:pPr eaLnBrk="1" hangingPunct="1">
              <a:defRPr/>
            </a:pPr>
            <a:r>
              <a:rPr lang="hu-HU" altLang="hu-HU"/>
              <a:t>2002 június- ET kerethatározat</a:t>
            </a:r>
          </a:p>
        </p:txBody>
      </p:sp>
      <p:sp>
        <p:nvSpPr>
          <p:cNvPr id="34819" name="Rectangle 3">
            <a:extLst>
              <a:ext uri="{FF2B5EF4-FFF2-40B4-BE49-F238E27FC236}">
                <a16:creationId xmlns:a16="http://schemas.microsoft.com/office/drawing/2014/main" id="{038826B0-90E8-15F6-A143-ADE99FA693A6}"/>
              </a:ext>
            </a:extLst>
          </p:cNvPr>
          <p:cNvSpPr>
            <a:spLocks noGrp="1" noChangeArrowheads="1"/>
          </p:cNvSpPr>
          <p:nvPr>
            <p:ph type="body" idx="1"/>
          </p:nvPr>
        </p:nvSpPr>
        <p:spPr/>
        <p:txBody>
          <a:bodyPr/>
          <a:lstStyle/>
          <a:p>
            <a:pPr algn="ctr" eaLnBrk="1" hangingPunct="1">
              <a:lnSpc>
                <a:spcPct val="90000"/>
              </a:lnSpc>
              <a:defRPr/>
            </a:pPr>
            <a:r>
              <a:rPr lang="hu-HU" altLang="hu-HU" sz="2400"/>
              <a:t>A Tanács kerethatározata  (2002. június 13.) a terrorizmus elleni küzdelemről</a:t>
            </a:r>
          </a:p>
          <a:p>
            <a:pPr algn="ctr" eaLnBrk="1" hangingPunct="1">
              <a:lnSpc>
                <a:spcPct val="90000"/>
              </a:lnSpc>
              <a:buFont typeface="Wingdings" panose="05000000000000000000" pitchFamily="2" charset="2"/>
              <a:buNone/>
              <a:defRPr/>
            </a:pPr>
            <a:r>
              <a:rPr lang="hu-HU" altLang="hu-HU" sz="2400"/>
              <a:t>    (2002/475/IB)</a:t>
            </a:r>
          </a:p>
          <a:p>
            <a:pPr eaLnBrk="1" hangingPunct="1">
              <a:lnSpc>
                <a:spcPct val="90000"/>
              </a:lnSpc>
              <a:defRPr/>
            </a:pPr>
            <a:r>
              <a:rPr lang="hu-HU" altLang="hu-HU" sz="2400"/>
              <a:t>(1) Az Európai Unió az emberi méltóság, a szabadság, az egyenlőség és a szolidaritás egyetemes értékei, az emberi jogok és alapvető szabadságjogok tiszteletben tartása alapján áll. A demokrácia és a jogállamiság – tagállamai által közösen vallott – elvein alapul.</a:t>
            </a:r>
          </a:p>
          <a:p>
            <a:pPr eaLnBrk="1" hangingPunct="1">
              <a:lnSpc>
                <a:spcPct val="90000"/>
              </a:lnSpc>
              <a:buFont typeface="Wingdings" panose="05000000000000000000" pitchFamily="2" charset="2"/>
              <a:buNone/>
              <a:defRPr/>
            </a:pPr>
            <a:r>
              <a:rPr lang="hu-HU" altLang="hu-HU" sz="2400"/>
              <a:t>    (2) A terrorizmus ezen elvek egyik legsúlyosabb megsértése. […] veszélyezteti a demokráciát, az emberi jogok szabad gyakorlását, valamint a társadalmi és gazdasági fejlődést.</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04DF9FCE-6E9C-4C40-AC07-8878CDDC4202}"/>
              </a:ext>
            </a:extLst>
          </p:cNvPr>
          <p:cNvSpPr>
            <a:spLocks noGrp="1" noChangeArrowheads="1"/>
          </p:cNvSpPr>
          <p:nvPr>
            <p:ph type="title"/>
          </p:nvPr>
        </p:nvSpPr>
        <p:spPr>
          <a:xfrm>
            <a:off x="1981200" y="277813"/>
            <a:ext cx="8229600" cy="774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u-HU" altLang="hu-HU" sz="3600">
                <a:effectLst/>
              </a:rPr>
              <a:t>A kerethatározat érdemi rendelkezései</a:t>
            </a:r>
          </a:p>
        </p:txBody>
      </p:sp>
      <p:sp>
        <p:nvSpPr>
          <p:cNvPr id="38915" name="Rectangle 3">
            <a:extLst>
              <a:ext uri="{FF2B5EF4-FFF2-40B4-BE49-F238E27FC236}">
                <a16:creationId xmlns:a16="http://schemas.microsoft.com/office/drawing/2014/main" id="{6413DE0D-C0CB-BC2E-5D58-E78322495885}"/>
              </a:ext>
            </a:extLst>
          </p:cNvPr>
          <p:cNvSpPr>
            <a:spLocks noGrp="1" noChangeArrowheads="1"/>
          </p:cNvSpPr>
          <p:nvPr>
            <p:ph type="body" idx="1"/>
          </p:nvPr>
        </p:nvSpPr>
        <p:spPr>
          <a:xfrm>
            <a:off x="1524001" y="1196976"/>
            <a:ext cx="8964613" cy="5832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r>
              <a:rPr lang="hu-HU" altLang="hu-HU" sz="2000">
                <a:effectLst/>
              </a:rPr>
              <a:t>Minden tagállamnak meg kell tennie a szükséges intézkedéseket annak érdekében, hogy egyes súlyos, szándékos bûncselekményeket, ameyek az elkövetés módjára, avagy körülményeire tekintettel az államot, vagy nemzetközi szervezetet súlyosan károsíthatnak, terrorcselekményként büntessék, ha azokat azzal a céllal követik el, hogy</a:t>
            </a:r>
          </a:p>
          <a:p>
            <a:pPr>
              <a:lnSpc>
                <a:spcPct val="80000"/>
              </a:lnSpc>
              <a:buFont typeface="Wingdings" panose="05000000000000000000" pitchFamily="2" charset="2"/>
              <a:buNone/>
            </a:pPr>
            <a:r>
              <a:rPr lang="hu-HU" altLang="hu-HU" sz="2000">
                <a:effectLst/>
              </a:rPr>
              <a:t>      - </a:t>
            </a:r>
            <a:r>
              <a:rPr lang="hu-HU" altLang="hu-HU" sz="2000">
                <a:solidFill>
                  <a:srgbClr val="00B050"/>
                </a:solidFill>
                <a:effectLst/>
              </a:rPr>
              <a:t>a lakosságot súlyosan megfélemlítsék;</a:t>
            </a:r>
          </a:p>
          <a:p>
            <a:pPr>
              <a:lnSpc>
                <a:spcPct val="80000"/>
              </a:lnSpc>
              <a:buFont typeface="Wingdings" panose="05000000000000000000" pitchFamily="2" charset="2"/>
              <a:buNone/>
            </a:pPr>
            <a:r>
              <a:rPr lang="hu-HU" altLang="hu-HU" sz="2000">
                <a:effectLst/>
              </a:rPr>
              <a:t>      - </a:t>
            </a:r>
            <a:r>
              <a:rPr lang="hu-HU" altLang="hu-HU" sz="2000">
                <a:solidFill>
                  <a:srgbClr val="00B050"/>
                </a:solidFill>
                <a:effectLst/>
              </a:rPr>
              <a:t>hatóságot vagy nemzetközi szervezetet, jogellenesen tevésre vagy nem-tevésre kényszerítsenek;</a:t>
            </a:r>
          </a:p>
          <a:p>
            <a:pPr>
              <a:lnSpc>
                <a:spcPct val="80000"/>
              </a:lnSpc>
              <a:buFont typeface="Wingdings" panose="05000000000000000000" pitchFamily="2" charset="2"/>
              <a:buNone/>
            </a:pPr>
            <a:r>
              <a:rPr lang="hu-HU" altLang="hu-HU" sz="2000">
                <a:effectLst/>
              </a:rPr>
              <a:t>      - </a:t>
            </a:r>
            <a:r>
              <a:rPr lang="hu-HU" altLang="hu-HU" sz="2000">
                <a:solidFill>
                  <a:srgbClr val="00B050"/>
                </a:solidFill>
                <a:effectLst/>
              </a:rPr>
              <a:t>az állam, vagy nemzetközi szervezet alkotmányos, gazdasági vagy szociális</a:t>
            </a:r>
          </a:p>
          <a:p>
            <a:pPr>
              <a:lnSpc>
                <a:spcPct val="80000"/>
              </a:lnSpc>
              <a:buFont typeface="Wingdings" panose="05000000000000000000" pitchFamily="2" charset="2"/>
              <a:buNone/>
            </a:pPr>
            <a:r>
              <a:rPr lang="hu-HU" altLang="hu-HU" sz="2000">
                <a:solidFill>
                  <a:srgbClr val="00B050"/>
                </a:solidFill>
                <a:effectLst/>
              </a:rPr>
              <a:t>       rendjét veszélyeztessék, vagy megdöntsék.</a:t>
            </a:r>
          </a:p>
          <a:p>
            <a:pPr>
              <a:lnSpc>
                <a:spcPct val="80000"/>
              </a:lnSpc>
              <a:buFont typeface="Wingdings" panose="05000000000000000000" pitchFamily="2" charset="2"/>
              <a:buNone/>
            </a:pPr>
            <a:r>
              <a:rPr lang="hu-HU" altLang="hu-HU" sz="2000">
                <a:effectLst/>
              </a:rPr>
              <a:t>     A kerethatározat fel is sorolja az említett célzattal elkövetett, jellemzőnek vélt bûn-</a:t>
            </a:r>
          </a:p>
          <a:p>
            <a:pPr>
              <a:lnSpc>
                <a:spcPct val="80000"/>
              </a:lnSpc>
              <a:buFont typeface="Wingdings" panose="05000000000000000000" pitchFamily="2" charset="2"/>
              <a:buNone/>
            </a:pPr>
            <a:r>
              <a:rPr lang="hu-HU" altLang="hu-HU" sz="2000">
                <a:effectLst/>
              </a:rPr>
              <a:t>       cselekményeket. A legfontosabbak:</a:t>
            </a:r>
          </a:p>
          <a:p>
            <a:pPr>
              <a:lnSpc>
                <a:spcPct val="80000"/>
              </a:lnSpc>
            </a:pPr>
            <a:r>
              <a:rPr lang="hu-HU" altLang="hu-HU" sz="2000">
                <a:effectLst/>
              </a:rPr>
              <a:t>a) halált okozó élet, vagy testi épség elleni bûncselekmények;</a:t>
            </a:r>
          </a:p>
          <a:p>
            <a:pPr>
              <a:lnSpc>
                <a:spcPct val="80000"/>
              </a:lnSpc>
            </a:pPr>
            <a:r>
              <a:rPr lang="hu-HU" altLang="hu-HU" sz="2000">
                <a:effectLst/>
              </a:rPr>
              <a:t>b) emberrablás vagy túszejtés;</a:t>
            </a:r>
          </a:p>
          <a:p>
            <a:pPr>
              <a:lnSpc>
                <a:spcPct val="80000"/>
              </a:lnSpc>
            </a:pPr>
            <a:r>
              <a:rPr lang="hu-HU" altLang="hu-HU" sz="2000">
                <a:effectLst/>
              </a:rPr>
              <a:t>c) légi, vízi, vagy egyéb tömegközlekedési, illetve áruszállító eszköz elfoglalása;</a:t>
            </a:r>
          </a:p>
          <a:p>
            <a:pPr>
              <a:lnSpc>
                <a:spcPct val="80000"/>
              </a:lnSpc>
            </a:pPr>
            <a:r>
              <a:rPr lang="hu-HU" altLang="hu-HU" sz="2000">
                <a:effectLst/>
              </a:rPr>
              <a:t>d) lõfegyver, robbanóanyag, illetve robbantószer, atomfegyver, biológiai fegy-</a:t>
            </a:r>
          </a:p>
          <a:p>
            <a:pPr>
              <a:lnSpc>
                <a:spcPct val="80000"/>
              </a:lnSpc>
            </a:pPr>
            <a:r>
              <a:rPr lang="hu-HU" altLang="hu-HU" sz="2000">
                <a:effectLst/>
              </a:rPr>
              <a:t>ver és kémiai fegyver elõállítása, tartása, megszerzése, szállítása, raktározása,</a:t>
            </a:r>
          </a:p>
          <a:p>
            <a:pPr>
              <a:lnSpc>
                <a:spcPct val="80000"/>
              </a:lnSpc>
            </a:pPr>
            <a:r>
              <a:rPr lang="hu-HU" altLang="hu-HU" sz="2000">
                <a:effectLst/>
              </a:rPr>
              <a:t>illetve felhasználása;</a:t>
            </a:r>
          </a:p>
          <a:p>
            <a:pPr>
              <a:lnSpc>
                <a:spcPct val="80000"/>
              </a:lnSpc>
            </a:pPr>
            <a:r>
              <a:rPr lang="hu-HU" altLang="hu-HU" sz="2000">
                <a:effectLst/>
              </a:rPr>
              <a:t>e) a közveszély-okozás;</a:t>
            </a:r>
          </a:p>
          <a:p>
            <a:pPr>
              <a:lnSpc>
                <a:spcPct val="80000"/>
              </a:lnSpc>
            </a:pPr>
            <a:r>
              <a:rPr lang="hu-HU" altLang="hu-HU" sz="2000">
                <a:effectLst/>
              </a:rPr>
              <a:t>f) a felsorolt bûncselekmények elkövetésével való fenyegetés</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9E6764FC-5D9D-1EF5-BE93-5C0F93FDD330}"/>
              </a:ext>
            </a:extLst>
          </p:cNvPr>
          <p:cNvSpPr>
            <a:spLocks noGrp="1" noChangeArrowheads="1"/>
          </p:cNvSpPr>
          <p:nvPr>
            <p:ph type="title"/>
          </p:nvPr>
        </p:nvSpPr>
        <p:spPr/>
        <p:txBody>
          <a:bodyPr/>
          <a:lstStyle/>
          <a:p>
            <a:pPr eaLnBrk="1" hangingPunct="1">
              <a:defRPr/>
            </a:pPr>
            <a:r>
              <a:rPr lang="hu-HU" altLang="hu-HU" sz="3200" b="0"/>
              <a:t>A hatályos terrorcselekmény szerkezete</a:t>
            </a:r>
            <a:r>
              <a:rPr lang="hu-HU" altLang="hu-HU" sz="2800" b="0"/>
              <a:t> </a:t>
            </a:r>
            <a:br>
              <a:rPr lang="hu-HU" altLang="hu-HU" sz="2800" b="0"/>
            </a:br>
            <a:r>
              <a:rPr lang="hu-HU" altLang="hu-HU" sz="2800">
                <a:solidFill>
                  <a:schemeClr val="tx1"/>
                </a:solidFill>
                <a:effectLst>
                  <a:outerShdw blurRad="38100" dist="38100" dir="2700000" algn="tl">
                    <a:srgbClr val="FFFFFF"/>
                  </a:outerShdw>
                </a:effectLst>
                <a:latin typeface="Arial" panose="020B0604020202020204" pitchFamily="34" charset="0"/>
              </a:rPr>
              <a:t>1. Súlyos </a:t>
            </a:r>
            <a:r>
              <a:rPr lang="hu-HU" altLang="hu-HU" sz="2800" u="sng">
                <a:solidFill>
                  <a:schemeClr val="tx1"/>
                </a:solidFill>
                <a:effectLst>
                  <a:outerShdw blurRad="38100" dist="38100" dir="2700000" algn="tl">
                    <a:srgbClr val="FFFFFF"/>
                  </a:outerShdw>
                </a:effectLst>
                <a:latin typeface="Arial" panose="020B0604020202020204" pitchFamily="34" charset="0"/>
              </a:rPr>
              <a:t>bűncselekmények</a:t>
            </a:r>
            <a:r>
              <a:rPr lang="hu-HU" altLang="hu-HU" sz="2800">
                <a:solidFill>
                  <a:schemeClr val="tx1"/>
                </a:solidFill>
                <a:effectLst>
                  <a:outerShdw blurRad="38100" dist="38100" dir="2700000" algn="tl">
                    <a:srgbClr val="FFFFFF"/>
                  </a:outerShdw>
                </a:effectLst>
                <a:latin typeface="Arial" panose="020B0604020202020204" pitchFamily="34" charset="0"/>
              </a:rPr>
              <a:t>    </a:t>
            </a:r>
            <a:r>
              <a:rPr lang="hu-HU" altLang="hu-HU" sz="2800" u="sng">
                <a:solidFill>
                  <a:schemeClr val="tx1"/>
                </a:solidFill>
                <a:effectLst>
                  <a:outerShdw blurRad="38100" dist="38100" dir="2700000" algn="tl">
                    <a:srgbClr val="FFFFFF"/>
                  </a:outerShdw>
                </a:effectLst>
                <a:latin typeface="Arial" panose="020B0604020202020204" pitchFamily="34" charset="0"/>
              </a:rPr>
              <a:t>célzatos</a:t>
            </a:r>
            <a:r>
              <a:rPr lang="hu-HU" altLang="hu-HU" sz="2800">
                <a:solidFill>
                  <a:schemeClr val="tx1"/>
                </a:solidFill>
                <a:effectLst>
                  <a:outerShdw blurRad="38100" dist="38100" dir="2700000" algn="tl">
                    <a:srgbClr val="FFFFFF"/>
                  </a:outerShdw>
                </a:effectLst>
                <a:latin typeface="Arial" panose="020B0604020202020204" pitchFamily="34" charset="0"/>
              </a:rPr>
              <a:t> elkövetése – (1)</a:t>
            </a:r>
            <a:r>
              <a:rPr lang="hu-HU" altLang="hu-HU" sz="2800">
                <a:latin typeface="Arial" panose="020B0604020202020204" pitchFamily="34" charset="0"/>
              </a:rPr>
              <a:t> </a:t>
            </a:r>
            <a:r>
              <a:rPr lang="hu-HU" altLang="hu-HU" sz="2800">
                <a:solidFill>
                  <a:schemeClr val="tx1"/>
                </a:solidFill>
                <a:effectLst>
                  <a:outerShdw blurRad="38100" dist="38100" dir="2700000" algn="tl">
                    <a:srgbClr val="FFFFFF"/>
                  </a:outerShdw>
                </a:effectLst>
                <a:latin typeface="Arial" panose="020B0604020202020204" pitchFamily="34" charset="0"/>
              </a:rPr>
              <a:t>bek.</a:t>
            </a:r>
            <a:br>
              <a:rPr lang="hu-HU" altLang="hu-HU" sz="2800">
                <a:solidFill>
                  <a:schemeClr val="tx1"/>
                </a:solidFill>
                <a:effectLst>
                  <a:outerShdw blurRad="38100" dist="38100" dir="2700000" algn="tl">
                    <a:srgbClr val="FFFFFF"/>
                  </a:outerShdw>
                </a:effectLst>
                <a:latin typeface="Arial" panose="020B0604020202020204" pitchFamily="34" charset="0"/>
              </a:rPr>
            </a:br>
            <a:r>
              <a:rPr lang="hu-HU" altLang="hu-HU" sz="2800">
                <a:solidFill>
                  <a:schemeClr val="tx1"/>
                </a:solidFill>
                <a:effectLst>
                  <a:outerShdw blurRad="38100" dist="38100" dir="2700000" algn="tl">
                    <a:srgbClr val="FFFFFF"/>
                  </a:outerShdw>
                </a:effectLst>
                <a:latin typeface="Arial" panose="020B0604020202020204" pitchFamily="34" charset="0"/>
              </a:rPr>
              <a:t>                                      </a:t>
            </a:r>
            <a:r>
              <a:rPr lang="hu-HU" altLang="hu-HU" sz="2400">
                <a:solidFill>
                  <a:schemeClr val="tx1"/>
                </a:solidFill>
                <a:effectLst>
                  <a:outerShdw blurRad="38100" dist="38100" dir="2700000" algn="tl">
                    <a:srgbClr val="FFFFFF"/>
                  </a:outerShdw>
                </a:effectLst>
                <a:latin typeface="Cataneo BT" pitchFamily="66" charset="0"/>
              </a:rPr>
              <a:t>a célzat:</a:t>
            </a:r>
          </a:p>
        </p:txBody>
      </p:sp>
      <p:sp>
        <p:nvSpPr>
          <p:cNvPr id="7171" name="Rectangle 3">
            <a:extLst>
              <a:ext uri="{FF2B5EF4-FFF2-40B4-BE49-F238E27FC236}">
                <a16:creationId xmlns:a16="http://schemas.microsoft.com/office/drawing/2014/main" id="{BEBBB373-F3B8-664A-F790-C777D18AF93B}"/>
              </a:ext>
            </a:extLst>
          </p:cNvPr>
          <p:cNvSpPr>
            <a:spLocks noGrp="1" noChangeArrowheads="1"/>
          </p:cNvSpPr>
          <p:nvPr>
            <p:ph sz="half" idx="4294967295"/>
          </p:nvPr>
        </p:nvSpPr>
        <p:spPr>
          <a:xfrm>
            <a:off x="1524000" y="1341438"/>
            <a:ext cx="4038600" cy="5205412"/>
          </a:xfrm>
        </p:spPr>
        <p:txBody>
          <a:bodyPr/>
          <a:lstStyle/>
          <a:p>
            <a:pPr eaLnBrk="1" hangingPunct="1">
              <a:buFont typeface="Wingdings" panose="05000000000000000000" pitchFamily="2" charset="2"/>
              <a:buNone/>
              <a:defRPr/>
            </a:pPr>
            <a:r>
              <a:rPr lang="hu-HU" altLang="hu-HU" sz="2400" b="1">
                <a:latin typeface="Cataneo BT" pitchFamily="66" charset="0"/>
              </a:rPr>
              <a:t>A bűncselekmények</a:t>
            </a:r>
            <a:r>
              <a:rPr lang="hu-HU" altLang="hu-HU" sz="2000" b="1"/>
              <a:t>:</a:t>
            </a:r>
          </a:p>
          <a:p>
            <a:pPr eaLnBrk="1" hangingPunct="1">
              <a:buFont typeface="Wingdings" panose="05000000000000000000" pitchFamily="2" charset="2"/>
              <a:buNone/>
              <a:defRPr/>
            </a:pPr>
            <a:endParaRPr lang="hu-HU" altLang="hu-HU" sz="2000" b="1"/>
          </a:p>
          <a:p>
            <a:pPr eaLnBrk="1" hangingPunct="1">
              <a:buFont typeface="Wingdings" panose="05000000000000000000" pitchFamily="2" charset="2"/>
              <a:buNone/>
              <a:defRPr/>
            </a:pPr>
            <a:r>
              <a:rPr lang="hu-HU" altLang="hu-HU" sz="2400" b="1">
                <a:latin typeface="Arial" panose="020B0604020202020204" pitchFamily="34" charset="0"/>
              </a:rPr>
              <a:t>A (4) bekezdés</a:t>
            </a:r>
            <a:r>
              <a:rPr lang="hu-HU" altLang="hu-HU" sz="2000" b="1"/>
              <a:t> felsorolja:</a:t>
            </a:r>
            <a:endParaRPr lang="hu-HU" altLang="hu-HU" sz="2000" b="1" i="1"/>
          </a:p>
          <a:p>
            <a:pPr eaLnBrk="1" hangingPunct="1">
              <a:defRPr/>
            </a:pPr>
            <a:r>
              <a:rPr lang="hu-HU" altLang="hu-HU" sz="2000" b="1" i="1"/>
              <a:t>személy elleni erőszakos</a:t>
            </a:r>
            <a:endParaRPr lang="hu-HU" altLang="hu-HU" sz="2000" b="1"/>
          </a:p>
          <a:p>
            <a:pPr eaLnBrk="1" hangingPunct="1">
              <a:buFont typeface="Wingdings" panose="05000000000000000000" pitchFamily="2" charset="2"/>
              <a:buNone/>
              <a:defRPr/>
            </a:pPr>
            <a:r>
              <a:rPr lang="hu-HU" altLang="hu-HU" sz="2000" b="1"/>
              <a:t>      (pl. emberölés, testi sértés)</a:t>
            </a:r>
            <a:endParaRPr lang="hu-HU" altLang="hu-HU" sz="2000" b="1" i="1"/>
          </a:p>
          <a:p>
            <a:pPr eaLnBrk="1" hangingPunct="1">
              <a:defRPr/>
            </a:pPr>
            <a:r>
              <a:rPr lang="hu-HU" altLang="hu-HU" sz="2000" b="1" i="1"/>
              <a:t>közveszélyt okozó</a:t>
            </a:r>
            <a:endParaRPr lang="hu-HU" altLang="hu-HU" sz="2000" b="1"/>
          </a:p>
          <a:p>
            <a:pPr eaLnBrk="1" hangingPunct="1">
              <a:buFont typeface="Wingdings" panose="05000000000000000000" pitchFamily="2" charset="2"/>
              <a:buNone/>
              <a:defRPr/>
            </a:pPr>
            <a:r>
              <a:rPr lang="hu-HU" altLang="hu-HU" sz="2000" b="1"/>
              <a:t>      (pl. közveszélyokozás,</a:t>
            </a:r>
          </a:p>
          <a:p>
            <a:pPr eaLnBrk="1" hangingPunct="1">
              <a:buFont typeface="Wingdings" panose="05000000000000000000" pitchFamily="2" charset="2"/>
              <a:buNone/>
              <a:defRPr/>
            </a:pPr>
            <a:r>
              <a:rPr lang="hu-HU" altLang="hu-HU" sz="2000" b="1"/>
              <a:t>      közlekedés biztonsága ell. bcs.)</a:t>
            </a:r>
            <a:endParaRPr lang="hu-HU" altLang="hu-HU" sz="2000" b="1" i="1"/>
          </a:p>
          <a:p>
            <a:pPr eaLnBrk="1" hangingPunct="1">
              <a:defRPr/>
            </a:pPr>
            <a:r>
              <a:rPr lang="hu-HU" altLang="hu-HU" sz="2000" b="1" i="1"/>
              <a:t>fegyverrel kapcsolatos</a:t>
            </a:r>
            <a:endParaRPr lang="hu-HU" altLang="hu-HU" sz="2000" b="1"/>
          </a:p>
          <a:p>
            <a:pPr eaLnBrk="1" hangingPunct="1">
              <a:buFont typeface="Wingdings" panose="05000000000000000000" pitchFamily="2" charset="2"/>
              <a:buNone/>
              <a:defRPr/>
            </a:pPr>
            <a:r>
              <a:rPr lang="hu-HU" altLang="hu-HU" sz="2000" b="1"/>
              <a:t>      (pl. lőfegyverrel visszaélés,</a:t>
            </a:r>
          </a:p>
          <a:p>
            <a:pPr eaLnBrk="1" hangingPunct="1">
              <a:buFont typeface="Wingdings" panose="05000000000000000000" pitchFamily="2" charset="2"/>
              <a:buNone/>
              <a:defRPr/>
            </a:pPr>
            <a:r>
              <a:rPr lang="hu-HU" altLang="hu-HU" sz="2000" b="1"/>
              <a:t>       fegyvercsempészet)</a:t>
            </a:r>
          </a:p>
          <a:p>
            <a:pPr eaLnBrk="1" hangingPunct="1">
              <a:buFont typeface="Wingdings" panose="05000000000000000000" pitchFamily="2" charset="2"/>
              <a:buNone/>
              <a:defRPr/>
            </a:pPr>
            <a:r>
              <a:rPr lang="hu-HU" altLang="hu-HU" sz="2000" b="1"/>
              <a:t>      bűncselekmények, </a:t>
            </a:r>
          </a:p>
        </p:txBody>
      </p:sp>
      <p:sp>
        <p:nvSpPr>
          <p:cNvPr id="7172" name="Rectangle 4">
            <a:extLst>
              <a:ext uri="{FF2B5EF4-FFF2-40B4-BE49-F238E27FC236}">
                <a16:creationId xmlns:a16="http://schemas.microsoft.com/office/drawing/2014/main" id="{B2B15E3E-E30D-7E76-E61B-46C33039533F}"/>
              </a:ext>
            </a:extLst>
          </p:cNvPr>
          <p:cNvSpPr>
            <a:spLocks noGrp="1" noChangeArrowheads="1"/>
          </p:cNvSpPr>
          <p:nvPr>
            <p:ph type="body" sz="half" idx="4294967295"/>
          </p:nvPr>
        </p:nvSpPr>
        <p:spPr>
          <a:xfrm>
            <a:off x="6629400" y="2133600"/>
            <a:ext cx="4038600" cy="4464050"/>
          </a:xfrm>
        </p:spPr>
        <p:txBody>
          <a:bodyPr/>
          <a:lstStyle/>
          <a:p>
            <a:pPr eaLnBrk="1" hangingPunct="1">
              <a:defRPr/>
            </a:pPr>
            <a:r>
              <a:rPr lang="hu-HU" altLang="hu-HU" sz="2800" b="1"/>
              <a:t>(1)  bek. a) pont:  az állam-kényszerítése</a:t>
            </a:r>
          </a:p>
          <a:p>
            <a:pPr eaLnBrk="1" hangingPunct="1">
              <a:defRPr/>
            </a:pPr>
            <a:r>
              <a:rPr lang="hu-HU" altLang="hu-HU" sz="2800" b="1"/>
              <a:t>(1) bek.  b) pont a lakosság megfélemlítése</a:t>
            </a:r>
          </a:p>
          <a:p>
            <a:pPr eaLnBrk="1" hangingPunct="1">
              <a:defRPr/>
            </a:pPr>
            <a:r>
              <a:rPr lang="hu-HU" altLang="hu-HU" sz="2800" b="1"/>
              <a:t>(1) bek.  c) pont  más állam rendjének megváltoztatása,  megzavarása</a:t>
            </a:r>
          </a:p>
        </p:txBody>
      </p:sp>
      <p:sp>
        <p:nvSpPr>
          <p:cNvPr id="40965" name="Line 8">
            <a:extLst>
              <a:ext uri="{FF2B5EF4-FFF2-40B4-BE49-F238E27FC236}">
                <a16:creationId xmlns:a16="http://schemas.microsoft.com/office/drawing/2014/main" id="{79D3370D-1583-DFB1-5762-385B863BFD90}"/>
              </a:ext>
            </a:extLst>
          </p:cNvPr>
          <p:cNvSpPr>
            <a:spLocks noChangeShapeType="1"/>
          </p:cNvSpPr>
          <p:nvPr/>
        </p:nvSpPr>
        <p:spPr bwMode="auto">
          <a:xfrm flipH="1">
            <a:off x="8328026" y="908050"/>
            <a:ext cx="288925" cy="1296988"/>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hu-HU">
              <a:solidFill>
                <a:srgbClr val="000000"/>
              </a:solidFill>
              <a:latin typeface="Times New Roman" panose="02020603050405020304" pitchFamily="18" charset="0"/>
            </a:endParaRPr>
          </a:p>
        </p:txBody>
      </p:sp>
      <p:sp>
        <p:nvSpPr>
          <p:cNvPr id="40966" name="Line 9">
            <a:extLst>
              <a:ext uri="{FF2B5EF4-FFF2-40B4-BE49-F238E27FC236}">
                <a16:creationId xmlns:a16="http://schemas.microsoft.com/office/drawing/2014/main" id="{4C6E376D-98B1-63D1-B930-1133BB1EA8BA}"/>
              </a:ext>
            </a:extLst>
          </p:cNvPr>
          <p:cNvSpPr>
            <a:spLocks noChangeShapeType="1"/>
          </p:cNvSpPr>
          <p:nvPr/>
        </p:nvSpPr>
        <p:spPr bwMode="auto">
          <a:xfrm flipH="1">
            <a:off x="3575051" y="908051"/>
            <a:ext cx="2233613" cy="1368425"/>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hu-HU">
              <a:solidFill>
                <a:srgbClr val="000000"/>
              </a:solidFill>
              <a:latin typeface="Times New Roman" panose="02020603050405020304" pitchFamily="18" charset="0"/>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822ED0AF-8811-BA98-5B8C-AC531829EA8C}"/>
              </a:ext>
            </a:extLst>
          </p:cNvPr>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u-HU" altLang="hu-HU" sz="3200">
                <a:effectLst/>
              </a:rPr>
              <a:t>A hazai „terrorcselekmények” nem egyeznek a közfelfogással, jellemzően sajátos személyes motivációjú „államzsarolások”</a:t>
            </a:r>
          </a:p>
        </p:txBody>
      </p:sp>
      <p:sp>
        <p:nvSpPr>
          <p:cNvPr id="41987" name="Rectangle 3">
            <a:extLst>
              <a:ext uri="{FF2B5EF4-FFF2-40B4-BE49-F238E27FC236}">
                <a16:creationId xmlns:a16="http://schemas.microsoft.com/office/drawing/2014/main" id="{B778344D-4985-C37F-8FB5-644D0E84A89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u-HU" altLang="hu-HU">
                <a:effectLst/>
              </a:rPr>
              <a:t>BH 1999.439 : a terrorcselekmény</a:t>
            </a:r>
          </a:p>
          <a:p>
            <a:pPr>
              <a:buFont typeface="Wingdings" panose="05000000000000000000" pitchFamily="2" charset="2"/>
              <a:buNone/>
            </a:pPr>
            <a:r>
              <a:rPr lang="hu-HU" altLang="hu-HU">
                <a:effectLst/>
              </a:rPr>
              <a:t>   bűntettét valósítja meg az az elkövető, aki a volt élettársát és annak a leányát féltékenységétől motiváltan – megfosztja a személyi szabadságuktól, és a szabadon bocsátásukat a rendőrséghez intézett</a:t>
            </a:r>
          </a:p>
          <a:p>
            <a:pPr>
              <a:buFont typeface="Wingdings" panose="05000000000000000000" pitchFamily="2" charset="2"/>
              <a:buNone/>
            </a:pPr>
            <a:r>
              <a:rPr lang="hu-HU" altLang="hu-HU">
                <a:effectLst/>
              </a:rPr>
              <a:t>   anyagi követelés teljesítésétõl teszi függővé.</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11D2F413-519F-3107-D215-734206697FFB}"/>
              </a:ext>
            </a:extLst>
          </p:cNvPr>
          <p:cNvSpPr>
            <a:spLocks noChangeArrowheads="1"/>
          </p:cNvSpPr>
          <p:nvPr/>
        </p:nvSpPr>
        <p:spPr bwMode="auto">
          <a:xfrm>
            <a:off x="2801938" y="1906589"/>
            <a:ext cx="6723062" cy="3070225"/>
          </a:xfrm>
          <a:prstGeom prst="rect">
            <a:avLst/>
          </a:prstGeom>
          <a:noFill/>
          <a:ln>
            <a:noFill/>
          </a:ln>
          <a:effectLst/>
        </p:spPr>
        <p:txBody>
          <a:bodyPr anchor="ct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eaLnBrk="0" fontAlgn="base" hangingPunct="0">
              <a:spcBef>
                <a:spcPct val="0"/>
              </a:spcBef>
              <a:spcAft>
                <a:spcPct val="0"/>
              </a:spcAft>
              <a:buClrTx/>
              <a:buSzTx/>
              <a:buNone/>
              <a:defRPr/>
            </a:pPr>
            <a:r>
              <a:rPr lang="hu-HU" altLang="hu-HU" sz="2100" b="1">
                <a:solidFill>
                  <a:srgbClr val="000000"/>
                </a:solidFill>
                <a:latin typeface="Arial" panose="020B0604020202020204" pitchFamily="34" charset="0"/>
              </a:rPr>
              <a:t>2. A tradicionális államzsarolás  (jelentős anyagi</a:t>
            </a:r>
          </a:p>
          <a:p>
            <a:pPr eaLnBrk="0" fontAlgn="base" hangingPunct="0">
              <a:spcBef>
                <a:spcPct val="0"/>
              </a:spcBef>
              <a:spcAft>
                <a:spcPct val="0"/>
              </a:spcAft>
              <a:buClrTx/>
              <a:buSzTx/>
              <a:buNone/>
              <a:defRPr/>
            </a:pPr>
            <a:r>
              <a:rPr lang="hu-HU" altLang="hu-HU" sz="2100" b="1">
                <a:solidFill>
                  <a:srgbClr val="000000"/>
                </a:solidFill>
                <a:latin typeface="Arial" panose="020B0604020202020204" pitchFamily="34" charset="0"/>
              </a:rPr>
              <a:t>    javak hatalomba kerítése és követelés) – (2) bek.</a:t>
            </a:r>
          </a:p>
          <a:p>
            <a:pPr eaLnBrk="0" fontAlgn="base" hangingPunct="0">
              <a:spcBef>
                <a:spcPct val="0"/>
              </a:spcBef>
              <a:spcAft>
                <a:spcPct val="0"/>
              </a:spcAft>
              <a:buClrTx/>
              <a:buSzTx/>
              <a:buNone/>
              <a:defRPr/>
            </a:pPr>
            <a:endParaRPr lang="hu-HU" altLang="hu-HU" sz="2100" b="1">
              <a:solidFill>
                <a:srgbClr val="000000"/>
              </a:solidFill>
              <a:latin typeface="Arial" panose="020B0604020202020204" pitchFamily="34" charset="0"/>
            </a:endParaRPr>
          </a:p>
          <a:p>
            <a:pPr eaLnBrk="0" fontAlgn="base" hangingPunct="0">
              <a:spcBef>
                <a:spcPct val="0"/>
              </a:spcBef>
              <a:spcAft>
                <a:spcPct val="0"/>
              </a:spcAft>
              <a:buClrTx/>
              <a:buSzTx/>
              <a:buNone/>
              <a:defRPr/>
            </a:pPr>
            <a:r>
              <a:rPr lang="hu-HU" altLang="hu-HU" sz="2100" b="1">
                <a:solidFill>
                  <a:srgbClr val="000000"/>
                </a:solidFill>
                <a:latin typeface="Arial" panose="020B0604020202020204" pitchFamily="34" charset="0"/>
              </a:rPr>
              <a:t>3. Korlátlanul enyhíthető</a:t>
            </a:r>
            <a:r>
              <a:rPr lang="hu-HU" altLang="hu-HU" sz="1350">
                <a:solidFill>
                  <a:srgbClr val="000000"/>
                </a:solidFill>
              </a:rPr>
              <a:t>  annak a büntetése, aki</a:t>
            </a:r>
          </a:p>
          <a:p>
            <a:pPr eaLnBrk="0" fontAlgn="base" hangingPunct="0">
              <a:spcBef>
                <a:spcPct val="0"/>
              </a:spcBef>
              <a:spcAft>
                <a:spcPct val="0"/>
              </a:spcAft>
              <a:buClrTx/>
              <a:buSzTx/>
              <a:buNone/>
              <a:defRPr/>
            </a:pPr>
            <a:r>
              <a:rPr lang="hu-HU" altLang="hu-HU" sz="1350">
                <a:solidFill>
                  <a:srgbClr val="000000"/>
                </a:solidFill>
              </a:rPr>
              <a:t>       a) az (1) vagy (2) bekezdésében meghatározott terrorcselekményt abbahagyja, mielőtt </a:t>
            </a:r>
          </a:p>
          <a:p>
            <a:pPr eaLnBrk="0" fontAlgn="base" hangingPunct="0">
              <a:spcBef>
                <a:spcPct val="0"/>
              </a:spcBef>
              <a:spcAft>
                <a:spcPct val="0"/>
              </a:spcAft>
              <a:buClrTx/>
              <a:buSzTx/>
              <a:buNone/>
              <a:defRPr/>
            </a:pPr>
            <a:r>
              <a:rPr lang="hu-HU" altLang="hu-HU" sz="1350">
                <a:solidFill>
                  <a:srgbClr val="000000"/>
                </a:solidFill>
              </a:rPr>
              <a:t>           abból súlyos következmény származott volna, és</a:t>
            </a:r>
          </a:p>
          <a:p>
            <a:pPr eaLnBrk="0" fontAlgn="base" hangingPunct="0">
              <a:spcBef>
                <a:spcPct val="0"/>
              </a:spcBef>
              <a:spcAft>
                <a:spcPct val="0"/>
              </a:spcAft>
              <a:buClrTx/>
              <a:buSzTx/>
              <a:buNone/>
              <a:defRPr/>
            </a:pPr>
            <a:r>
              <a:rPr lang="hu-HU" altLang="hu-HU" sz="1350">
                <a:solidFill>
                  <a:srgbClr val="000000"/>
                </a:solidFill>
              </a:rPr>
              <a:t>       b) tevékenységét a hatóság előtt felfedi,</a:t>
            </a:r>
          </a:p>
          <a:p>
            <a:pPr eaLnBrk="0" fontAlgn="base" hangingPunct="0">
              <a:spcBef>
                <a:spcPct val="0"/>
              </a:spcBef>
              <a:spcAft>
                <a:spcPct val="0"/>
              </a:spcAft>
              <a:buClrTx/>
              <a:buSzTx/>
              <a:buNone/>
              <a:defRPr/>
            </a:pPr>
            <a:r>
              <a:rPr lang="hu-HU" altLang="hu-HU" sz="1350">
                <a:solidFill>
                  <a:srgbClr val="000000"/>
                </a:solidFill>
              </a:rPr>
              <a:t>       ha ezzel közremûködik a bûncselekmény következményeinek megakadályozásában vagy</a:t>
            </a:r>
          </a:p>
          <a:p>
            <a:pPr eaLnBrk="0" fontAlgn="base" hangingPunct="0">
              <a:spcBef>
                <a:spcPct val="0"/>
              </a:spcBef>
              <a:spcAft>
                <a:spcPct val="0"/>
              </a:spcAft>
              <a:buClrTx/>
              <a:buSzTx/>
              <a:buNone/>
              <a:defRPr/>
            </a:pPr>
            <a:r>
              <a:rPr lang="hu-HU" altLang="hu-HU" sz="1350">
                <a:solidFill>
                  <a:srgbClr val="000000"/>
                </a:solidFill>
              </a:rPr>
              <a:t>       enyhítésében, további  elkövetők felderítésében, illetve további bűncselekmények </a:t>
            </a:r>
          </a:p>
          <a:p>
            <a:pPr eaLnBrk="0" fontAlgn="base" hangingPunct="0">
              <a:spcBef>
                <a:spcPct val="0"/>
              </a:spcBef>
              <a:spcAft>
                <a:spcPct val="0"/>
              </a:spcAft>
              <a:buClrTx/>
              <a:buSzTx/>
              <a:buNone/>
              <a:defRPr/>
            </a:pPr>
            <a:r>
              <a:rPr lang="hu-HU" altLang="hu-HU" sz="1350">
                <a:solidFill>
                  <a:srgbClr val="000000"/>
                </a:solidFill>
              </a:rPr>
              <a:t>       megakadályozásában. – </a:t>
            </a:r>
            <a:r>
              <a:rPr lang="hu-HU" altLang="hu-HU" sz="2100" b="1">
                <a:solidFill>
                  <a:srgbClr val="000000"/>
                </a:solidFill>
                <a:latin typeface="Arial" panose="020B0604020202020204" pitchFamily="34" charset="0"/>
              </a:rPr>
              <a:t>(3) bek.</a:t>
            </a:r>
          </a:p>
          <a:p>
            <a:pPr eaLnBrk="0" fontAlgn="base" hangingPunct="0">
              <a:spcBef>
                <a:spcPct val="0"/>
              </a:spcBef>
              <a:spcAft>
                <a:spcPct val="0"/>
              </a:spcAft>
              <a:buClrTx/>
              <a:buSzTx/>
              <a:buNone/>
              <a:defRPr/>
            </a:pPr>
            <a:endParaRPr lang="hu-HU" altLang="hu-HU" sz="2100" b="1">
              <a:solidFill>
                <a:srgbClr val="000000"/>
              </a:solidFill>
              <a:latin typeface="Arial" panose="020B0604020202020204" pitchFamily="34" charset="0"/>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a:extLst>
              <a:ext uri="{FF2B5EF4-FFF2-40B4-BE49-F238E27FC236}">
                <a16:creationId xmlns:a16="http://schemas.microsoft.com/office/drawing/2014/main" id="{09D5ABD7-7FD7-072F-4826-EC4E4C412537}"/>
              </a:ext>
            </a:extLst>
          </p:cNvPr>
          <p:cNvSpPr>
            <a:spLocks noChangeArrowheads="1"/>
          </p:cNvSpPr>
          <p:nvPr/>
        </p:nvSpPr>
        <p:spPr bwMode="auto">
          <a:xfrm>
            <a:off x="3341688" y="1270001"/>
            <a:ext cx="5670550" cy="4938713"/>
          </a:xfrm>
          <a:prstGeom prst="rect">
            <a:avLst/>
          </a:prstGeom>
          <a:noFill/>
          <a:ln>
            <a:noFill/>
          </a:ln>
          <a:effec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eaLnBrk="0" fontAlgn="base" hangingPunct="0">
              <a:spcBef>
                <a:spcPct val="0"/>
              </a:spcBef>
              <a:spcAft>
                <a:spcPct val="0"/>
              </a:spcAft>
              <a:buClrTx/>
              <a:buSzTx/>
              <a:buNone/>
              <a:defRPr/>
            </a:pPr>
            <a:r>
              <a:rPr lang="hu-HU" altLang="hu-HU" sz="1800" b="1" dirty="0">
                <a:solidFill>
                  <a:srgbClr val="000000"/>
                </a:solidFill>
                <a:latin typeface="Arial" panose="020B0604020202020204" pitchFamily="34" charset="0"/>
              </a:rPr>
              <a:t>4. Előkészület</a:t>
            </a:r>
          </a:p>
          <a:p>
            <a:pPr eaLnBrk="0" fontAlgn="base" hangingPunct="0">
              <a:spcBef>
                <a:spcPct val="0"/>
              </a:spcBef>
              <a:spcAft>
                <a:spcPct val="0"/>
              </a:spcAft>
              <a:buClrTx/>
              <a:buSzTx/>
              <a:buNone/>
              <a:defRPr/>
            </a:pPr>
            <a:r>
              <a:rPr lang="hu-HU" altLang="hu-HU" sz="1350" b="1" dirty="0">
                <a:solidFill>
                  <a:srgbClr val="000000"/>
                </a:solidFill>
              </a:rPr>
              <a:t>315. § </a:t>
            </a:r>
            <a:r>
              <a:rPr lang="hu-HU" altLang="hu-HU" sz="1350" dirty="0">
                <a:solidFill>
                  <a:srgbClr val="000000"/>
                </a:solidFill>
              </a:rPr>
              <a:t>(1) Aki terrorcselekmény előkészületét követi el, bűntett miatt két évtől nyolc évig terjedő szabadságvesztéssel</a:t>
            </a:r>
          </a:p>
          <a:p>
            <a:pPr eaLnBrk="0" fontAlgn="base" hangingPunct="0">
              <a:spcBef>
                <a:spcPct val="0"/>
              </a:spcBef>
              <a:spcAft>
                <a:spcPct val="0"/>
              </a:spcAft>
              <a:buClrTx/>
              <a:buSzTx/>
              <a:buNone/>
              <a:defRPr/>
            </a:pPr>
            <a:r>
              <a:rPr lang="hu-HU" altLang="hu-HU" sz="1350" dirty="0">
                <a:solidFill>
                  <a:srgbClr val="000000"/>
                </a:solidFill>
              </a:rPr>
              <a:t>büntetendő.</a:t>
            </a:r>
          </a:p>
          <a:p>
            <a:pPr eaLnBrk="0" fontAlgn="base" hangingPunct="0">
              <a:spcBef>
                <a:spcPct val="0"/>
              </a:spcBef>
              <a:spcAft>
                <a:spcPct val="0"/>
              </a:spcAft>
              <a:buClrTx/>
              <a:buSzTx/>
              <a:buNone/>
              <a:defRPr/>
            </a:pPr>
            <a:r>
              <a:rPr lang="hu-HU" altLang="hu-HU" sz="1350" dirty="0">
                <a:solidFill>
                  <a:srgbClr val="000000"/>
                </a:solidFill>
              </a:rPr>
              <a:t>(2) Aki az előkészületet terrorcselekmény terrorista csoportban </a:t>
            </a:r>
            <a:r>
              <a:rPr lang="hu-HU" altLang="hu-HU" sz="1350" dirty="0" err="1">
                <a:solidFill>
                  <a:srgbClr val="000000"/>
                </a:solidFill>
              </a:rPr>
              <a:t>történõ</a:t>
            </a:r>
            <a:r>
              <a:rPr lang="hu-HU" altLang="hu-HU" sz="1350" dirty="0">
                <a:solidFill>
                  <a:srgbClr val="000000"/>
                </a:solidFill>
              </a:rPr>
              <a:t> elkövetése érdekében valósítja meg, öt évtől tíz</a:t>
            </a:r>
          </a:p>
          <a:p>
            <a:pPr eaLnBrk="0" fontAlgn="base" hangingPunct="0">
              <a:spcBef>
                <a:spcPct val="0"/>
              </a:spcBef>
              <a:spcAft>
                <a:spcPct val="0"/>
              </a:spcAft>
              <a:buClrTx/>
              <a:buSzTx/>
              <a:buNone/>
              <a:defRPr/>
            </a:pPr>
            <a:r>
              <a:rPr lang="hu-HU" altLang="hu-HU" sz="1350" dirty="0">
                <a:solidFill>
                  <a:srgbClr val="000000"/>
                </a:solidFill>
              </a:rPr>
              <a:t>évig terjedő szabadságvesztéssel büntetendő.</a:t>
            </a:r>
          </a:p>
          <a:p>
            <a:pPr eaLnBrk="0" fontAlgn="base" hangingPunct="0">
              <a:spcBef>
                <a:spcPct val="0"/>
              </a:spcBef>
              <a:spcAft>
                <a:spcPct val="0"/>
              </a:spcAft>
              <a:buClrTx/>
              <a:buSzTx/>
              <a:buNone/>
              <a:defRPr/>
            </a:pPr>
            <a:r>
              <a:rPr lang="hu-HU" altLang="hu-HU" sz="1350" dirty="0">
                <a:solidFill>
                  <a:srgbClr val="000000"/>
                </a:solidFill>
              </a:rPr>
              <a:t>(3) Nem büntethető, aki az (1) vagy (2) bekezdésben meghatározott bűncselekményt, mielőtt az a hatóság tudomására</a:t>
            </a:r>
          </a:p>
          <a:p>
            <a:pPr eaLnBrk="0" fontAlgn="base" hangingPunct="0">
              <a:spcBef>
                <a:spcPct val="0"/>
              </a:spcBef>
              <a:spcAft>
                <a:spcPct val="0"/>
              </a:spcAft>
              <a:buClrTx/>
              <a:buSzTx/>
              <a:buNone/>
              <a:defRPr/>
            </a:pPr>
            <a:r>
              <a:rPr lang="hu-HU" altLang="hu-HU" sz="1350" dirty="0">
                <a:solidFill>
                  <a:srgbClr val="000000"/>
                </a:solidFill>
              </a:rPr>
              <a:t>jutott volna, a hatóságnak bejelenti, és az elkövetés körülményeit feltárja.</a:t>
            </a:r>
          </a:p>
          <a:p>
            <a:pPr eaLnBrk="0" fontAlgn="base" hangingPunct="0">
              <a:spcBef>
                <a:spcPct val="0"/>
              </a:spcBef>
              <a:spcAft>
                <a:spcPct val="0"/>
              </a:spcAft>
              <a:buClrTx/>
              <a:buSzTx/>
              <a:buNone/>
              <a:defRPr/>
            </a:pPr>
            <a:r>
              <a:rPr lang="hu-HU" altLang="hu-HU" sz="1800" b="1" dirty="0">
                <a:solidFill>
                  <a:srgbClr val="000000"/>
                </a:solidFill>
                <a:latin typeface="Arial" panose="020B0604020202020204" pitchFamily="34" charset="0"/>
              </a:rPr>
              <a:t>5. Fenyegetés  </a:t>
            </a:r>
            <a:r>
              <a:rPr lang="en-US" altLang="hu-HU" sz="1800" b="1" dirty="0">
                <a:solidFill>
                  <a:srgbClr val="000000"/>
                </a:solidFill>
                <a:latin typeface="Arial" panose="020B0604020202020204" pitchFamily="34" charset="0"/>
              </a:rPr>
              <a:t> </a:t>
            </a:r>
            <a:r>
              <a:rPr lang="hu-HU" altLang="hu-HU" sz="1800" b="1" dirty="0">
                <a:solidFill>
                  <a:srgbClr val="A26D18">
                    <a:lumMod val="75000"/>
                  </a:srgbClr>
                </a:solidFill>
                <a:latin typeface="Arial" panose="020B0604020202020204" pitchFamily="34" charset="0"/>
              </a:rPr>
              <a:t>viszonylag újabb módosítás! – 2016. LXIX</a:t>
            </a:r>
            <a:r>
              <a:rPr lang="en-US" altLang="hu-HU" sz="1800" b="1" dirty="0">
                <a:solidFill>
                  <a:srgbClr val="A26D18">
                    <a:lumMod val="75000"/>
                  </a:srgbClr>
                </a:solidFill>
                <a:latin typeface="Arial" panose="020B0604020202020204" pitchFamily="34" charset="0"/>
              </a:rPr>
              <a:t>.tv. </a:t>
            </a:r>
            <a:endParaRPr lang="hu-HU" altLang="hu-HU" sz="1800" b="1" dirty="0">
              <a:solidFill>
                <a:srgbClr val="A26D18">
                  <a:lumMod val="75000"/>
                </a:srgbClr>
              </a:solidFill>
              <a:latin typeface="Arial" panose="020B0604020202020204" pitchFamily="34" charset="0"/>
            </a:endParaRPr>
          </a:p>
          <a:p>
            <a:pPr eaLnBrk="0" fontAlgn="base" hangingPunct="0">
              <a:spcBef>
                <a:spcPct val="0"/>
              </a:spcBef>
              <a:spcAft>
                <a:spcPct val="0"/>
              </a:spcAft>
              <a:buClrTx/>
              <a:buSzTx/>
              <a:buNone/>
              <a:defRPr/>
            </a:pPr>
            <a:r>
              <a:rPr lang="hu-HU" altLang="hu-HU" sz="1350" b="1" dirty="0">
                <a:solidFill>
                  <a:srgbClr val="A26D18">
                    <a:lumMod val="75000"/>
                  </a:srgbClr>
                </a:solidFill>
              </a:rPr>
              <a:t>316. § Aki</a:t>
            </a:r>
            <a:endParaRPr lang="hu-HU" altLang="hu-HU" sz="1350" b="1" i="1" dirty="0">
              <a:solidFill>
                <a:srgbClr val="A26D18">
                  <a:lumMod val="75000"/>
                </a:srgbClr>
              </a:solidFill>
            </a:endParaRPr>
          </a:p>
          <a:p>
            <a:pPr eaLnBrk="0" fontAlgn="base" hangingPunct="0">
              <a:spcBef>
                <a:spcPct val="0"/>
              </a:spcBef>
              <a:spcAft>
                <a:spcPct val="0"/>
              </a:spcAft>
              <a:buClrTx/>
              <a:buSzTx/>
              <a:buNone/>
              <a:defRPr/>
            </a:pPr>
            <a:r>
              <a:rPr lang="hu-HU" altLang="hu-HU" sz="1350" b="1" i="1" dirty="0">
                <a:solidFill>
                  <a:srgbClr val="A26D18">
                    <a:lumMod val="75000"/>
                  </a:srgbClr>
                </a:solidFill>
              </a:rPr>
              <a:t>a) </a:t>
            </a:r>
            <a:r>
              <a:rPr lang="hu-HU" altLang="hu-HU" sz="1350" b="1" dirty="0">
                <a:solidFill>
                  <a:srgbClr val="A26D18">
                    <a:lumMod val="75000"/>
                  </a:srgbClr>
                </a:solidFill>
              </a:rPr>
              <a:t>terrorcselekmény elkövetésével fenyeget, vagy</a:t>
            </a:r>
            <a:endParaRPr lang="hu-HU" altLang="hu-HU" sz="1350" b="1" i="1" dirty="0">
              <a:solidFill>
                <a:srgbClr val="A26D18">
                  <a:lumMod val="75000"/>
                </a:srgbClr>
              </a:solidFill>
            </a:endParaRPr>
          </a:p>
          <a:p>
            <a:pPr eaLnBrk="0" fontAlgn="base" hangingPunct="0">
              <a:spcBef>
                <a:spcPct val="0"/>
              </a:spcBef>
              <a:spcAft>
                <a:spcPct val="0"/>
              </a:spcAft>
              <a:buClrTx/>
              <a:buSzTx/>
              <a:buNone/>
              <a:defRPr/>
            </a:pPr>
            <a:r>
              <a:rPr lang="hu-HU" altLang="hu-HU" sz="1350" b="1" i="1" dirty="0">
                <a:solidFill>
                  <a:srgbClr val="A26D18">
                    <a:lumMod val="75000"/>
                  </a:srgbClr>
                </a:solidFill>
              </a:rPr>
              <a:t>b) </a:t>
            </a:r>
            <a:r>
              <a:rPr lang="hu-HU" altLang="hu-HU" sz="1350" b="1" dirty="0">
                <a:solidFill>
                  <a:srgbClr val="A26D18">
                    <a:lumMod val="75000"/>
                  </a:srgbClr>
                </a:solidFill>
              </a:rPr>
              <a:t>terrorista csoporthoz csatlakozás céljából Magyarország területéről kiutazik vagy azon átutazik,</a:t>
            </a:r>
          </a:p>
          <a:p>
            <a:pPr eaLnBrk="0" fontAlgn="base" hangingPunct="0">
              <a:spcBef>
                <a:spcPct val="0"/>
              </a:spcBef>
              <a:spcAft>
                <a:spcPct val="0"/>
              </a:spcAft>
              <a:buClrTx/>
              <a:buSzTx/>
              <a:buNone/>
              <a:defRPr/>
            </a:pPr>
            <a:r>
              <a:rPr lang="hu-HU" altLang="hu-HU" sz="1350" b="1" dirty="0">
                <a:solidFill>
                  <a:srgbClr val="A26D18">
                    <a:lumMod val="75000"/>
                  </a:srgbClr>
                </a:solidFill>
              </a:rPr>
              <a:t>bűntett miatt két évtől nyolc évig terjedő szabadságvesztéssel </a:t>
            </a:r>
            <a:r>
              <a:rPr lang="hu-HU" altLang="hu-HU" sz="1350" b="1" dirty="0">
                <a:solidFill>
                  <a:srgbClr val="E6CC98">
                    <a:lumMod val="50000"/>
                  </a:srgbClr>
                </a:solidFill>
              </a:rPr>
              <a:t>büntetendő.</a:t>
            </a:r>
            <a:endParaRPr lang="hu-HU" altLang="hu-HU" sz="1800" b="1" dirty="0">
              <a:solidFill>
                <a:srgbClr val="E6CC98">
                  <a:lumMod val="50000"/>
                </a:srgbClr>
              </a:solidFill>
              <a:latin typeface="Arial" panose="020B0604020202020204" pitchFamily="34" charset="0"/>
            </a:endParaRPr>
          </a:p>
          <a:p>
            <a:pPr eaLnBrk="0" fontAlgn="base" hangingPunct="0">
              <a:spcBef>
                <a:spcPct val="0"/>
              </a:spcBef>
              <a:spcAft>
                <a:spcPct val="0"/>
              </a:spcAft>
              <a:buClrTx/>
              <a:buSzTx/>
              <a:buNone/>
              <a:defRPr/>
            </a:pPr>
            <a:r>
              <a:rPr lang="hu-HU" altLang="hu-HU" sz="1800" b="1" dirty="0">
                <a:solidFill>
                  <a:srgbClr val="000000"/>
                </a:solidFill>
                <a:latin typeface="Arial" panose="020B0604020202020204" pitchFamily="34" charset="0"/>
              </a:rPr>
              <a:t>6. Terrorcselekmény feljelentésének elmulasztása</a:t>
            </a:r>
          </a:p>
          <a:p>
            <a:pPr eaLnBrk="0" fontAlgn="base" hangingPunct="0">
              <a:spcBef>
                <a:spcPct val="0"/>
              </a:spcBef>
              <a:spcAft>
                <a:spcPct val="0"/>
              </a:spcAft>
              <a:buClrTx/>
              <a:buSzTx/>
              <a:buNone/>
              <a:defRPr/>
            </a:pPr>
            <a:r>
              <a:rPr lang="hu-HU" altLang="hu-HU" sz="1350" b="1" dirty="0">
                <a:solidFill>
                  <a:srgbClr val="000000"/>
                </a:solidFill>
              </a:rPr>
              <a:t>317. § </a:t>
            </a:r>
            <a:r>
              <a:rPr lang="hu-HU" altLang="hu-HU" sz="1350" dirty="0">
                <a:solidFill>
                  <a:srgbClr val="000000"/>
                </a:solidFill>
              </a:rPr>
              <a:t>Aki hitelt érdemlő tudomást szerez arról, hogy terrorcselekmény elkövetése készül, és erről a hatóságnak, mihelyt</a:t>
            </a:r>
          </a:p>
          <a:p>
            <a:pPr eaLnBrk="0" fontAlgn="base" hangingPunct="0">
              <a:spcBef>
                <a:spcPct val="0"/>
              </a:spcBef>
              <a:spcAft>
                <a:spcPct val="0"/>
              </a:spcAft>
              <a:buClrTx/>
              <a:buSzTx/>
              <a:buNone/>
              <a:defRPr/>
            </a:pPr>
            <a:r>
              <a:rPr lang="hu-HU" altLang="hu-HU" sz="1350" dirty="0">
                <a:solidFill>
                  <a:srgbClr val="000000"/>
                </a:solidFill>
              </a:rPr>
              <a:t>teheti, nem tesz feljelentést, </a:t>
            </a:r>
            <a:r>
              <a:rPr lang="hu-HU" altLang="hu-HU" sz="1350" dirty="0" err="1">
                <a:solidFill>
                  <a:srgbClr val="000000"/>
                </a:solidFill>
              </a:rPr>
              <a:t>bûntett</a:t>
            </a:r>
            <a:r>
              <a:rPr lang="hu-HU" altLang="hu-HU" sz="1350" dirty="0">
                <a:solidFill>
                  <a:srgbClr val="000000"/>
                </a:solidFill>
              </a:rPr>
              <a:t> miatt három évig terjedő szabadságvesztéssel büntetendő</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a:extLst>
              <a:ext uri="{FF2B5EF4-FFF2-40B4-BE49-F238E27FC236}">
                <a16:creationId xmlns:a16="http://schemas.microsoft.com/office/drawing/2014/main" id="{51BAC7E1-0A93-EAB1-3CF7-E4248033EDBF}"/>
              </a:ext>
            </a:extLst>
          </p:cNvPr>
          <p:cNvSpPr>
            <a:spLocks noChangeArrowheads="1"/>
          </p:cNvSpPr>
          <p:nvPr/>
        </p:nvSpPr>
        <p:spPr bwMode="auto">
          <a:xfrm>
            <a:off x="3503614" y="1754189"/>
            <a:ext cx="5076825" cy="3762375"/>
          </a:xfrm>
          <a:prstGeom prst="rect">
            <a:avLst/>
          </a:prstGeom>
          <a:noFill/>
          <a:ln>
            <a:noFill/>
          </a:ln>
          <a:effec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eaLnBrk="0" fontAlgn="base" hangingPunct="0">
              <a:spcBef>
                <a:spcPct val="0"/>
              </a:spcBef>
              <a:spcAft>
                <a:spcPct val="0"/>
              </a:spcAft>
              <a:buClrTx/>
              <a:buSzTx/>
              <a:buNone/>
              <a:defRPr/>
            </a:pPr>
            <a:r>
              <a:rPr lang="hu-HU" altLang="hu-HU" sz="1350" b="1" dirty="0">
                <a:solidFill>
                  <a:srgbClr val="000000"/>
                </a:solidFill>
                <a:latin typeface="Arial" panose="020B0604020202020204" pitchFamily="34" charset="0"/>
              </a:rPr>
              <a:t>7. Terrorista csoport fogalma (értelmező rendelkezés)</a:t>
            </a:r>
          </a:p>
          <a:p>
            <a:pPr eaLnBrk="0" fontAlgn="base" hangingPunct="0">
              <a:spcBef>
                <a:spcPct val="0"/>
              </a:spcBef>
              <a:spcAft>
                <a:spcPct val="0"/>
              </a:spcAft>
              <a:buClrTx/>
              <a:buSzTx/>
              <a:buNone/>
              <a:defRPr/>
            </a:pPr>
            <a:endParaRPr lang="hu-HU" altLang="hu-HU" sz="1350" b="1" dirty="0">
              <a:solidFill>
                <a:srgbClr val="000000"/>
              </a:solidFill>
              <a:latin typeface="Arial" panose="020B0604020202020204" pitchFamily="34" charset="0"/>
            </a:endParaRPr>
          </a:p>
          <a:p>
            <a:pPr eaLnBrk="0" fontAlgn="base" hangingPunct="0">
              <a:spcBef>
                <a:spcPct val="0"/>
              </a:spcBef>
              <a:spcAft>
                <a:spcPct val="0"/>
              </a:spcAft>
              <a:buClrTx/>
              <a:buSzTx/>
              <a:buNone/>
              <a:defRPr/>
            </a:pPr>
            <a:r>
              <a:rPr lang="hu-HU" altLang="hu-HU" sz="1800" b="1" dirty="0">
                <a:solidFill>
                  <a:srgbClr val="000000"/>
                </a:solidFill>
              </a:rPr>
              <a:t>319. § </a:t>
            </a:r>
            <a:r>
              <a:rPr lang="hu-HU" altLang="hu-HU" sz="1800" dirty="0">
                <a:solidFill>
                  <a:srgbClr val="000000"/>
                </a:solidFill>
              </a:rPr>
              <a:t>A 315. és a 318. § alkalmazásában terrorista csoport --a három vagy több személyből álló, </a:t>
            </a:r>
          </a:p>
          <a:p>
            <a:pPr eaLnBrk="0" fontAlgn="base" hangingPunct="0">
              <a:spcBef>
                <a:spcPct val="0"/>
              </a:spcBef>
              <a:spcAft>
                <a:spcPct val="0"/>
              </a:spcAft>
              <a:buClrTx/>
              <a:buSzTx/>
              <a:buNone/>
              <a:defRPr/>
            </a:pPr>
            <a:r>
              <a:rPr lang="hu-HU" altLang="hu-HU" sz="1800" dirty="0">
                <a:solidFill>
                  <a:srgbClr val="000000"/>
                </a:solidFill>
              </a:rPr>
              <a:t>-hosszabb időre szervezett,</a:t>
            </a:r>
          </a:p>
          <a:p>
            <a:pPr eaLnBrk="0" fontAlgn="base" hangingPunct="0">
              <a:spcBef>
                <a:spcPct val="0"/>
              </a:spcBef>
              <a:spcAft>
                <a:spcPct val="0"/>
              </a:spcAft>
              <a:buClrTx/>
              <a:buSzTx/>
              <a:buNone/>
              <a:defRPr/>
            </a:pPr>
            <a:r>
              <a:rPr lang="hu-HU" altLang="hu-HU" sz="1800" dirty="0">
                <a:solidFill>
                  <a:srgbClr val="000000"/>
                </a:solidFill>
              </a:rPr>
              <a:t>-összehangoltan </a:t>
            </a:r>
            <a:r>
              <a:rPr lang="hu-HU" altLang="hu-HU" sz="1800" dirty="0">
                <a:solidFill>
                  <a:srgbClr val="7030A0"/>
                </a:solidFill>
              </a:rPr>
              <a:t>hierarchikusan, konspiratívan </a:t>
            </a:r>
            <a:r>
              <a:rPr lang="hu-HU" altLang="hu-HU" sz="1800" dirty="0">
                <a:solidFill>
                  <a:srgbClr val="000000"/>
                </a:solidFill>
              </a:rPr>
              <a:t>működő, </a:t>
            </a:r>
          </a:p>
          <a:p>
            <a:pPr eaLnBrk="0" fontAlgn="base" hangingPunct="0">
              <a:spcBef>
                <a:spcPct val="0"/>
              </a:spcBef>
              <a:spcAft>
                <a:spcPct val="0"/>
              </a:spcAft>
              <a:buClrTx/>
              <a:buSzTx/>
              <a:buNone/>
              <a:defRPr/>
            </a:pPr>
            <a:r>
              <a:rPr lang="hu-HU" altLang="hu-HU" sz="1800" dirty="0">
                <a:solidFill>
                  <a:srgbClr val="000000"/>
                </a:solidFill>
              </a:rPr>
              <a:t>-csoport, </a:t>
            </a:r>
          </a:p>
          <a:p>
            <a:pPr eaLnBrk="0" fontAlgn="base" hangingPunct="0">
              <a:spcBef>
                <a:spcPct val="0"/>
              </a:spcBef>
              <a:spcAft>
                <a:spcPct val="0"/>
              </a:spcAft>
              <a:buClrTx/>
              <a:buSzTx/>
              <a:buNone/>
              <a:defRPr/>
            </a:pPr>
            <a:r>
              <a:rPr lang="hu-HU" altLang="hu-HU" sz="1800" dirty="0">
                <a:solidFill>
                  <a:srgbClr val="000000"/>
                </a:solidFill>
              </a:rPr>
              <a:t>amelynek célja terrorcselekmény elkövetése.</a:t>
            </a:r>
          </a:p>
          <a:p>
            <a:pPr eaLnBrk="0" fontAlgn="base" hangingPunct="0">
              <a:spcBef>
                <a:spcPct val="0"/>
              </a:spcBef>
              <a:spcAft>
                <a:spcPct val="0"/>
              </a:spcAft>
              <a:buClrTx/>
              <a:buSzTx/>
              <a:buNone/>
              <a:defRPr/>
            </a:pPr>
            <a:endParaRPr lang="hu-HU" altLang="hu-HU" sz="1800" dirty="0">
              <a:solidFill>
                <a:srgbClr val="000000"/>
              </a:solidFill>
            </a:endParaRPr>
          </a:p>
          <a:p>
            <a:pPr eaLnBrk="0" fontAlgn="base" hangingPunct="0">
              <a:spcBef>
                <a:spcPct val="0"/>
              </a:spcBef>
              <a:spcAft>
                <a:spcPct val="0"/>
              </a:spcAft>
              <a:buClrTx/>
              <a:buSzTx/>
              <a:buNone/>
              <a:defRPr/>
            </a:pPr>
            <a:r>
              <a:rPr lang="hu-HU" altLang="hu-HU" sz="1800" dirty="0">
                <a:solidFill>
                  <a:srgbClr val="0070C0"/>
                </a:solidFill>
              </a:rPr>
              <a:t>(Ismételjük át a többes elkövetési alakzatokat ! - </a:t>
            </a:r>
          </a:p>
          <a:p>
            <a:pPr eaLnBrk="0" fontAlgn="base" hangingPunct="0">
              <a:spcBef>
                <a:spcPct val="0"/>
              </a:spcBef>
              <a:spcAft>
                <a:spcPct val="0"/>
              </a:spcAft>
              <a:buClrTx/>
              <a:buSzTx/>
              <a:buNone/>
              <a:defRPr/>
            </a:pPr>
            <a:r>
              <a:rPr lang="hu-HU" altLang="hu-HU" sz="1800" dirty="0">
                <a:solidFill>
                  <a:srgbClr val="0070C0"/>
                </a:solidFill>
              </a:rPr>
              <a:t>társtetteség, csoportos elkövetés, bűnszövetség, bűnszervezet, terrorista csoport)</a:t>
            </a:r>
          </a:p>
          <a:p>
            <a:pPr eaLnBrk="0" fontAlgn="base" hangingPunct="0">
              <a:spcBef>
                <a:spcPct val="0"/>
              </a:spcBef>
              <a:spcAft>
                <a:spcPct val="0"/>
              </a:spcAft>
              <a:buClrTx/>
              <a:buSzTx/>
              <a:buNone/>
              <a:defRPr/>
            </a:pPr>
            <a:endParaRPr lang="hu-HU" altLang="hu-HU" sz="1350" b="1" dirty="0">
              <a:solidFill>
                <a:srgbClr val="000000"/>
              </a:solidFill>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a:extLst>
              <a:ext uri="{FF2B5EF4-FFF2-40B4-BE49-F238E27FC236}">
                <a16:creationId xmlns:a16="http://schemas.microsoft.com/office/drawing/2014/main" id="{E29A7AE7-6189-1752-E691-6EF1D5F972C9}"/>
              </a:ext>
            </a:extLst>
          </p:cNvPr>
          <p:cNvSpPr>
            <a:spLocks noGrp="1" noChangeArrowheads="1"/>
          </p:cNvSpPr>
          <p:nvPr>
            <p:ph type="title"/>
          </p:nvPr>
        </p:nvSpPr>
        <p:spPr/>
        <p:txBody>
          <a:bodyPr/>
          <a:lstStyle/>
          <a:p>
            <a:pPr eaLnBrk="1" hangingPunct="1">
              <a:defRPr/>
            </a:pPr>
            <a:r>
              <a:rPr lang="hu-HU" altLang="hu-HU" dirty="0"/>
              <a:t>  12. év és bűnözés - terrorizmus</a:t>
            </a:r>
          </a:p>
        </p:txBody>
      </p:sp>
      <p:sp>
        <p:nvSpPr>
          <p:cNvPr id="98307" name="Rectangle 3">
            <a:extLst>
              <a:ext uri="{FF2B5EF4-FFF2-40B4-BE49-F238E27FC236}">
                <a16:creationId xmlns:a16="http://schemas.microsoft.com/office/drawing/2014/main" id="{E3BFF5FC-06C4-A201-D729-553789983B5B}"/>
              </a:ext>
            </a:extLst>
          </p:cNvPr>
          <p:cNvSpPr>
            <a:spLocks noGrp="1" noChangeArrowheads="1"/>
          </p:cNvSpPr>
          <p:nvPr>
            <p:ph type="body" idx="1"/>
          </p:nvPr>
        </p:nvSpPr>
        <p:spPr/>
        <p:txBody>
          <a:bodyPr/>
          <a:lstStyle/>
          <a:p>
            <a:pPr eaLnBrk="1" hangingPunct="1">
              <a:lnSpc>
                <a:spcPct val="90000"/>
              </a:lnSpc>
              <a:defRPr/>
            </a:pPr>
            <a:r>
              <a:rPr lang="hu-HU" altLang="hu-HU" sz="2100" b="1" dirty="0"/>
              <a:t>16. § </a:t>
            </a:r>
            <a:r>
              <a:rPr lang="hu-HU" altLang="hu-HU" sz="2100" dirty="0"/>
              <a:t>Nem büntethető, aki a büntetendő cselekmény elkövetésekor a tizennegyedik életévét nem töltötte be, kivéve az emberölés [160. § (1)-(2) bekezdés], az erős felindulásban elkövetett emberölés (161. §), a testi sértés [164. § (8) bekezdés], </a:t>
            </a:r>
            <a:r>
              <a:rPr lang="hu-HU" altLang="hu-HU" sz="2100" dirty="0">
                <a:solidFill>
                  <a:schemeClr val="hlink"/>
                </a:solidFill>
                <a:effectLst>
                  <a:outerShdw blurRad="38100" dist="38100" dir="2700000" algn="tl">
                    <a:srgbClr val="000000"/>
                  </a:outerShdw>
                </a:effectLst>
              </a:rPr>
              <a:t>a terrorcselekmény [314. § (1)-(4) bekezdés],</a:t>
            </a:r>
            <a:r>
              <a:rPr lang="hu-HU" altLang="hu-HU" sz="2100" dirty="0"/>
              <a:t> a rablás [365. § (1)-(4) bekezdés] és a kifosztás [366. § (2)-(3) bekezdés] elkövetőjét, ha a bűncselekmény elkövetésekor a tizenkettedik életévét betöltötte, és az elkövetéskor rendelkezett a bűncselekmény következményeinek felismeréséhez szükséges belátással.</a:t>
            </a:r>
          </a:p>
          <a:p>
            <a:pPr eaLnBrk="1" hangingPunct="1">
              <a:lnSpc>
                <a:spcPct val="90000"/>
              </a:lnSpc>
              <a:defRPr/>
            </a:pPr>
            <a:r>
              <a:rPr lang="hu-HU" altLang="hu-HU" sz="2100" dirty="0"/>
              <a:t>Ez 2020 szeptemberétől kiegészült </a:t>
            </a:r>
          </a:p>
          <a:p>
            <a:pPr eaLnBrk="1" hangingPunct="1">
              <a:lnSpc>
                <a:spcPct val="90000"/>
              </a:lnSpc>
              <a:buFontTx/>
              <a:buChar char="-"/>
              <a:defRPr/>
            </a:pPr>
            <a:r>
              <a:rPr lang="hu-HU" altLang="hu-HU" sz="2100" dirty="0"/>
              <a:t>A hivatalos személy elleni erőszakkal</a:t>
            </a:r>
          </a:p>
          <a:p>
            <a:pPr eaLnBrk="1" hangingPunct="1">
              <a:lnSpc>
                <a:spcPct val="90000"/>
              </a:lnSpc>
              <a:buFontTx/>
              <a:buChar char="-"/>
              <a:defRPr/>
            </a:pPr>
            <a:r>
              <a:rPr lang="hu-HU" altLang="hu-HU" sz="2100" dirty="0"/>
              <a:t>A közfeladatot ellátó személy elleni erőszakkal és</a:t>
            </a:r>
          </a:p>
          <a:p>
            <a:pPr eaLnBrk="1" hangingPunct="1">
              <a:lnSpc>
                <a:spcPct val="90000"/>
              </a:lnSpc>
              <a:buFontTx/>
              <a:buChar char="-"/>
              <a:defRPr/>
            </a:pPr>
            <a:r>
              <a:rPr lang="hu-HU" altLang="hu-HU" sz="2100" dirty="0"/>
              <a:t>Az őket támogatók elleni erőszakkal is !</a:t>
            </a:r>
          </a:p>
          <a:p>
            <a:pPr eaLnBrk="1" hangingPunct="1">
              <a:lnSpc>
                <a:spcPct val="90000"/>
              </a:lnSpc>
              <a:buFontTx/>
              <a:buChar char="-"/>
              <a:defRPr/>
            </a:pPr>
            <a:endParaRPr lang="hu-HU" altLang="hu-HU" sz="2100" dirty="0"/>
          </a:p>
        </p:txBody>
      </p:sp>
    </p:spTree>
  </p:cSld>
  <p:clrMapOvr>
    <a:masterClrMapping/>
  </p:clrMapOvr>
</p:sld>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ngleLinesVTI">
  <a:themeElements>
    <a:clrScheme name="Custom 34">
      <a:dk1>
        <a:sysClr val="windowText" lastClr="000000"/>
      </a:dk1>
      <a:lt1>
        <a:sysClr val="window" lastClr="FFFFFF"/>
      </a:lt1>
      <a:dk2>
        <a:srgbClr val="001E2E"/>
      </a:dk2>
      <a:lt2>
        <a:srgbClr val="F0ECEC"/>
      </a:lt2>
      <a:accent1>
        <a:srgbClr val="155767"/>
      </a:accent1>
      <a:accent2>
        <a:srgbClr val="BA9CA0"/>
      </a:accent2>
      <a:accent3>
        <a:srgbClr val="A57931"/>
      </a:accent3>
      <a:accent4>
        <a:srgbClr val="0E577C"/>
      </a:accent4>
      <a:accent5>
        <a:srgbClr val="CC846E"/>
      </a:accent5>
      <a:accent6>
        <a:srgbClr val="93767A"/>
      </a:accent6>
      <a:hlink>
        <a:srgbClr val="0563C1"/>
      </a:hlink>
      <a:folHlink>
        <a:srgbClr val="954F72"/>
      </a:folHlink>
    </a:clrScheme>
    <a:fontScheme name="Walbaum Light Univers Light">
      <a:majorFont>
        <a:latin typeface="Walbaum Display Light"/>
        <a:ea typeface=""/>
        <a:cs typeface=""/>
      </a:majorFont>
      <a:minorFont>
        <a:latin typeface="Univers Condensed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ngleLinesVTI" id="{BC1FC193-C72F-4761-9899-1105EDF6BAE8}" vid="{64612625-F022-44B7-B9FA-9D26DEDBDC21}"/>
    </a:ext>
  </a:extLst>
</a:theme>
</file>

<file path=ppt/theme/theme2.xml><?xml version="1.0" encoding="utf-8"?>
<a:theme xmlns:a="http://schemas.openxmlformats.org/drawingml/2006/main" name="Juharlevél">
  <a:themeElements>
    <a:clrScheme name="Juharlevél 3">
      <a:dk1>
        <a:srgbClr val="000000"/>
      </a:dk1>
      <a:lt1>
        <a:srgbClr val="FFFFCC"/>
      </a:lt1>
      <a:dk2>
        <a:srgbClr val="A26D18"/>
      </a:dk2>
      <a:lt2>
        <a:srgbClr val="F9D793"/>
      </a:lt2>
      <a:accent1>
        <a:srgbClr val="FFD05B"/>
      </a:accent1>
      <a:accent2>
        <a:srgbClr val="FEE1A8"/>
      </a:accent2>
      <a:accent3>
        <a:srgbClr val="FFFFE2"/>
      </a:accent3>
      <a:accent4>
        <a:srgbClr val="000000"/>
      </a:accent4>
      <a:accent5>
        <a:srgbClr val="FFE4B5"/>
      </a:accent5>
      <a:accent6>
        <a:srgbClr val="E6CC98"/>
      </a:accent6>
      <a:hlink>
        <a:srgbClr val="FF0000"/>
      </a:hlink>
      <a:folHlink>
        <a:srgbClr val="CC6600"/>
      </a:folHlink>
    </a:clrScheme>
    <a:fontScheme name="Juharlevé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Juharlevél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Juharlevél 2">
        <a:dk1>
          <a:srgbClr val="EA9306"/>
        </a:dk1>
        <a:lt1>
          <a:srgbClr val="FFFFFF"/>
        </a:lt1>
        <a:dk2>
          <a:srgbClr val="FAC120"/>
        </a:dk2>
        <a:lt2>
          <a:srgbClr val="FFFDD1"/>
        </a:lt2>
        <a:accent1>
          <a:srgbClr val="CC6600"/>
        </a:accent1>
        <a:accent2>
          <a:srgbClr val="FF9933"/>
        </a:accent2>
        <a:accent3>
          <a:srgbClr val="FCDDAB"/>
        </a:accent3>
        <a:accent4>
          <a:srgbClr val="DADADA"/>
        </a:accent4>
        <a:accent5>
          <a:srgbClr val="E2B8AA"/>
        </a:accent5>
        <a:accent6>
          <a:srgbClr val="E78A2D"/>
        </a:accent6>
        <a:hlink>
          <a:srgbClr val="A50021"/>
        </a:hlink>
        <a:folHlink>
          <a:srgbClr val="666633"/>
        </a:folHlink>
      </a:clrScheme>
      <a:clrMap bg1="dk2" tx1="lt1" bg2="dk1" tx2="lt2" accent1="accent1" accent2="accent2" accent3="accent3" accent4="accent4" accent5="accent5" accent6="accent6" hlink="hlink" folHlink="folHlink"/>
    </a:extraClrScheme>
    <a:extraClrScheme>
      <a:clrScheme name="Juharlevél 3">
        <a:dk1>
          <a:srgbClr val="000000"/>
        </a:dk1>
        <a:lt1>
          <a:srgbClr val="FFFFCC"/>
        </a:lt1>
        <a:dk2>
          <a:srgbClr val="A26D18"/>
        </a:dk2>
        <a:lt2>
          <a:srgbClr val="F9D793"/>
        </a:lt2>
        <a:accent1>
          <a:srgbClr val="FFD05B"/>
        </a:accent1>
        <a:accent2>
          <a:srgbClr val="FEE1A8"/>
        </a:accent2>
        <a:accent3>
          <a:srgbClr val="FFFFE2"/>
        </a:accent3>
        <a:accent4>
          <a:srgbClr val="000000"/>
        </a:accent4>
        <a:accent5>
          <a:srgbClr val="FFE4B5"/>
        </a:accent5>
        <a:accent6>
          <a:srgbClr val="E6CC98"/>
        </a:accent6>
        <a:hlink>
          <a:srgbClr val="FF0000"/>
        </a:hlink>
        <a:folHlink>
          <a:srgbClr val="CC6600"/>
        </a:folHlink>
      </a:clrScheme>
      <a:clrMap bg1="lt1" tx1="dk1" bg2="lt2" tx2="dk2" accent1="accent1" accent2="accent2" accent3="accent3" accent4="accent4" accent5="accent5" accent6="accent6" hlink="hlink" folHlink="folHlink"/>
    </a:extraClrScheme>
    <a:extraClrScheme>
      <a:clrScheme name="Juharlevél 4">
        <a:dk1>
          <a:srgbClr val="008000"/>
        </a:dk1>
        <a:lt1>
          <a:srgbClr val="FFFFFF"/>
        </a:lt1>
        <a:dk2>
          <a:srgbClr val="005800"/>
        </a:dk2>
        <a:lt2>
          <a:srgbClr val="FFFFCC"/>
        </a:lt2>
        <a:accent1>
          <a:srgbClr val="00CC99"/>
        </a:accent1>
        <a:accent2>
          <a:srgbClr val="007825"/>
        </a:accent2>
        <a:accent3>
          <a:srgbClr val="AAB4AA"/>
        </a:accent3>
        <a:accent4>
          <a:srgbClr val="DADADA"/>
        </a:accent4>
        <a:accent5>
          <a:srgbClr val="AAE2CA"/>
        </a:accent5>
        <a:accent6>
          <a:srgbClr val="006C20"/>
        </a:accent6>
        <a:hlink>
          <a:srgbClr val="9966FF"/>
        </a:hlink>
        <a:folHlink>
          <a:srgbClr val="99CCFF"/>
        </a:folHlink>
      </a:clrScheme>
      <a:clrMap bg1="dk2" tx1="lt1" bg2="dk1" tx2="lt2" accent1="accent1" accent2="accent2" accent3="accent3" accent4="accent4" accent5="accent5" accent6="accent6" hlink="hlink" folHlink="folHlink"/>
    </a:extraClrScheme>
    <a:extraClrScheme>
      <a:clrScheme name="Juharlevél 5">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CCFF99"/>
        </a:folHlink>
      </a:clrScheme>
      <a:clrMap bg1="dk2" tx1="lt1" bg2="dk1" tx2="lt2" accent1="accent1" accent2="accent2" accent3="accent3" accent4="accent4" accent5="accent5" accent6="accent6" hlink="hlink" folHlink="folHlink"/>
    </a:extraClrScheme>
    <a:extraClrScheme>
      <a:clrScheme name="Juharlevél 6">
        <a:dk1>
          <a:srgbClr val="006699"/>
        </a:dk1>
        <a:lt1>
          <a:srgbClr val="FFFFFF"/>
        </a:lt1>
        <a:dk2>
          <a:srgbClr val="006666"/>
        </a:dk2>
        <a:lt2>
          <a:srgbClr val="CCECFF"/>
        </a:lt2>
        <a:accent1>
          <a:srgbClr val="00CCFF"/>
        </a:accent1>
        <a:accent2>
          <a:srgbClr val="017A83"/>
        </a:accent2>
        <a:accent3>
          <a:srgbClr val="AAB8B8"/>
        </a:accent3>
        <a:accent4>
          <a:srgbClr val="DADADA"/>
        </a:accent4>
        <a:accent5>
          <a:srgbClr val="AAE2FF"/>
        </a:accent5>
        <a:accent6>
          <a:srgbClr val="016E76"/>
        </a:accent6>
        <a:hlink>
          <a:srgbClr val="FFFFCC"/>
        </a:hlink>
        <a:folHlink>
          <a:srgbClr val="99FF99"/>
        </a:folHlink>
      </a:clrScheme>
      <a:clrMap bg1="dk2" tx1="lt1" bg2="dk1" tx2="lt2" accent1="accent1" accent2="accent2" accent3="accent3" accent4="accent4" accent5="accent5" accent6="accent6" hlink="hlink" folHlink="folHlink"/>
    </a:extraClrScheme>
    <a:extraClrScheme>
      <a:clrScheme name="Juharlevél 7">
        <a:dk1>
          <a:srgbClr val="80ACC4"/>
        </a:dk1>
        <a:lt1>
          <a:srgbClr val="FFFFFF"/>
        </a:lt1>
        <a:dk2>
          <a:srgbClr val="B3D1DF"/>
        </a:dk2>
        <a:lt2>
          <a:srgbClr val="FFFFFF"/>
        </a:lt2>
        <a:accent1>
          <a:srgbClr val="5089A8"/>
        </a:accent1>
        <a:accent2>
          <a:srgbClr val="BBC6DB"/>
        </a:accent2>
        <a:accent3>
          <a:srgbClr val="D6E5EC"/>
        </a:accent3>
        <a:accent4>
          <a:srgbClr val="DADADA"/>
        </a:accent4>
        <a:accent5>
          <a:srgbClr val="B3C4D1"/>
        </a:accent5>
        <a:accent6>
          <a:srgbClr val="A9B3C6"/>
        </a:accent6>
        <a:hlink>
          <a:srgbClr val="0000FF"/>
        </a:hlink>
        <a:folHlink>
          <a:srgbClr val="006699"/>
        </a:folHlink>
      </a:clrScheme>
      <a:clrMap bg1="dk2" tx1="lt1" bg2="dk1" tx2="lt2" accent1="accent1" accent2="accent2" accent3="accent3" accent4="accent4" accent5="accent5" accent6="accent6" hlink="hlink" folHlink="folHlink"/>
    </a:extraClrScheme>
    <a:extraClrScheme>
      <a:clrScheme name="Juharlevél 8">
        <a:dk1>
          <a:srgbClr val="5700AE"/>
        </a:dk1>
        <a:lt1>
          <a:srgbClr val="FFFFFF"/>
        </a:lt1>
        <a:dk2>
          <a:srgbClr val="7301CB"/>
        </a:dk2>
        <a:lt2>
          <a:srgbClr val="C5C5FF"/>
        </a:lt2>
        <a:accent1>
          <a:srgbClr val="9999FF"/>
        </a:accent1>
        <a:accent2>
          <a:srgbClr val="7000E0"/>
        </a:accent2>
        <a:accent3>
          <a:srgbClr val="BCAAE2"/>
        </a:accent3>
        <a:accent4>
          <a:srgbClr val="DADADA"/>
        </a:accent4>
        <a:accent5>
          <a:srgbClr val="CACAFF"/>
        </a:accent5>
        <a:accent6>
          <a:srgbClr val="6500CB"/>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Juharlevél 9">
        <a:dk1>
          <a:srgbClr val="003366"/>
        </a:dk1>
        <a:lt1>
          <a:srgbClr val="FFFFFF"/>
        </a:lt1>
        <a:dk2>
          <a:srgbClr val="003366"/>
        </a:dk2>
        <a:lt2>
          <a:srgbClr val="CBD5DF"/>
        </a:lt2>
        <a:accent1>
          <a:srgbClr val="A9BEE9"/>
        </a:accent1>
        <a:accent2>
          <a:srgbClr val="D6E4F2"/>
        </a:accent2>
        <a:accent3>
          <a:srgbClr val="FFFFFF"/>
        </a:accent3>
        <a:accent4>
          <a:srgbClr val="002A56"/>
        </a:accent4>
        <a:accent5>
          <a:srgbClr val="D1DBF2"/>
        </a:accent5>
        <a:accent6>
          <a:srgbClr val="C2CFDB"/>
        </a:accent6>
        <a:hlink>
          <a:srgbClr val="0000CC"/>
        </a:hlink>
        <a:folHlink>
          <a:srgbClr val="8668E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Jelvény">
  <a:themeElements>
    <a:clrScheme name="Jelvény">
      <a:dk1>
        <a:sysClr val="windowText" lastClr="000000"/>
      </a:dk1>
      <a:lt1>
        <a:sysClr val="window" lastClr="FFFFFF"/>
      </a:lt1>
      <a:dk2>
        <a:srgbClr val="171312"/>
      </a:dk2>
      <a:lt2>
        <a:srgbClr val="F7F0DF"/>
      </a:lt2>
      <a:accent1>
        <a:srgbClr val="53AE6E"/>
      </a:accent1>
      <a:accent2>
        <a:srgbClr val="326267"/>
      </a:accent2>
      <a:accent3>
        <a:srgbClr val="C5C34A"/>
      </a:accent3>
      <a:accent4>
        <a:srgbClr val="BF6546"/>
      </a:accent4>
      <a:accent5>
        <a:srgbClr val="81B5A8"/>
      </a:accent5>
      <a:accent6>
        <a:srgbClr val="636455"/>
      </a:accent6>
      <a:hlink>
        <a:srgbClr val="81B5A8"/>
      </a:hlink>
      <a:folHlink>
        <a:srgbClr val="936888"/>
      </a:folHlink>
    </a:clrScheme>
    <a:fontScheme name="Jelvény">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Jelvény">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A1A3E1F0-B5EF-49C5-810A-B1B32AEDDC80}"/>
    </a:ext>
  </a:extLst>
</a:theme>
</file>

<file path=ppt/theme/theme4.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5.xml><?xml version="1.0" encoding="utf-8"?>
<a:theme xmlns:a="http://schemas.openxmlformats.org/drawingml/2006/main" name="Galéria">
  <a:themeElements>
    <a:clrScheme name="Galéria">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éria">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éria">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6.xml><?xml version="1.0" encoding="utf-8"?>
<a:theme xmlns:a="http://schemas.openxmlformats.org/drawingml/2006/main" name="Office-té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Jelvény">
    <a:dk1>
      <a:sysClr val="windowText" lastClr="000000"/>
    </a:dk1>
    <a:lt1>
      <a:sysClr val="window" lastClr="FFFFFF"/>
    </a:lt1>
    <a:dk2>
      <a:srgbClr val="171312"/>
    </a:dk2>
    <a:lt2>
      <a:srgbClr val="F7F0DF"/>
    </a:lt2>
    <a:accent1>
      <a:srgbClr val="53AE6E"/>
    </a:accent1>
    <a:accent2>
      <a:srgbClr val="326267"/>
    </a:accent2>
    <a:accent3>
      <a:srgbClr val="C5C34A"/>
    </a:accent3>
    <a:accent4>
      <a:srgbClr val="BF6546"/>
    </a:accent4>
    <a:accent5>
      <a:srgbClr val="81B5A8"/>
    </a:accent5>
    <a:accent6>
      <a:srgbClr val="636455"/>
    </a:accent6>
    <a:hlink>
      <a:srgbClr val="81B5A8"/>
    </a:hlink>
    <a:folHlink>
      <a:srgbClr val="936888"/>
    </a:folHlink>
  </a:clrScheme>
</a:themeOverride>
</file>

<file path=docProps/app.xml><?xml version="1.0" encoding="utf-8"?>
<Properties xmlns="http://schemas.openxmlformats.org/officeDocument/2006/extended-properties" xmlns:vt="http://schemas.openxmlformats.org/officeDocument/2006/docPropsVTypes">
  <TotalTime>133</TotalTime>
  <Words>12014</Words>
  <Application>Microsoft Office PowerPoint</Application>
  <PresentationFormat>Szélesvásznú</PresentationFormat>
  <Paragraphs>1030</Paragraphs>
  <Slides>126</Slides>
  <Notes>2</Notes>
  <HiddenSlides>0</HiddenSlides>
  <MMClips>0</MMClips>
  <ScaleCrop>false</ScaleCrop>
  <HeadingPairs>
    <vt:vector size="6" baseType="variant">
      <vt:variant>
        <vt:lpstr>Használt betűtípusok</vt:lpstr>
      </vt:variant>
      <vt:variant>
        <vt:i4>15</vt:i4>
      </vt:variant>
      <vt:variant>
        <vt:lpstr>Téma</vt:lpstr>
      </vt:variant>
      <vt:variant>
        <vt:i4>5</vt:i4>
      </vt:variant>
      <vt:variant>
        <vt:lpstr>Diacímek</vt:lpstr>
      </vt:variant>
      <vt:variant>
        <vt:i4>126</vt:i4>
      </vt:variant>
    </vt:vector>
  </HeadingPairs>
  <TitlesOfParts>
    <vt:vector size="146" baseType="lpstr">
      <vt:lpstr>Aptos</vt:lpstr>
      <vt:lpstr>Arial</vt:lpstr>
      <vt:lpstr>Calibri</vt:lpstr>
      <vt:lpstr>Cataneo BT</vt:lpstr>
      <vt:lpstr>Century Gothic</vt:lpstr>
      <vt:lpstr>Courier New</vt:lpstr>
      <vt:lpstr>Gill Sans MT</vt:lpstr>
      <vt:lpstr>Impact</vt:lpstr>
      <vt:lpstr>Tahoma</vt:lpstr>
      <vt:lpstr>Times New Roman</vt:lpstr>
      <vt:lpstr>Tw Cen MT</vt:lpstr>
      <vt:lpstr>Univers Condensed Light</vt:lpstr>
      <vt:lpstr>Walbaum Display Light</vt:lpstr>
      <vt:lpstr>Wingdings</vt:lpstr>
      <vt:lpstr>Wingdings 3</vt:lpstr>
      <vt:lpstr>AngleLinesVTI</vt:lpstr>
      <vt:lpstr>Juharlevél</vt:lpstr>
      <vt:lpstr>Jelvény</vt:lpstr>
      <vt:lpstr>Ion</vt:lpstr>
      <vt:lpstr>Galéria</vt:lpstr>
      <vt:lpstr>Büntetőjog 4 (Különös rész 2. félév-1. RÉSZ) </vt:lpstr>
      <vt:lpstr>Írott tananyag</vt:lpstr>
      <vt:lpstr>Gyakorló jogesetettárak</vt:lpstr>
      <vt:lpstr>Vizsgakérdések I.</vt:lpstr>
      <vt:lpstr>Vizsgakérdések II.</vt:lpstr>
      <vt:lpstr>A bűncselekmények dogmatikai kérdései tárgyalásának szokásos rendszere (ismétlés) A vizsgán alapkövetelmnény a pirossal jelölt</vt:lpstr>
      <vt:lpstr>    Minősített adattal visszaélés (265. §)  Igazságszolgáltatás elleni bűncselekmények(Btk. XXV. fejezet  268 § -289.§  </vt:lpstr>
      <vt:lpstr>Angyal Pál definíciója</vt:lpstr>
      <vt:lpstr>Titoksértő bűncselekmények</vt:lpstr>
      <vt:lpstr>A minősített adatra vonatkozó korábbi szabályozás  </vt:lpstr>
      <vt:lpstr>A szabályozás indokai és elvei </vt:lpstr>
      <vt:lpstr>Adatok hozzáférhetőségének korlátozása</vt:lpstr>
      <vt:lpstr>A büntetőjogi szabályozás elvei (265.§)</vt:lpstr>
      <vt:lpstr>A Btk.-szabályozás szerkezete</vt:lpstr>
      <vt:lpstr>Minősített adattal visszaélés (265. §)</vt:lpstr>
      <vt:lpstr>A súlyosabban minősülő speciális alany általi elkövetés</vt:lpstr>
      <vt:lpstr>Az igazságszolgáltatás rendje  elleni számon kérendő bűncselekmények  (Btk. XXVI. Fejezet)</vt:lpstr>
      <vt:lpstr>Gyakoriság</vt:lpstr>
      <vt:lpstr>A hamis vád tényállásának szerkezete </vt:lpstr>
      <vt:lpstr>Bűncselekményre vonatkozó hamis vád</vt:lpstr>
      <vt:lpstr>Minősített esetek</vt:lpstr>
      <vt:lpstr>Szabálysértésre, fegyelmi vétségre vonatkozó hamis vád</vt:lpstr>
      <vt:lpstr>Egyéb rendelkezések</vt:lpstr>
      <vt:lpstr>Halmazati kérdések</vt:lpstr>
      <vt:lpstr>Hatóság félrevezetése (271. §)</vt:lpstr>
      <vt:lpstr>A hamis tanúzás alanyai</vt:lpstr>
      <vt:lpstr>Hamis tanúzás formái, büntetése</vt:lpstr>
      <vt:lpstr>Egyéb rendelkezések</vt:lpstr>
      <vt:lpstr>A bírói gyakorlatból: a hamis tanúzást védő is elkövetheti</vt:lpstr>
      <vt:lpstr>Hamis tanúzásra felhívás</vt:lpstr>
      <vt:lpstr>277. § Tanúvallomás jogosulatlan megtagadása (nem vizsgakövetelmény, de büntető eljárásjogi vonatkozásai miatt is tudnunk kell róla)</vt:lpstr>
      <vt:lpstr>Tanú mentessége a Be.-ben (kitekintés a Büntető eljárásra)</vt:lpstr>
      <vt:lpstr>Tanú „minősített” befolyásolása</vt:lpstr>
      <vt:lpstr>Bűnpártolás alapesete</vt:lpstr>
      <vt:lpstr>Bűnpártolás minősített esetei, egyéb rendelkezések</vt:lpstr>
      <vt:lpstr>Bűnpártolás és bűnsegély elhatárolása</vt:lpstr>
      <vt:lpstr>Fogolyszökés (283.§)</vt:lpstr>
      <vt:lpstr>PowerPoint-bemutató</vt:lpstr>
      <vt:lpstr>2013. évi CCXL. törvény a büntetések, az intézkedések, egyes kényszerintézkedések és a szabálysértési elzárás végrehajtásáról</vt:lpstr>
      <vt:lpstr>Ügyvédi visszaélés</vt:lpstr>
      <vt:lpstr>Foglalkozás jogosulatlan gyakorlása</vt:lpstr>
      <vt:lpstr>korrupcióS bcs.-EK</vt:lpstr>
      <vt:lpstr>Alapfogalmak, jellemzők, megítélés</vt:lpstr>
      <vt:lpstr>A kriminális korrupció szűkebb és konkrétabb:</vt:lpstr>
      <vt:lpstr>Globális helyzetkép (minél sötétebb, annál korruptabb)</vt:lpstr>
      <vt:lpstr>Korrupciós bűncselekmények és elítéltek száma 2000.-től</vt:lpstr>
      <vt:lpstr>A Btk. rendszere</vt:lpstr>
      <vt:lpstr>A tilalmazott magatartások</vt:lpstr>
      <vt:lpstr>Gazdálkodó szerv fogalma</vt:lpstr>
      <vt:lpstr>A tilalmak lényegi rendszere</vt:lpstr>
      <vt:lpstr>Az „előny” fogalma, alkalmassága</vt:lpstr>
      <vt:lpstr>A vezetőre kiterjesztett felelősség  korrupció kacsán</vt:lpstr>
      <vt:lpstr>A megoldás bírálata:</vt:lpstr>
      <vt:lpstr>  1025/2024. (II. 14.) Korm. határozat a 2024–2025 közötti időszakra szóló középtávú Nemzeti Korrupcióellenes Stratégia, valamint az annak végrehajtására vonatkozó intézkedési terv elfogadásáról </vt:lpstr>
      <vt:lpstr>HÁLAPÉNZ</vt:lpstr>
      <vt:lpstr>Közvélemény: korrupciós forma-e a hálapénz?</vt:lpstr>
      <vt:lpstr>Röviden:</vt:lpstr>
      <vt:lpstr>A hatályos törvény:</vt:lpstr>
      <vt:lpstr>A jelenlegi kriminalizálás</vt:lpstr>
      <vt:lpstr>Az orvos esetében (az Eütv. Módosításával tehát – „jogellenessé” vált)</vt:lpstr>
      <vt:lpstr>A beteg esetében a Btk. módosításával tiltottá vált</vt:lpstr>
      <vt:lpstr>A minimálbér 2024-ben</vt:lpstr>
      <vt:lpstr>A Nemzeti Védelmi Szolgálat adatai (2021 márciusától)</vt:lpstr>
      <vt:lpstr>Hivatali bűncselekmények Hivatalos személy elleni bűncselekmények</vt:lpstr>
      <vt:lpstr>Hivatalos személyek köre (459. § (1) 11. )</vt:lpstr>
      <vt:lpstr>Fontosabb közfeladatot ellátó személyek köre 459. § (1). 12. pont – részlet – kiegészült!</vt:lpstr>
      <vt:lpstr>Ismétlés – figyelemfelhívás!</vt:lpstr>
      <vt:lpstr>Bántalmazás hivatalos eljárásban</vt:lpstr>
      <vt:lpstr>Bántalmazás hivatalos eljárásban</vt:lpstr>
      <vt:lpstr>A strasbourgi gyakorlat</vt:lpstr>
      <vt:lpstr>Kényszervallatás</vt:lpstr>
      <vt:lpstr>„Más hasonló módszer” fogalma</vt:lpstr>
      <vt:lpstr>Jogellenes fogvatartás</vt:lpstr>
      <vt:lpstr>A „jogos” fogvatartás esetei</vt:lpstr>
      <vt:lpstr>Hivatali visszaélés</vt:lpstr>
      <vt:lpstr>A Kúria 5/2018. BJE döntése</vt:lpstr>
      <vt:lpstr>Hivatalos személy elleni erőszak</vt:lpstr>
      <vt:lpstr>Hivatalos személy elleni erőszak</vt:lpstr>
      <vt:lpstr>A hatályos tényállás</vt:lpstr>
      <vt:lpstr>Az alany „általános” (hivatalos személy is elkövetheti)</vt:lpstr>
      <vt:lpstr>Egyes tényállási elemek értelmezése:</vt:lpstr>
      <vt:lpstr>30/2012. Büntető elvi döntés</vt:lpstr>
      <vt:lpstr>Egység-többség</vt:lpstr>
      <vt:lpstr>Felfegyverkezve elkövetés</vt:lpstr>
      <vt:lpstr>Néhány további fontosabb döntés</vt:lpstr>
      <vt:lpstr>Szabálysértés (2012. II. tv. – rendzavarás)</vt:lpstr>
      <vt:lpstr>Közbiztonság elleni bűncselekmények</vt:lpstr>
      <vt:lpstr>A közbiztonság fogalma, gyökerei</vt:lpstr>
      <vt:lpstr>A fejezet rendszere:  10 bűncselekmény</vt:lpstr>
      <vt:lpstr>Terrorcselekmény (314-316. §)</vt:lpstr>
      <vt:lpstr>2001. szeptember 11.</vt:lpstr>
      <vt:lpstr>2002 június- ET kerethatározat</vt:lpstr>
      <vt:lpstr>A kerethatározat érdemi rendelkezései</vt:lpstr>
      <vt:lpstr>A hatályos terrorcselekmény szerkezete  1. Súlyos bűncselekmények    célzatos elkövetése – (1) bek.                                       a célzat:</vt:lpstr>
      <vt:lpstr>A hazai „terrorcselekmények” nem egyeznek a közfelfogással, jellemzően sajátos személyes motivációjú „államzsarolások”</vt:lpstr>
      <vt:lpstr>PowerPoint-bemutató</vt:lpstr>
      <vt:lpstr>PowerPoint-bemutató</vt:lpstr>
      <vt:lpstr>PowerPoint-bemutató</vt:lpstr>
      <vt:lpstr>  12. év és bűnözés - terrorizmus</vt:lpstr>
      <vt:lpstr>Terrorizmus finanszírozása  1. (2018-tól  módosult)</vt:lpstr>
      <vt:lpstr>Terrorizmus finanszírozása -2. (2018-tól)</vt:lpstr>
      <vt:lpstr>Néhány értelmezési kérdés</vt:lpstr>
      <vt:lpstr>Ajánlott irodalom:</vt:lpstr>
      <vt:lpstr>Jármű hatalomba kerítése (320. §)</vt:lpstr>
      <vt:lpstr>Az értelmezéshez:</vt:lpstr>
      <vt:lpstr>Bűnszervezetben részvétel (321. §) - A bűncselekmény nem vizsgakérdés, de a fogalom igen! - </vt:lpstr>
      <vt:lpstr>A bűnszervezetben részvétel tényállása: (kérdés, ez feltételez-e már meglévő szervezetet, vagy annak létrehozását is felöleli)</vt:lpstr>
      <vt:lpstr>A Kúria Büntető Kollégiuma a 2019. október 10. napján tartott tanácselnöki értekezleten értelmezte a megváltozott bűnszervezet-fogalmat.  (ez igyekszik a módosítás tényeleges jelentőségét csökkenteni) </vt:lpstr>
      <vt:lpstr>„Szövetség” és „szervezet”</vt:lpstr>
      <vt:lpstr>Bűncselekmény bűnszervezetben történő elkövetésének következményei</vt:lpstr>
      <vt:lpstr>Helyesebb lenne így:</vt:lpstr>
      <vt:lpstr>Közveszély okozása (322. §)  Közveszély: meghatározatlan számú, vagy nagyszámú meghatározott számú személy illetve jelentős anyagi javak sérelmének reális lehetősége</vt:lpstr>
      <vt:lpstr>Közveszély okozása</vt:lpstr>
      <vt:lpstr>Közveszélyokozás és emberölés</vt:lpstr>
      <vt:lpstr>Közérdekű üzem működésének megzavarása (323. §)</vt:lpstr>
      <vt:lpstr>Közérdekű üzem fogalma (459. § (1) 21. pont)</vt:lpstr>
      <vt:lpstr>JÁRVÁNYÜGYI  BÜNTETŐ ELŐÍRÁSOK</vt:lpstr>
      <vt:lpstr>Robbanóanyaggal vagy robbantószerrel visszaélés (263. §)</vt:lpstr>
      <vt:lpstr>Alapfogalmak</vt:lpstr>
      <vt:lpstr>Robbanóanyag jogszabályi fogalma (csak a pontosabb értelmezéshez)</vt:lpstr>
      <vt:lpstr>Lőfegyverrel visszaélés - háttérjogszabályok</vt:lpstr>
      <vt:lpstr>Lőfegyverrel vagy lőszerrel visszaélés (325. §)</vt:lpstr>
      <vt:lpstr>PowerPoint-bemutató</vt:lpstr>
      <vt:lpstr>PowerPoint-bemutató</vt:lpstr>
      <vt:lpstr>Alapfogalmak:</vt:lpstr>
      <vt:lpstr> Kúriai döntések: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Büntetőjog Különös rész 2. </dc:title>
  <dc:creator>Mihály Tóth</dc:creator>
  <cp:lastModifiedBy>Mihály Tóth</cp:lastModifiedBy>
  <cp:revision>18</cp:revision>
  <dcterms:created xsi:type="dcterms:W3CDTF">2024-03-24T09:32:44Z</dcterms:created>
  <dcterms:modified xsi:type="dcterms:W3CDTF">2025-03-27T07:58:58Z</dcterms:modified>
</cp:coreProperties>
</file>